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9" r:id="rId2"/>
    <p:sldMasterId id="2147483648" r:id="rId3"/>
    <p:sldMasterId id="2147483664" r:id="rId4"/>
    <p:sldMasterId id="2147483671" r:id="rId5"/>
    <p:sldMasterId id="2147483676" r:id="rId6"/>
    <p:sldMasterId id="2147483681" r:id="rId7"/>
  </p:sldMasterIdLst>
  <p:notesMasterIdLst>
    <p:notesMasterId r:id="rId110"/>
  </p:notesMasterIdLst>
  <p:handoutMasterIdLst>
    <p:handoutMasterId r:id="rId111"/>
  </p:handoutMasterIdLst>
  <p:sldIdLst>
    <p:sldId id="366" r:id="rId8"/>
    <p:sldId id="265" r:id="rId9"/>
    <p:sldId id="4548" r:id="rId10"/>
    <p:sldId id="358" r:id="rId11"/>
    <p:sldId id="4560" r:id="rId12"/>
    <p:sldId id="380" r:id="rId13"/>
    <p:sldId id="271" r:id="rId14"/>
    <p:sldId id="273" r:id="rId15"/>
    <p:sldId id="274" r:id="rId16"/>
    <p:sldId id="275" r:id="rId17"/>
    <p:sldId id="276" r:id="rId18"/>
    <p:sldId id="390" r:id="rId19"/>
    <p:sldId id="389" r:id="rId20"/>
    <p:sldId id="277" r:id="rId21"/>
    <p:sldId id="278" r:id="rId22"/>
    <p:sldId id="279" r:id="rId23"/>
    <p:sldId id="280" r:id="rId24"/>
    <p:sldId id="281" r:id="rId25"/>
    <p:sldId id="282" r:id="rId26"/>
    <p:sldId id="283" r:id="rId27"/>
    <p:sldId id="284" r:id="rId28"/>
    <p:sldId id="391" r:id="rId29"/>
    <p:sldId id="4559" r:id="rId30"/>
    <p:sldId id="4552" r:id="rId31"/>
    <p:sldId id="4551" r:id="rId32"/>
    <p:sldId id="285" r:id="rId33"/>
    <p:sldId id="286" r:id="rId34"/>
    <p:sldId id="287" r:id="rId35"/>
    <p:sldId id="288" r:id="rId36"/>
    <p:sldId id="289" r:id="rId37"/>
    <p:sldId id="291" r:id="rId38"/>
    <p:sldId id="292" r:id="rId39"/>
    <p:sldId id="293" r:id="rId40"/>
    <p:sldId id="373" r:id="rId41"/>
    <p:sldId id="295" r:id="rId42"/>
    <p:sldId id="296" r:id="rId43"/>
    <p:sldId id="297" r:id="rId44"/>
    <p:sldId id="298" r:id="rId45"/>
    <p:sldId id="299" r:id="rId46"/>
    <p:sldId id="301" r:id="rId47"/>
    <p:sldId id="302" r:id="rId48"/>
    <p:sldId id="303" r:id="rId49"/>
    <p:sldId id="304" r:id="rId50"/>
    <p:sldId id="305" r:id="rId51"/>
    <p:sldId id="306" r:id="rId52"/>
    <p:sldId id="308" r:id="rId53"/>
    <p:sldId id="309" r:id="rId54"/>
    <p:sldId id="310" r:id="rId55"/>
    <p:sldId id="311" r:id="rId56"/>
    <p:sldId id="307" r:id="rId57"/>
    <p:sldId id="4553" r:id="rId58"/>
    <p:sldId id="4554" r:id="rId59"/>
    <p:sldId id="312" r:id="rId60"/>
    <p:sldId id="313" r:id="rId61"/>
    <p:sldId id="314" r:id="rId62"/>
    <p:sldId id="315" r:id="rId63"/>
    <p:sldId id="316" r:id="rId64"/>
    <p:sldId id="319" r:id="rId65"/>
    <p:sldId id="320" r:id="rId66"/>
    <p:sldId id="321" r:id="rId67"/>
    <p:sldId id="322" r:id="rId68"/>
    <p:sldId id="323" r:id="rId69"/>
    <p:sldId id="317" r:id="rId70"/>
    <p:sldId id="4555" r:id="rId71"/>
    <p:sldId id="4556" r:id="rId72"/>
    <p:sldId id="324" r:id="rId73"/>
    <p:sldId id="325" r:id="rId74"/>
    <p:sldId id="326" r:id="rId75"/>
    <p:sldId id="327" r:id="rId76"/>
    <p:sldId id="328" r:id="rId77"/>
    <p:sldId id="329" r:id="rId78"/>
    <p:sldId id="330" r:id="rId79"/>
    <p:sldId id="331" r:id="rId80"/>
    <p:sldId id="332" r:id="rId81"/>
    <p:sldId id="333" r:id="rId82"/>
    <p:sldId id="334" r:id="rId83"/>
    <p:sldId id="375" r:id="rId84"/>
    <p:sldId id="336" r:id="rId85"/>
    <p:sldId id="337" r:id="rId86"/>
    <p:sldId id="338" r:id="rId87"/>
    <p:sldId id="339" r:id="rId88"/>
    <p:sldId id="340" r:id="rId89"/>
    <p:sldId id="341" r:id="rId90"/>
    <p:sldId id="342" r:id="rId91"/>
    <p:sldId id="343" r:id="rId92"/>
    <p:sldId id="344" r:id="rId93"/>
    <p:sldId id="345" r:id="rId94"/>
    <p:sldId id="376" r:id="rId95"/>
    <p:sldId id="346" r:id="rId96"/>
    <p:sldId id="347" r:id="rId97"/>
    <p:sldId id="353" r:id="rId98"/>
    <p:sldId id="4557" r:id="rId99"/>
    <p:sldId id="4558" r:id="rId100"/>
    <p:sldId id="359" r:id="rId101"/>
    <p:sldId id="385" r:id="rId102"/>
    <p:sldId id="388" r:id="rId103"/>
    <p:sldId id="378" r:id="rId104"/>
    <p:sldId id="360" r:id="rId105"/>
    <p:sldId id="362" r:id="rId106"/>
    <p:sldId id="374" r:id="rId107"/>
    <p:sldId id="371" r:id="rId108"/>
    <p:sldId id="372" r:id="rId109"/>
  </p:sldIdLst>
  <p:sldSz cx="12192000" cy="6858000"/>
  <p:notesSz cx="6858000" cy="9144000"/>
  <p:custDataLst>
    <p:tags r:id="rId1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3EE343-255D-D42A-0E1D-F283E3FAC40D}" name="Teresa Palomino" initials="TP" userId="S-1-5-21-2608872058-1432505909-2668327341-1695" providerId="AD"/>
  <p188:author id="{8DE8FE75-6602-BA1C-26FC-0825178C9D69}" name="Emily Smith" initials="ES" userId="Emily Smith"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A6D"/>
    <a:srgbClr val="ED8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76078" autoAdjust="0"/>
  </p:normalViewPr>
  <p:slideViewPr>
    <p:cSldViewPr snapToGrid="0">
      <p:cViewPr varScale="1">
        <p:scale>
          <a:sx n="47" d="100"/>
          <a:sy n="47" d="100"/>
        </p:scale>
        <p:origin x="1026" y="48"/>
      </p:cViewPr>
      <p:guideLst/>
    </p:cSldViewPr>
  </p:slideViewPr>
  <p:outlineViewPr>
    <p:cViewPr>
      <p:scale>
        <a:sx n="33" d="100"/>
        <a:sy n="33" d="100"/>
      </p:scale>
      <p:origin x="0" y="-16356"/>
    </p:cViewPr>
  </p:outlineViewPr>
  <p:notesTextViewPr>
    <p:cViewPr>
      <p:scale>
        <a:sx n="3" d="2"/>
        <a:sy n="3" d="2"/>
      </p:scale>
      <p:origin x="0" y="0"/>
    </p:cViewPr>
  </p:notesTextViewPr>
  <p:notesViewPr>
    <p:cSldViewPr snapToGrid="0">
      <p:cViewPr>
        <p:scale>
          <a:sx n="100" d="100"/>
          <a:sy n="100" d="100"/>
        </p:scale>
        <p:origin x="1164" y="-4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microsoft.com/office/2018/10/relationships/authors" Target="author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ags" Target="tags/tag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s>
</file>

<file path=ppt/diagrams/_rels/data1.xml.rels><?xml version="1.0" encoding="UTF-8" standalone="yes"?>
<Relationships xmlns="http://schemas.openxmlformats.org/package/2006/relationships"><Relationship Id="rId3" Type="http://schemas.openxmlformats.org/officeDocument/2006/relationships/hyperlink" Target="https://www.flickr.com/photos/86507034@N07/16688260445" TargetMode="External"/><Relationship Id="rId7" Type="http://schemas.openxmlformats.org/officeDocument/2006/relationships/image" Target="../media/image6.svg"/><Relationship Id="rId2" Type="http://schemas.openxmlformats.org/officeDocument/2006/relationships/image" Target="../media/image2.jpg"/><Relationship Id="rId1" Type="http://schemas.openxmlformats.org/officeDocument/2006/relationships/hyperlink" Target="https://forms.gle/w8RuQZGhC7K1uMrV6" TargetMode="Externa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diagrams/_rels/data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s://www.jctres.com/en/submit-your-manuscript/" TargetMode="External"/><Relationship Id="rId1" Type="http://schemas.openxmlformats.org/officeDocument/2006/relationships/image" Target="../media/image81.png"/><Relationship Id="rId6" Type="http://schemas.openxmlformats.org/officeDocument/2006/relationships/hyperlink" Target="https://www.publicdomainpictures.net/view-image.php?image=52236&amp;picture=due-date-calendar" TargetMode="External"/><Relationship Id="rId5" Type="http://schemas.openxmlformats.org/officeDocument/2006/relationships/image" Target="../media/image83.jpg"/><Relationship Id="rId4" Type="http://schemas.openxmlformats.org/officeDocument/2006/relationships/hyperlink" Target="https://googlebinger.blogspot.com/2016/02/making-money-with-affiliate-marketing-free-earning.html"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hyperlink" Target="https://www.flickr.com/photos/86507034@N07/16688260445" TargetMode="External"/><Relationship Id="rId1" Type="http://schemas.openxmlformats.org/officeDocument/2006/relationships/image" Target="../media/image2.jpg"/><Relationship Id="rId6" Type="http://schemas.openxmlformats.org/officeDocument/2006/relationships/image" Target="../media/image5.png"/><Relationship Id="rId5" Type="http://schemas.openxmlformats.org/officeDocument/2006/relationships/hyperlink" Target="https://forms.gle/w8RuQZGhC7K1uMrV6" TargetMode="External"/><Relationship Id="rId4" Type="http://schemas.openxmlformats.org/officeDocument/2006/relationships/image" Target="../media/image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s://www.jctres.com/en/submit-your-manuscript/" TargetMode="External"/><Relationship Id="rId1" Type="http://schemas.openxmlformats.org/officeDocument/2006/relationships/image" Target="../media/image81.png"/><Relationship Id="rId6" Type="http://schemas.openxmlformats.org/officeDocument/2006/relationships/hyperlink" Target="https://www.publicdomainpictures.net/view-image.php?image=52236&amp;picture=due-date-calendar" TargetMode="External"/><Relationship Id="rId5" Type="http://schemas.openxmlformats.org/officeDocument/2006/relationships/image" Target="../media/image83.jpg"/><Relationship Id="rId4" Type="http://schemas.openxmlformats.org/officeDocument/2006/relationships/hyperlink" Target="https://googlebinger.blogspot.com/2016/02/making-money-with-affiliate-marketing-free-earning.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8E5E6D-9DFE-4437-9C58-BF60841837C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B0AC55-61FB-44A9-A0E8-09F7B9ECFF82}">
      <dgm:prSet custT="1"/>
      <dgm:spPr>
        <a:solidFill>
          <a:schemeClr val="bg2"/>
        </a:solidFill>
      </dgm:spPr>
      <dgm:t>
        <a:bodyPr/>
        <a:lstStyle/>
        <a:p>
          <a:pPr>
            <a:lnSpc>
              <a:spcPct val="100000"/>
            </a:lnSpc>
          </a:pPr>
          <a:r>
            <a:rPr lang="en-US" sz="2400" dirty="0"/>
            <a:t>We are on standby and will start at 9:30 a.m. </a:t>
          </a:r>
        </a:p>
      </dgm:t>
    </dgm:pt>
    <dgm:pt modelId="{B2372466-1154-4075-B40A-419CE4D33C59}" type="parTrans" cxnId="{0A2BA85E-5A28-4C96-9C36-D9BCAB606F14}">
      <dgm:prSet/>
      <dgm:spPr/>
      <dgm:t>
        <a:bodyPr/>
        <a:lstStyle/>
        <a:p>
          <a:endParaRPr lang="en-US"/>
        </a:p>
      </dgm:t>
    </dgm:pt>
    <dgm:pt modelId="{6E5DA961-266E-4C3E-B32D-9A858BB0E9BF}" type="sibTrans" cxnId="{0A2BA85E-5A28-4C96-9C36-D9BCAB606F14}">
      <dgm:prSet/>
      <dgm:spPr/>
      <dgm:t>
        <a:bodyPr/>
        <a:lstStyle/>
        <a:p>
          <a:endParaRPr lang="en-US"/>
        </a:p>
      </dgm:t>
    </dgm:pt>
    <dgm:pt modelId="{9AF52E00-BEA5-4E1C-BB5F-5A4D4424B015}">
      <dgm:prSet custT="1"/>
      <dgm:spPr>
        <a:solidFill>
          <a:schemeClr val="accent3">
            <a:lumMod val="20000"/>
            <a:lumOff val="80000"/>
          </a:schemeClr>
        </a:solidFill>
      </dgm:spPr>
      <dgm:t>
        <a:bodyPr/>
        <a:lstStyle/>
        <a:p>
          <a:pPr>
            <a:lnSpc>
              <a:spcPct val="100000"/>
            </a:lnSpc>
          </a:pPr>
          <a:r>
            <a:rPr lang="en-US" sz="2000" dirty="0"/>
            <a:t>In the meantime, use the chat function to answer the following question: </a:t>
          </a:r>
          <a:r>
            <a:rPr lang="en-US" sz="2000" b="0" i="0" dirty="0"/>
            <a:t>What is one of your favorite summer vacation spots? </a:t>
          </a:r>
          <a:endParaRPr lang="en-US" sz="2000" dirty="0"/>
        </a:p>
      </dgm:t>
    </dgm:pt>
    <dgm:pt modelId="{6D674E13-41F6-4FC5-A6B0-6ECED4EBBA69}" type="parTrans" cxnId="{E7B406C0-A546-404F-B2CB-3A6B3A156EEA}">
      <dgm:prSet/>
      <dgm:spPr/>
      <dgm:t>
        <a:bodyPr/>
        <a:lstStyle/>
        <a:p>
          <a:endParaRPr lang="en-US"/>
        </a:p>
      </dgm:t>
    </dgm:pt>
    <dgm:pt modelId="{03AA1174-A1AE-4155-B741-9DFF15D1EA39}" type="sibTrans" cxnId="{E7B406C0-A546-404F-B2CB-3A6B3A156EEA}">
      <dgm:prSet/>
      <dgm:spPr/>
      <dgm:t>
        <a:bodyPr/>
        <a:lstStyle/>
        <a:p>
          <a:endParaRPr lang="en-US"/>
        </a:p>
      </dgm:t>
    </dgm:pt>
    <dgm:pt modelId="{98AE0CC7-BD78-49D2-A969-4A8EFAADA52A}">
      <dgm:prSet/>
      <dgm:spPr>
        <a:solidFill>
          <a:schemeClr val="accent1">
            <a:lumMod val="40000"/>
            <a:lumOff val="60000"/>
          </a:schemeClr>
        </a:solidFill>
      </dgm:spPr>
      <dgm:t>
        <a:bodyPr/>
        <a:lstStyle/>
        <a:p>
          <a:pPr>
            <a:lnSpc>
              <a:spcPct val="100000"/>
            </a:lnSpc>
          </a:pPr>
          <a:r>
            <a:rPr lang="en-US" b="1" dirty="0">
              <a:solidFill>
                <a:schemeClr val="tx1"/>
              </a:solidFill>
            </a:rPr>
            <a:t>Roll Call: </a:t>
          </a:r>
          <a:r>
            <a:rPr lang="en-US" dirty="0">
              <a:solidFill>
                <a:schemeClr val="tx1"/>
              </a:solidFill>
            </a:rPr>
            <a:t>Please complete the brief google form to confirm your attendance (the link is provided in the chat box).</a:t>
          </a:r>
          <a:r>
            <a:rPr lang="es-MX" dirty="0">
              <a:solidFill>
                <a:schemeClr val="tx1"/>
              </a:solidFill>
            </a:rPr>
            <a:t> </a:t>
          </a:r>
          <a:r>
            <a:rPr lang="es-MX" dirty="0">
              <a:solidFill>
                <a:srgbClr val="002060"/>
              </a:solidFill>
              <a:hlinkClick xmlns:r="http://schemas.openxmlformats.org/officeDocument/2006/relationships" r:id="rId1">
                <a:extLst>
                  <a:ext uri="{A12FA001-AC4F-418D-AE19-62706E023703}">
                    <ahyp:hlinkClr xmlns:ahyp="http://schemas.microsoft.com/office/drawing/2018/hyperlinkcolor" val="tx"/>
                  </a:ext>
                </a:extLst>
              </a:hlinkClick>
            </a:rPr>
            <a:t>https://forms.gle/w8RuQZGhC7K1uMrV6</a:t>
          </a:r>
          <a:endParaRPr lang="es-MX" dirty="0">
            <a:solidFill>
              <a:srgbClr val="002060"/>
            </a:solidFill>
          </a:endParaRPr>
        </a:p>
        <a:p>
          <a:pPr>
            <a:lnSpc>
              <a:spcPct val="100000"/>
            </a:lnSpc>
          </a:pPr>
          <a:endParaRPr lang="en-US" dirty="0">
            <a:solidFill>
              <a:schemeClr val="tx1"/>
            </a:solidFill>
          </a:endParaRPr>
        </a:p>
      </dgm:t>
    </dgm:pt>
    <dgm:pt modelId="{2709BF2E-560F-40C6-8BF6-875635D7CE93}" type="parTrans" cxnId="{BA2D4945-EEF1-4F81-AAF2-6BA37D2F4440}">
      <dgm:prSet/>
      <dgm:spPr/>
      <dgm:t>
        <a:bodyPr/>
        <a:lstStyle/>
        <a:p>
          <a:endParaRPr lang="en-US"/>
        </a:p>
      </dgm:t>
    </dgm:pt>
    <dgm:pt modelId="{B552DDE1-CF70-4C92-AA5F-CEFEC24B6C37}" type="sibTrans" cxnId="{BA2D4945-EEF1-4F81-AAF2-6BA37D2F4440}">
      <dgm:prSet/>
      <dgm:spPr/>
      <dgm:t>
        <a:bodyPr/>
        <a:lstStyle/>
        <a:p>
          <a:endParaRPr lang="en-US"/>
        </a:p>
      </dgm:t>
    </dgm:pt>
    <dgm:pt modelId="{6A129455-A33D-40FA-9670-F18755AB4F17}" type="pres">
      <dgm:prSet presAssocID="{CB8E5E6D-9DFE-4437-9C58-BF60841837C7}" presName="root" presStyleCnt="0">
        <dgm:presLayoutVars>
          <dgm:dir/>
          <dgm:resizeHandles val="exact"/>
        </dgm:presLayoutVars>
      </dgm:prSet>
      <dgm:spPr/>
    </dgm:pt>
    <dgm:pt modelId="{1DA2C477-7EFD-48A3-9787-DC393B777AFC}" type="pres">
      <dgm:prSet presAssocID="{95B0AC55-61FB-44A9-A0E8-09F7B9ECFF82}" presName="compNode" presStyleCnt="0"/>
      <dgm:spPr/>
    </dgm:pt>
    <dgm:pt modelId="{24721C85-F6DF-4463-82F6-0DCCC0E1B174}" type="pres">
      <dgm:prSet presAssocID="{95B0AC55-61FB-44A9-A0E8-09F7B9ECFF82}" presName="bgRect" presStyleLbl="bgShp" presStyleIdx="0" presStyleCnt="3"/>
      <dgm:spPr/>
      <dgm:extLst>
        <a:ext uri="{E40237B7-FDA0-4F09-8148-C483321AD2D9}">
          <dgm14:cNvPr xmlns:dgm14="http://schemas.microsoft.com/office/drawing/2010/diagram" id="0" name="" descr="Rectangle " title="Rectangle "/>
        </a:ext>
      </dgm:extLst>
    </dgm:pt>
    <dgm:pt modelId="{65AF32FC-0CE6-4670-8D70-8ED53B912642}" type="pres">
      <dgm:prSet presAssocID="{95B0AC55-61FB-44A9-A0E8-09F7B9ECFF82}" presName="iconRect" presStyleLbl="node1" presStyleIdx="0" presStyleCnt="3" custScaleX="165924" custScaleY="138156" custLinFactNeighborX="-8928" custLinFactNeighborY="-5611"/>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3000" b="-13000"/>
          </a:stretch>
        </a:blipFill>
        <a:ln>
          <a:noFill/>
        </a:ln>
      </dgm:spPr>
    </dgm:pt>
    <dgm:pt modelId="{79D519A0-97E3-4842-A45F-95A13AC6ADE1}" type="pres">
      <dgm:prSet presAssocID="{95B0AC55-61FB-44A9-A0E8-09F7B9ECFF82}" presName="spaceRect" presStyleCnt="0"/>
      <dgm:spPr/>
    </dgm:pt>
    <dgm:pt modelId="{85D84B75-0049-458C-B4B9-9AB379DEA595}" type="pres">
      <dgm:prSet presAssocID="{95B0AC55-61FB-44A9-A0E8-09F7B9ECFF82}" presName="parTx" presStyleLbl="revTx" presStyleIdx="0" presStyleCnt="3">
        <dgm:presLayoutVars>
          <dgm:chMax val="0"/>
          <dgm:chPref val="0"/>
        </dgm:presLayoutVars>
      </dgm:prSet>
      <dgm:spPr/>
    </dgm:pt>
    <dgm:pt modelId="{96A00646-7B0D-4CB3-BBDA-34E0C1DB346C}" type="pres">
      <dgm:prSet presAssocID="{6E5DA961-266E-4C3E-B32D-9A858BB0E9BF}" presName="sibTrans" presStyleCnt="0"/>
      <dgm:spPr/>
    </dgm:pt>
    <dgm:pt modelId="{64C28044-C863-4837-A5F1-3848B2024FEA}" type="pres">
      <dgm:prSet presAssocID="{98AE0CC7-BD78-49D2-A969-4A8EFAADA52A}" presName="compNode" presStyleCnt="0"/>
      <dgm:spPr/>
    </dgm:pt>
    <dgm:pt modelId="{0C1A4CDE-0AD9-4DCA-B08F-CCF3D0967B58}" type="pres">
      <dgm:prSet presAssocID="{98AE0CC7-BD78-49D2-A969-4A8EFAADA52A}" presName="bgRect" presStyleLbl="bgShp" presStyleIdx="1" presStyleCnt="3" custScaleY="124517" custLinFactNeighborX="-405" custLinFactNeighborY="-7039"/>
      <dgm:spPr/>
    </dgm:pt>
    <dgm:pt modelId="{B3A12195-41CC-4BC1-92C6-E412E231AC8F}" type="pres">
      <dgm:prSet presAssocID="{98AE0CC7-BD78-49D2-A969-4A8EFAADA52A}" presName="iconRect" presStyleLbl="node1" presStyleIdx="1" presStyleCnt="3" custScaleX="210000" custScaleY="272009" custLinFactNeighborY="-12283"/>
      <dgm:spPr>
        <a:blipFill>
          <a:blip xmlns:r="http://schemas.openxmlformats.org/officeDocument/2006/relationships" r:embed="rId4"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heckbox Checked with solid fill"/>
        </a:ext>
      </dgm:extLst>
    </dgm:pt>
    <dgm:pt modelId="{A5CE188D-69BC-43E4-885A-69D03185B793}" type="pres">
      <dgm:prSet presAssocID="{98AE0CC7-BD78-49D2-A969-4A8EFAADA52A}" presName="spaceRect" presStyleCnt="0"/>
      <dgm:spPr/>
    </dgm:pt>
    <dgm:pt modelId="{3CE888A5-9BE5-4433-8A29-0F33F4799107}" type="pres">
      <dgm:prSet presAssocID="{98AE0CC7-BD78-49D2-A969-4A8EFAADA52A}" presName="parTx" presStyleLbl="revTx" presStyleIdx="1" presStyleCnt="3" custScaleY="108960" custLinFactNeighborX="-2840" custLinFactNeighborY="-5852">
        <dgm:presLayoutVars>
          <dgm:chMax val="0"/>
          <dgm:chPref val="0"/>
        </dgm:presLayoutVars>
      </dgm:prSet>
      <dgm:spPr/>
    </dgm:pt>
    <dgm:pt modelId="{DDB7C658-2F2A-4257-95B7-8D6EC30F391F}" type="pres">
      <dgm:prSet presAssocID="{B552DDE1-CF70-4C92-AA5F-CEFEC24B6C37}" presName="sibTrans" presStyleCnt="0"/>
      <dgm:spPr/>
    </dgm:pt>
    <dgm:pt modelId="{D007B745-3BC9-4D95-804A-D950A73302BB}" type="pres">
      <dgm:prSet presAssocID="{9AF52E00-BEA5-4E1C-BB5F-5A4D4424B015}" presName="compNode" presStyleCnt="0"/>
      <dgm:spPr/>
    </dgm:pt>
    <dgm:pt modelId="{5C6C6E4C-EDEC-44BF-BD8D-F40F482B7C87}" type="pres">
      <dgm:prSet presAssocID="{9AF52E00-BEA5-4E1C-BB5F-5A4D4424B015}" presName="bgRect" presStyleLbl="bgShp" presStyleIdx="2" presStyleCnt="3"/>
      <dgm:spPr/>
    </dgm:pt>
    <dgm:pt modelId="{DBE9ABE9-B3A3-4A3B-9A2B-64F6BF894FA1}" type="pres">
      <dgm:prSet presAssocID="{9AF52E00-BEA5-4E1C-BB5F-5A4D4424B015}" presName="iconRect" presStyleLbl="node1" presStyleIdx="2" presStyleCnt="3" custScaleX="182416" custScaleY="180953" custLinFactNeighborX="-8928" custLinFactNeighborY="1497"/>
      <dgm:spPr>
        <a:blipFill>
          <a:blip xmlns:r="http://schemas.openxmlformats.org/officeDocument/2006/relationships" r:embed="rId6" cstate="print">
            <a:duotone>
              <a:prstClr val="black"/>
              <a:srgbClr val="7030A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peech"/>
        </a:ext>
      </dgm:extLst>
    </dgm:pt>
    <dgm:pt modelId="{D421CF15-FDC7-4CCA-B1A8-94B0FB44DB57}" type="pres">
      <dgm:prSet presAssocID="{9AF52E00-BEA5-4E1C-BB5F-5A4D4424B015}" presName="spaceRect" presStyleCnt="0"/>
      <dgm:spPr/>
    </dgm:pt>
    <dgm:pt modelId="{B50599A9-D5A9-4928-AB5E-EE238AC06D79}" type="pres">
      <dgm:prSet presAssocID="{9AF52E00-BEA5-4E1C-BB5F-5A4D4424B015}" presName="parTx" presStyleLbl="revTx" presStyleIdx="2" presStyleCnt="3">
        <dgm:presLayoutVars>
          <dgm:chMax val="0"/>
          <dgm:chPref val="0"/>
        </dgm:presLayoutVars>
      </dgm:prSet>
      <dgm:spPr/>
    </dgm:pt>
  </dgm:ptLst>
  <dgm:cxnLst>
    <dgm:cxn modelId="{DA46C72A-DF43-495A-9895-9DDDB185EF98}" type="presOf" srcId="{CB8E5E6D-9DFE-4437-9C58-BF60841837C7}" destId="{6A129455-A33D-40FA-9670-F18755AB4F17}" srcOrd="0" destOrd="0" presId="urn:microsoft.com/office/officeart/2018/2/layout/IconVerticalSolidList"/>
    <dgm:cxn modelId="{0A2BA85E-5A28-4C96-9C36-D9BCAB606F14}" srcId="{CB8E5E6D-9DFE-4437-9C58-BF60841837C7}" destId="{95B0AC55-61FB-44A9-A0E8-09F7B9ECFF82}" srcOrd="0" destOrd="0" parTransId="{B2372466-1154-4075-B40A-419CE4D33C59}" sibTransId="{6E5DA961-266E-4C3E-B32D-9A858BB0E9BF}"/>
    <dgm:cxn modelId="{BA2D4945-EEF1-4F81-AAF2-6BA37D2F4440}" srcId="{CB8E5E6D-9DFE-4437-9C58-BF60841837C7}" destId="{98AE0CC7-BD78-49D2-A969-4A8EFAADA52A}" srcOrd="1" destOrd="0" parTransId="{2709BF2E-560F-40C6-8BF6-875635D7CE93}" sibTransId="{B552DDE1-CF70-4C92-AA5F-CEFEC24B6C37}"/>
    <dgm:cxn modelId="{76958B93-4747-477C-97AF-43367698FE5F}" type="presOf" srcId="{95B0AC55-61FB-44A9-A0E8-09F7B9ECFF82}" destId="{85D84B75-0049-458C-B4B9-9AB379DEA595}" srcOrd="0" destOrd="0" presId="urn:microsoft.com/office/officeart/2018/2/layout/IconVerticalSolidList"/>
    <dgm:cxn modelId="{E7B406C0-A546-404F-B2CB-3A6B3A156EEA}" srcId="{CB8E5E6D-9DFE-4437-9C58-BF60841837C7}" destId="{9AF52E00-BEA5-4E1C-BB5F-5A4D4424B015}" srcOrd="2" destOrd="0" parTransId="{6D674E13-41F6-4FC5-A6B0-6ECED4EBBA69}" sibTransId="{03AA1174-A1AE-4155-B741-9DFF15D1EA39}"/>
    <dgm:cxn modelId="{16DE5FE6-8F65-43EB-AD9C-EF599BFD838E}" type="presOf" srcId="{9AF52E00-BEA5-4E1C-BB5F-5A4D4424B015}" destId="{B50599A9-D5A9-4928-AB5E-EE238AC06D79}" srcOrd="0" destOrd="0" presId="urn:microsoft.com/office/officeart/2018/2/layout/IconVerticalSolidList"/>
    <dgm:cxn modelId="{43A40AE8-B949-4EDD-AF6E-C18EDF90EE7E}" type="presOf" srcId="{98AE0CC7-BD78-49D2-A969-4A8EFAADA52A}" destId="{3CE888A5-9BE5-4433-8A29-0F33F4799107}" srcOrd="0" destOrd="0" presId="urn:microsoft.com/office/officeart/2018/2/layout/IconVerticalSolidList"/>
    <dgm:cxn modelId="{6C37D436-CF40-42CF-9BC6-ECED1C9A8346}" type="presParOf" srcId="{6A129455-A33D-40FA-9670-F18755AB4F17}" destId="{1DA2C477-7EFD-48A3-9787-DC393B777AFC}" srcOrd="0" destOrd="0" presId="urn:microsoft.com/office/officeart/2018/2/layout/IconVerticalSolidList"/>
    <dgm:cxn modelId="{D0669FB5-380F-41BD-ACBB-A0908508EB79}" type="presParOf" srcId="{1DA2C477-7EFD-48A3-9787-DC393B777AFC}" destId="{24721C85-F6DF-4463-82F6-0DCCC0E1B174}" srcOrd="0" destOrd="0" presId="urn:microsoft.com/office/officeart/2018/2/layout/IconVerticalSolidList"/>
    <dgm:cxn modelId="{633DBA71-14E1-4F2B-8381-AE67569B4EC5}" type="presParOf" srcId="{1DA2C477-7EFD-48A3-9787-DC393B777AFC}" destId="{65AF32FC-0CE6-4670-8D70-8ED53B912642}" srcOrd="1" destOrd="0" presId="urn:microsoft.com/office/officeart/2018/2/layout/IconVerticalSolidList"/>
    <dgm:cxn modelId="{49276425-FB3C-44B9-9C83-64EE84AF8409}" type="presParOf" srcId="{1DA2C477-7EFD-48A3-9787-DC393B777AFC}" destId="{79D519A0-97E3-4842-A45F-95A13AC6ADE1}" srcOrd="2" destOrd="0" presId="urn:microsoft.com/office/officeart/2018/2/layout/IconVerticalSolidList"/>
    <dgm:cxn modelId="{5BE341B5-B0D9-4B36-A0BA-3EAE7988AB47}" type="presParOf" srcId="{1DA2C477-7EFD-48A3-9787-DC393B777AFC}" destId="{85D84B75-0049-458C-B4B9-9AB379DEA595}" srcOrd="3" destOrd="0" presId="urn:microsoft.com/office/officeart/2018/2/layout/IconVerticalSolidList"/>
    <dgm:cxn modelId="{A05D9628-6DBA-4B27-A53A-781052F96548}" type="presParOf" srcId="{6A129455-A33D-40FA-9670-F18755AB4F17}" destId="{96A00646-7B0D-4CB3-BBDA-34E0C1DB346C}" srcOrd="1" destOrd="0" presId="urn:microsoft.com/office/officeart/2018/2/layout/IconVerticalSolidList"/>
    <dgm:cxn modelId="{F106ED3F-E3D5-49E4-8FB8-FBC9367CEA6E}" type="presParOf" srcId="{6A129455-A33D-40FA-9670-F18755AB4F17}" destId="{64C28044-C863-4837-A5F1-3848B2024FEA}" srcOrd="2" destOrd="0" presId="urn:microsoft.com/office/officeart/2018/2/layout/IconVerticalSolidList"/>
    <dgm:cxn modelId="{DCBA8129-193A-4668-948A-A1CE90471A62}" type="presParOf" srcId="{64C28044-C863-4837-A5F1-3848B2024FEA}" destId="{0C1A4CDE-0AD9-4DCA-B08F-CCF3D0967B58}" srcOrd="0" destOrd="0" presId="urn:microsoft.com/office/officeart/2018/2/layout/IconVerticalSolidList"/>
    <dgm:cxn modelId="{C55906AF-9E4A-452D-ADA9-0BF0080E3929}" type="presParOf" srcId="{64C28044-C863-4837-A5F1-3848B2024FEA}" destId="{B3A12195-41CC-4BC1-92C6-E412E231AC8F}" srcOrd="1" destOrd="0" presId="urn:microsoft.com/office/officeart/2018/2/layout/IconVerticalSolidList"/>
    <dgm:cxn modelId="{6C82D4A7-7E05-4F3B-87C1-8750D0641F95}" type="presParOf" srcId="{64C28044-C863-4837-A5F1-3848B2024FEA}" destId="{A5CE188D-69BC-43E4-885A-69D03185B793}" srcOrd="2" destOrd="0" presId="urn:microsoft.com/office/officeart/2018/2/layout/IconVerticalSolidList"/>
    <dgm:cxn modelId="{A4030886-6FD9-4310-9109-360096D65194}" type="presParOf" srcId="{64C28044-C863-4837-A5F1-3848B2024FEA}" destId="{3CE888A5-9BE5-4433-8A29-0F33F4799107}" srcOrd="3" destOrd="0" presId="urn:microsoft.com/office/officeart/2018/2/layout/IconVerticalSolidList"/>
    <dgm:cxn modelId="{DB9E573F-E1B0-48E8-BCB2-676D404EAF46}" type="presParOf" srcId="{6A129455-A33D-40FA-9670-F18755AB4F17}" destId="{DDB7C658-2F2A-4257-95B7-8D6EC30F391F}" srcOrd="3" destOrd="0" presId="urn:microsoft.com/office/officeart/2018/2/layout/IconVerticalSolidList"/>
    <dgm:cxn modelId="{68AA9CBC-872A-4F19-BB4D-5FE40F2A3581}" type="presParOf" srcId="{6A129455-A33D-40FA-9670-F18755AB4F17}" destId="{D007B745-3BC9-4D95-804A-D950A73302BB}" srcOrd="4" destOrd="0" presId="urn:microsoft.com/office/officeart/2018/2/layout/IconVerticalSolidList"/>
    <dgm:cxn modelId="{E05A5349-22EB-432F-9871-AD76B29047BB}" type="presParOf" srcId="{D007B745-3BC9-4D95-804A-D950A73302BB}" destId="{5C6C6E4C-EDEC-44BF-BD8D-F40F482B7C87}" srcOrd="0" destOrd="0" presId="urn:microsoft.com/office/officeart/2018/2/layout/IconVerticalSolidList"/>
    <dgm:cxn modelId="{D39F4E8E-96F4-4D0A-986C-3D7F2034957F}" type="presParOf" srcId="{D007B745-3BC9-4D95-804A-D950A73302BB}" destId="{DBE9ABE9-B3A3-4A3B-9A2B-64F6BF894FA1}" srcOrd="1" destOrd="0" presId="urn:microsoft.com/office/officeart/2018/2/layout/IconVerticalSolidList"/>
    <dgm:cxn modelId="{A7E3C2DA-AEF1-4366-8301-0D7700553A56}" type="presParOf" srcId="{D007B745-3BC9-4D95-804A-D950A73302BB}" destId="{D421CF15-FDC7-4CCA-B1A8-94B0FB44DB57}" srcOrd="2" destOrd="0" presId="urn:microsoft.com/office/officeart/2018/2/layout/IconVerticalSolidList"/>
    <dgm:cxn modelId="{1BDC098C-20A9-4CB0-9B6E-EF25619D2218}" type="presParOf" srcId="{D007B745-3BC9-4D95-804A-D950A73302BB}" destId="{B50599A9-D5A9-4928-AB5E-EE238AC06D7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4CB6F2-029F-4157-BEF0-8BED222F57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AF3A831-76DE-450A-954D-E51D4FB7B719}">
      <dgm:prSet/>
      <dgm:spPr/>
      <dgm:t>
        <a:bodyPr/>
        <a:lstStyle/>
        <a:p>
          <a:r>
            <a:rPr lang="en-US" dirty="0"/>
            <a:t>Please raise your hand or use the </a:t>
          </a:r>
          <a:r>
            <a:rPr lang="en-US" b="1" dirty="0"/>
            <a:t>chat</a:t>
          </a:r>
          <a:r>
            <a:rPr lang="en-US" dirty="0"/>
            <a:t> function to enter your questions</a:t>
          </a:r>
        </a:p>
      </dgm:t>
    </dgm:pt>
    <dgm:pt modelId="{69847333-662C-4A99-935C-EBADC9506B5F}" type="parTrans" cxnId="{4F400717-0770-4CB3-8D6C-8C055E21EC32}">
      <dgm:prSet/>
      <dgm:spPr/>
      <dgm:t>
        <a:bodyPr/>
        <a:lstStyle/>
        <a:p>
          <a:endParaRPr lang="en-US"/>
        </a:p>
      </dgm:t>
    </dgm:pt>
    <dgm:pt modelId="{C3B53002-E504-4C8C-8452-4D5B962FCAB3}" type="sibTrans" cxnId="{4F400717-0770-4CB3-8D6C-8C055E21EC32}">
      <dgm:prSet/>
      <dgm:spPr/>
      <dgm:t>
        <a:bodyPr/>
        <a:lstStyle/>
        <a:p>
          <a:endParaRPr lang="en-US"/>
        </a:p>
      </dgm:t>
    </dgm:pt>
    <dgm:pt modelId="{63909434-9FD7-4AFB-9C1F-EB9ACE4AEF34}">
      <dgm:prSet/>
      <dgm:spPr/>
      <dgm:t>
        <a:bodyPr/>
        <a:lstStyle/>
        <a:p>
          <a:r>
            <a:rPr lang="en-US" dirty="0"/>
            <a:t>Presentation materials will be posted to Los Angeles County Office of Education Resources website</a:t>
          </a:r>
        </a:p>
      </dgm:t>
    </dgm:pt>
    <dgm:pt modelId="{170FFF4D-46A8-4FC9-984E-17FA973E5693}" type="parTrans" cxnId="{754CB078-668A-4E47-B5F6-98A07F56AE18}">
      <dgm:prSet/>
      <dgm:spPr/>
      <dgm:t>
        <a:bodyPr/>
        <a:lstStyle/>
        <a:p>
          <a:endParaRPr lang="en-US"/>
        </a:p>
      </dgm:t>
    </dgm:pt>
    <dgm:pt modelId="{C75F0E38-6876-45EA-8F66-A62C9E43F590}" type="sibTrans" cxnId="{754CB078-668A-4E47-B5F6-98A07F56AE18}">
      <dgm:prSet/>
      <dgm:spPr/>
      <dgm:t>
        <a:bodyPr/>
        <a:lstStyle/>
        <a:p>
          <a:endParaRPr lang="en-US"/>
        </a:p>
      </dgm:t>
    </dgm:pt>
    <dgm:pt modelId="{1D578E33-5804-4798-9DD2-BF4C268030A9}" type="pres">
      <dgm:prSet presAssocID="{F94CB6F2-029F-4157-BEF0-8BED222F57FF}" presName="hierChild1" presStyleCnt="0">
        <dgm:presLayoutVars>
          <dgm:chPref val="1"/>
          <dgm:dir/>
          <dgm:animOne val="branch"/>
          <dgm:animLvl val="lvl"/>
          <dgm:resizeHandles/>
        </dgm:presLayoutVars>
      </dgm:prSet>
      <dgm:spPr/>
    </dgm:pt>
    <dgm:pt modelId="{437B2B91-CEDE-4421-85D2-77ED2DA56B21}" type="pres">
      <dgm:prSet presAssocID="{3AF3A831-76DE-450A-954D-E51D4FB7B719}" presName="hierRoot1" presStyleCnt="0"/>
      <dgm:spPr/>
    </dgm:pt>
    <dgm:pt modelId="{BFE13C04-7EB5-42F4-B6F7-85345B86EB3D}" type="pres">
      <dgm:prSet presAssocID="{3AF3A831-76DE-450A-954D-E51D4FB7B719}" presName="composite" presStyleCnt="0"/>
      <dgm:spPr/>
    </dgm:pt>
    <dgm:pt modelId="{0E3CF9B7-321D-415E-9257-03546E05E338}" type="pres">
      <dgm:prSet presAssocID="{3AF3A831-76DE-450A-954D-E51D4FB7B719}" presName="background" presStyleLbl="node0" presStyleIdx="0" presStyleCnt="2"/>
      <dgm:spPr/>
    </dgm:pt>
    <dgm:pt modelId="{4AAC1251-7B3B-4CCC-8BF7-55BCA908C1A7}" type="pres">
      <dgm:prSet presAssocID="{3AF3A831-76DE-450A-954D-E51D4FB7B719}" presName="text" presStyleLbl="fgAcc0" presStyleIdx="0" presStyleCnt="2">
        <dgm:presLayoutVars>
          <dgm:chPref val="3"/>
        </dgm:presLayoutVars>
      </dgm:prSet>
      <dgm:spPr/>
    </dgm:pt>
    <dgm:pt modelId="{B3A7AD29-5CF5-4C62-8A9E-E733753B93A9}" type="pres">
      <dgm:prSet presAssocID="{3AF3A831-76DE-450A-954D-E51D4FB7B719}" presName="hierChild2" presStyleCnt="0"/>
      <dgm:spPr/>
    </dgm:pt>
    <dgm:pt modelId="{61B89F2B-1008-4A03-AE70-642CC5C152E7}" type="pres">
      <dgm:prSet presAssocID="{63909434-9FD7-4AFB-9C1F-EB9ACE4AEF34}" presName="hierRoot1" presStyleCnt="0"/>
      <dgm:spPr/>
    </dgm:pt>
    <dgm:pt modelId="{C2FBAA61-71FD-4FB8-94C4-107FA1F4FB51}" type="pres">
      <dgm:prSet presAssocID="{63909434-9FD7-4AFB-9C1F-EB9ACE4AEF34}" presName="composite" presStyleCnt="0"/>
      <dgm:spPr/>
    </dgm:pt>
    <dgm:pt modelId="{84B0156B-2836-44DA-8BE2-F30E6D7462E2}" type="pres">
      <dgm:prSet presAssocID="{63909434-9FD7-4AFB-9C1F-EB9ACE4AEF34}" presName="background" presStyleLbl="node0" presStyleIdx="1" presStyleCnt="2"/>
      <dgm:spPr/>
    </dgm:pt>
    <dgm:pt modelId="{6648CBB0-E25D-4B59-95A4-4EFDFDF42010}" type="pres">
      <dgm:prSet presAssocID="{63909434-9FD7-4AFB-9C1F-EB9ACE4AEF34}" presName="text" presStyleLbl="fgAcc0" presStyleIdx="1" presStyleCnt="2" custScaleY="116632">
        <dgm:presLayoutVars>
          <dgm:chPref val="3"/>
        </dgm:presLayoutVars>
      </dgm:prSet>
      <dgm:spPr/>
    </dgm:pt>
    <dgm:pt modelId="{56A761A4-4D66-462D-8AB8-2A40A4CA4EE8}" type="pres">
      <dgm:prSet presAssocID="{63909434-9FD7-4AFB-9C1F-EB9ACE4AEF34}" presName="hierChild2" presStyleCnt="0"/>
      <dgm:spPr/>
    </dgm:pt>
  </dgm:ptLst>
  <dgm:cxnLst>
    <dgm:cxn modelId="{4F400717-0770-4CB3-8D6C-8C055E21EC32}" srcId="{F94CB6F2-029F-4157-BEF0-8BED222F57FF}" destId="{3AF3A831-76DE-450A-954D-E51D4FB7B719}" srcOrd="0" destOrd="0" parTransId="{69847333-662C-4A99-935C-EBADC9506B5F}" sibTransId="{C3B53002-E504-4C8C-8452-4D5B962FCAB3}"/>
    <dgm:cxn modelId="{BD3EBE2D-5E7F-45D8-8213-5A789FD03F79}" type="presOf" srcId="{3AF3A831-76DE-450A-954D-E51D4FB7B719}" destId="{4AAC1251-7B3B-4CCC-8BF7-55BCA908C1A7}" srcOrd="0" destOrd="0" presId="urn:microsoft.com/office/officeart/2005/8/layout/hierarchy1"/>
    <dgm:cxn modelId="{754CB078-668A-4E47-B5F6-98A07F56AE18}" srcId="{F94CB6F2-029F-4157-BEF0-8BED222F57FF}" destId="{63909434-9FD7-4AFB-9C1F-EB9ACE4AEF34}" srcOrd="1" destOrd="0" parTransId="{170FFF4D-46A8-4FC9-984E-17FA973E5693}" sibTransId="{C75F0E38-6876-45EA-8F66-A62C9E43F590}"/>
    <dgm:cxn modelId="{A43DA5EC-CB08-4195-A365-DC6B7B1355BE}" type="presOf" srcId="{63909434-9FD7-4AFB-9C1F-EB9ACE4AEF34}" destId="{6648CBB0-E25D-4B59-95A4-4EFDFDF42010}" srcOrd="0" destOrd="0" presId="urn:microsoft.com/office/officeart/2005/8/layout/hierarchy1"/>
    <dgm:cxn modelId="{F67EF2F5-85FF-44DB-A654-96721ABB245C}" type="presOf" srcId="{F94CB6F2-029F-4157-BEF0-8BED222F57FF}" destId="{1D578E33-5804-4798-9DD2-BF4C268030A9}" srcOrd="0" destOrd="0" presId="urn:microsoft.com/office/officeart/2005/8/layout/hierarchy1"/>
    <dgm:cxn modelId="{B0DD3C69-C29A-4889-B5BD-31EC9276A743}" type="presParOf" srcId="{1D578E33-5804-4798-9DD2-BF4C268030A9}" destId="{437B2B91-CEDE-4421-85D2-77ED2DA56B21}" srcOrd="0" destOrd="0" presId="urn:microsoft.com/office/officeart/2005/8/layout/hierarchy1"/>
    <dgm:cxn modelId="{8E065629-A28B-4ACE-8763-160895091A84}" type="presParOf" srcId="{437B2B91-CEDE-4421-85D2-77ED2DA56B21}" destId="{BFE13C04-7EB5-42F4-B6F7-85345B86EB3D}" srcOrd="0" destOrd="0" presId="urn:microsoft.com/office/officeart/2005/8/layout/hierarchy1"/>
    <dgm:cxn modelId="{9ABE6096-5049-4B0D-A613-B932C44E124B}" type="presParOf" srcId="{BFE13C04-7EB5-42F4-B6F7-85345B86EB3D}" destId="{0E3CF9B7-321D-415E-9257-03546E05E338}" srcOrd="0" destOrd="0" presId="urn:microsoft.com/office/officeart/2005/8/layout/hierarchy1"/>
    <dgm:cxn modelId="{0BD90F9B-27C3-4807-A2B7-F926A6263AC5}" type="presParOf" srcId="{BFE13C04-7EB5-42F4-B6F7-85345B86EB3D}" destId="{4AAC1251-7B3B-4CCC-8BF7-55BCA908C1A7}" srcOrd="1" destOrd="0" presId="urn:microsoft.com/office/officeart/2005/8/layout/hierarchy1"/>
    <dgm:cxn modelId="{07C47B0A-4FE0-4E53-B4A3-A46AB66EFDD2}" type="presParOf" srcId="{437B2B91-CEDE-4421-85D2-77ED2DA56B21}" destId="{B3A7AD29-5CF5-4C62-8A9E-E733753B93A9}" srcOrd="1" destOrd="0" presId="urn:microsoft.com/office/officeart/2005/8/layout/hierarchy1"/>
    <dgm:cxn modelId="{35CBE030-1EAD-4F68-929B-139B37443CB4}" type="presParOf" srcId="{1D578E33-5804-4798-9DD2-BF4C268030A9}" destId="{61B89F2B-1008-4A03-AE70-642CC5C152E7}" srcOrd="1" destOrd="0" presId="urn:microsoft.com/office/officeart/2005/8/layout/hierarchy1"/>
    <dgm:cxn modelId="{6DDA301C-72C8-4E97-89FA-B6A458004474}" type="presParOf" srcId="{61B89F2B-1008-4A03-AE70-642CC5C152E7}" destId="{C2FBAA61-71FD-4FB8-94C4-107FA1F4FB51}" srcOrd="0" destOrd="0" presId="urn:microsoft.com/office/officeart/2005/8/layout/hierarchy1"/>
    <dgm:cxn modelId="{22A9EFF0-101B-4BFB-B303-DDD82CC011AC}" type="presParOf" srcId="{C2FBAA61-71FD-4FB8-94C4-107FA1F4FB51}" destId="{84B0156B-2836-44DA-8BE2-F30E6D7462E2}" srcOrd="0" destOrd="0" presId="urn:microsoft.com/office/officeart/2005/8/layout/hierarchy1"/>
    <dgm:cxn modelId="{49221148-A901-48B9-AE39-4F53C1FA7B9E}" type="presParOf" srcId="{C2FBAA61-71FD-4FB8-94C4-107FA1F4FB51}" destId="{6648CBB0-E25D-4B59-95A4-4EFDFDF42010}" srcOrd="1" destOrd="0" presId="urn:microsoft.com/office/officeart/2005/8/layout/hierarchy1"/>
    <dgm:cxn modelId="{B83B2C3A-424F-48AF-99CA-F50C40533954}" type="presParOf" srcId="{61B89F2B-1008-4A03-AE70-642CC5C152E7}" destId="{56A761A4-4D66-462D-8AB8-2A40A4CA4EE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6EDD07-CB52-4255-94CE-4F681B7C4304}" type="doc">
      <dgm:prSet loTypeId="urn:microsoft.com/office/officeart/2005/8/layout/hList6" loCatId="list" qsTypeId="urn:microsoft.com/office/officeart/2005/8/quickstyle/simple3" qsCatId="simple" csTypeId="urn:microsoft.com/office/officeart/2005/8/colors/colorful5" csCatId="colorful" phldr="1"/>
      <dgm:spPr/>
      <dgm:t>
        <a:bodyPr/>
        <a:lstStyle/>
        <a:p>
          <a:endParaRPr lang="en-US"/>
        </a:p>
      </dgm:t>
    </dgm:pt>
    <dgm:pt modelId="{B79D3F39-9DAB-4DA9-B928-0C602EE17A1F}">
      <dgm:prSet custT="1"/>
      <dgm:spPr/>
      <dgm:t>
        <a:bodyPr/>
        <a:lstStyle/>
        <a:p>
          <a:endParaRPr lang="en-US" sz="2400" dirty="0"/>
        </a:p>
      </dgm:t>
      <dgm:extLst>
        <a:ext uri="{E40237B7-FDA0-4F09-8148-C483321AD2D9}">
          <dgm14:cNvPr xmlns:dgm14="http://schemas.microsoft.com/office/drawing/2010/diagram" id="0" name="" title="BR 1"/>
        </a:ext>
      </dgm:extLst>
    </dgm:pt>
    <dgm:pt modelId="{4C3B00EE-C000-4169-8D36-DCC9CB52B7FF}" type="parTrans" cxnId="{21E6CF35-E5BF-4674-8097-C6A9E2A88567}">
      <dgm:prSet/>
      <dgm:spPr/>
      <dgm:t>
        <a:bodyPr/>
        <a:lstStyle/>
        <a:p>
          <a:endParaRPr lang="en-US"/>
        </a:p>
      </dgm:t>
    </dgm:pt>
    <dgm:pt modelId="{0C815FC2-68E0-49EB-8251-6411935BCCD3}" type="sibTrans" cxnId="{21E6CF35-E5BF-4674-8097-C6A9E2A88567}">
      <dgm:prSet/>
      <dgm:spPr/>
      <dgm:t>
        <a:bodyPr/>
        <a:lstStyle/>
        <a:p>
          <a:endParaRPr lang="en-US"/>
        </a:p>
      </dgm:t>
    </dgm:pt>
    <dgm:pt modelId="{9B3590A2-13F6-4299-9451-7F509C308F42}">
      <dgm:prSet custT="1"/>
      <dgm:spPr/>
      <dgm:t>
        <a:bodyPr/>
        <a:lstStyle/>
        <a:p>
          <a:endParaRPr lang="en-US" sz="2400" dirty="0"/>
        </a:p>
      </dgm:t>
      <dgm:extLst>
        <a:ext uri="{E40237B7-FDA0-4F09-8148-C483321AD2D9}">
          <dgm14:cNvPr xmlns:dgm14="http://schemas.microsoft.com/office/drawing/2010/diagram" id="0" name="" title="BR 1"/>
        </a:ext>
      </dgm:extLst>
    </dgm:pt>
    <dgm:pt modelId="{CEAF9377-BF04-4B40-9389-6DEA8A1E7F08}" type="parTrans" cxnId="{933FACA4-8AF2-4439-AD82-12F88FE3C601}">
      <dgm:prSet/>
      <dgm:spPr/>
      <dgm:t>
        <a:bodyPr/>
        <a:lstStyle/>
        <a:p>
          <a:endParaRPr lang="en-US"/>
        </a:p>
      </dgm:t>
    </dgm:pt>
    <dgm:pt modelId="{230CB2DD-69A9-4486-AB4A-22A9ED7E1710}" type="sibTrans" cxnId="{933FACA4-8AF2-4439-AD82-12F88FE3C601}">
      <dgm:prSet/>
      <dgm:spPr/>
      <dgm:t>
        <a:bodyPr/>
        <a:lstStyle/>
        <a:p>
          <a:endParaRPr lang="en-US"/>
        </a:p>
      </dgm:t>
    </dgm:pt>
    <dgm:pt modelId="{A870A9B9-F839-43FC-ACDF-D18B176C8726}">
      <dgm:prSet custT="1"/>
      <dgm:spPr/>
      <dgm:t>
        <a:bodyPr/>
        <a:lstStyle/>
        <a:p>
          <a:endParaRPr lang="en-US" sz="2400" dirty="0"/>
        </a:p>
      </dgm:t>
      <dgm:extLst>
        <a:ext uri="{E40237B7-FDA0-4F09-8148-C483321AD2D9}">
          <dgm14:cNvPr xmlns:dgm14="http://schemas.microsoft.com/office/drawing/2010/diagram" id="0" name="" title="BR 1"/>
        </a:ext>
      </dgm:extLst>
    </dgm:pt>
    <dgm:pt modelId="{AC8F0BB7-ADAA-49C6-87EF-D561BC709341}" type="sibTrans" cxnId="{818F30DA-D91E-4BDB-8285-D996F4FB4E3C}">
      <dgm:prSet/>
      <dgm:spPr/>
      <dgm:t>
        <a:bodyPr/>
        <a:lstStyle/>
        <a:p>
          <a:endParaRPr lang="en-US"/>
        </a:p>
      </dgm:t>
    </dgm:pt>
    <dgm:pt modelId="{CBFD6863-ED3C-4436-A722-0DFCBA798411}" type="parTrans" cxnId="{818F30DA-D91E-4BDB-8285-D996F4FB4E3C}">
      <dgm:prSet/>
      <dgm:spPr/>
      <dgm:t>
        <a:bodyPr/>
        <a:lstStyle/>
        <a:p>
          <a:endParaRPr lang="en-US"/>
        </a:p>
      </dgm:t>
    </dgm:pt>
    <dgm:pt modelId="{F431CC48-0B62-4241-BFEF-ABA04A6F3C38}">
      <dgm:prSet custT="1"/>
      <dgm:spPr/>
      <dgm:t>
        <a:bodyPr/>
        <a:lstStyle/>
        <a:p>
          <a:r>
            <a:rPr lang="en-US" sz="2400" dirty="0"/>
            <a:t>The eMEP system is comprised of the Grant Applications and Budget Revisions (BR). </a:t>
          </a:r>
        </a:p>
      </dgm:t>
    </dgm:pt>
    <dgm:pt modelId="{41C12529-1826-4399-9F0F-A33849B84696}" type="parTrans" cxnId="{7216CF91-3FF9-4C4A-9C54-3B1C8824D7BA}">
      <dgm:prSet/>
      <dgm:spPr/>
      <dgm:t>
        <a:bodyPr/>
        <a:lstStyle/>
        <a:p>
          <a:endParaRPr lang="en-US"/>
        </a:p>
      </dgm:t>
    </dgm:pt>
    <dgm:pt modelId="{1E505E5F-6091-46C7-817D-AB549B36D25C}" type="sibTrans" cxnId="{7216CF91-3FF9-4C4A-9C54-3B1C8824D7BA}">
      <dgm:prSet/>
      <dgm:spPr/>
      <dgm:t>
        <a:bodyPr/>
        <a:lstStyle/>
        <a:p>
          <a:endParaRPr lang="en-US"/>
        </a:p>
      </dgm:t>
    </dgm:pt>
    <dgm:pt modelId="{757029D8-5E80-4DE2-8E89-46290720A01C}">
      <dgm:prSet custT="1"/>
      <dgm:spPr/>
      <dgm:t>
        <a:bodyPr/>
        <a:lstStyle/>
        <a:p>
          <a:r>
            <a:rPr lang="en-US" sz="2400" dirty="0"/>
            <a:t>The original budget created during the grant application process is used to populate the first BR created by the subgrantee. </a:t>
          </a:r>
        </a:p>
      </dgm:t>
    </dgm:pt>
    <dgm:pt modelId="{B5243979-4D41-4388-9D97-3DD1FF56D80F}" type="parTrans" cxnId="{C8254714-5C47-4F6D-B4C3-B58C6CB65B56}">
      <dgm:prSet/>
      <dgm:spPr/>
      <dgm:t>
        <a:bodyPr/>
        <a:lstStyle/>
        <a:p>
          <a:endParaRPr lang="en-US"/>
        </a:p>
      </dgm:t>
    </dgm:pt>
    <dgm:pt modelId="{A3D90DC9-D0FA-46B5-89AF-3AB09B88B917}" type="sibTrans" cxnId="{C8254714-5C47-4F6D-B4C3-B58C6CB65B56}">
      <dgm:prSet/>
      <dgm:spPr/>
      <dgm:t>
        <a:bodyPr/>
        <a:lstStyle/>
        <a:p>
          <a:endParaRPr lang="en-US"/>
        </a:p>
      </dgm:t>
    </dgm:pt>
    <dgm:pt modelId="{A14EE7C0-627F-4530-85CF-B532A9D69E04}">
      <dgm:prSet custT="1"/>
      <dgm:spPr/>
      <dgm:t>
        <a:bodyPr/>
        <a:lstStyle/>
        <a:p>
          <a:r>
            <a:rPr lang="en-US" sz="2400" dirty="0"/>
            <a:t>Once the BR is approved in the eMEP system, the numbers are populated in the MEPEX system.</a:t>
          </a:r>
        </a:p>
      </dgm:t>
    </dgm:pt>
    <dgm:pt modelId="{5E914569-967C-437D-904F-98B5EDBB28EC}" type="parTrans" cxnId="{82C608EC-0FCA-4948-9512-92929A6349A4}">
      <dgm:prSet/>
      <dgm:spPr/>
      <dgm:t>
        <a:bodyPr/>
        <a:lstStyle/>
        <a:p>
          <a:endParaRPr lang="en-US"/>
        </a:p>
      </dgm:t>
    </dgm:pt>
    <dgm:pt modelId="{D3D5E5B9-00E3-4098-861C-1A04963E960A}" type="sibTrans" cxnId="{82C608EC-0FCA-4948-9512-92929A6349A4}">
      <dgm:prSet/>
      <dgm:spPr/>
      <dgm:t>
        <a:bodyPr/>
        <a:lstStyle/>
        <a:p>
          <a:endParaRPr lang="en-US"/>
        </a:p>
      </dgm:t>
    </dgm:pt>
    <dgm:pt modelId="{47A1FF50-F749-4C93-90E0-0C223E51EB5E}" type="pres">
      <dgm:prSet presAssocID="{E66EDD07-CB52-4255-94CE-4F681B7C4304}" presName="Name0" presStyleCnt="0">
        <dgm:presLayoutVars>
          <dgm:dir/>
          <dgm:resizeHandles val="exact"/>
        </dgm:presLayoutVars>
      </dgm:prSet>
      <dgm:spPr/>
    </dgm:pt>
    <dgm:pt modelId="{9E6FCC9E-46D2-4154-AB92-73B6CAF377FA}" type="pres">
      <dgm:prSet presAssocID="{B79D3F39-9DAB-4DA9-B928-0C602EE17A1F}" presName="node" presStyleLbl="node1" presStyleIdx="0" presStyleCnt="3">
        <dgm:presLayoutVars>
          <dgm:bulletEnabled val="1"/>
        </dgm:presLayoutVars>
      </dgm:prSet>
      <dgm:spPr/>
    </dgm:pt>
    <dgm:pt modelId="{82FF203B-7A37-49AF-BB6B-368539FBCC70}" type="pres">
      <dgm:prSet presAssocID="{0C815FC2-68E0-49EB-8251-6411935BCCD3}" presName="sibTrans" presStyleCnt="0"/>
      <dgm:spPr/>
    </dgm:pt>
    <dgm:pt modelId="{5FC10BC6-1816-4CAC-978B-9954B27E171E}" type="pres">
      <dgm:prSet presAssocID="{A870A9B9-F839-43FC-ACDF-D18B176C8726}" presName="node" presStyleLbl="node1" presStyleIdx="1" presStyleCnt="3">
        <dgm:presLayoutVars>
          <dgm:bulletEnabled val="1"/>
        </dgm:presLayoutVars>
      </dgm:prSet>
      <dgm:spPr/>
    </dgm:pt>
    <dgm:pt modelId="{289919EB-5B7C-4967-B575-CE6FA6314928}" type="pres">
      <dgm:prSet presAssocID="{AC8F0BB7-ADAA-49C6-87EF-D561BC709341}" presName="sibTrans" presStyleCnt="0"/>
      <dgm:spPr/>
    </dgm:pt>
    <dgm:pt modelId="{A3A60F8F-A4CF-4D69-9E5C-0FD6C08FB110}" type="pres">
      <dgm:prSet presAssocID="{9B3590A2-13F6-4299-9451-7F509C308F42}" presName="node" presStyleLbl="node1" presStyleIdx="2" presStyleCnt="3">
        <dgm:presLayoutVars>
          <dgm:bulletEnabled val="1"/>
        </dgm:presLayoutVars>
      </dgm:prSet>
      <dgm:spPr/>
    </dgm:pt>
  </dgm:ptLst>
  <dgm:cxnLst>
    <dgm:cxn modelId="{DDDF9003-9B8E-4391-A386-89D55A35314E}" type="presOf" srcId="{F431CC48-0B62-4241-BFEF-ABA04A6F3C38}" destId="{9E6FCC9E-46D2-4154-AB92-73B6CAF377FA}" srcOrd="0" destOrd="1" presId="urn:microsoft.com/office/officeart/2005/8/layout/hList6"/>
    <dgm:cxn modelId="{C8254714-5C47-4F6D-B4C3-B58C6CB65B56}" srcId="{A870A9B9-F839-43FC-ACDF-D18B176C8726}" destId="{757029D8-5E80-4DE2-8E89-46290720A01C}" srcOrd="0" destOrd="0" parTransId="{B5243979-4D41-4388-9D97-3DD1FF56D80F}" sibTransId="{A3D90DC9-D0FA-46B5-89AF-3AB09B88B917}"/>
    <dgm:cxn modelId="{FE1D7F21-9F44-46A6-AB27-2A2B99072FA8}" type="presOf" srcId="{B79D3F39-9DAB-4DA9-B928-0C602EE17A1F}" destId="{9E6FCC9E-46D2-4154-AB92-73B6CAF377FA}" srcOrd="0" destOrd="0" presId="urn:microsoft.com/office/officeart/2005/8/layout/hList6"/>
    <dgm:cxn modelId="{21E6CF35-E5BF-4674-8097-C6A9E2A88567}" srcId="{E66EDD07-CB52-4255-94CE-4F681B7C4304}" destId="{B79D3F39-9DAB-4DA9-B928-0C602EE17A1F}" srcOrd="0" destOrd="0" parTransId="{4C3B00EE-C000-4169-8D36-DCC9CB52B7FF}" sibTransId="{0C815FC2-68E0-49EB-8251-6411935BCCD3}"/>
    <dgm:cxn modelId="{6D6C925F-A724-427B-A045-48D25866671D}" type="presOf" srcId="{9B3590A2-13F6-4299-9451-7F509C308F42}" destId="{A3A60F8F-A4CF-4D69-9E5C-0FD6C08FB110}" srcOrd="0" destOrd="0" presId="urn:microsoft.com/office/officeart/2005/8/layout/hList6"/>
    <dgm:cxn modelId="{53F62472-4E91-49BF-A8B7-FF2B22A980E9}" type="presOf" srcId="{E66EDD07-CB52-4255-94CE-4F681B7C4304}" destId="{47A1FF50-F749-4C93-90E0-0C223E51EB5E}" srcOrd="0" destOrd="0" presId="urn:microsoft.com/office/officeart/2005/8/layout/hList6"/>
    <dgm:cxn modelId="{7178EC5A-6FEE-4BD6-88C7-E0890935D1E2}" type="presOf" srcId="{A870A9B9-F839-43FC-ACDF-D18B176C8726}" destId="{5FC10BC6-1816-4CAC-978B-9954B27E171E}" srcOrd="0" destOrd="0" presId="urn:microsoft.com/office/officeart/2005/8/layout/hList6"/>
    <dgm:cxn modelId="{01F7E57C-31D6-413A-8FD8-5661D5772175}" type="presOf" srcId="{757029D8-5E80-4DE2-8E89-46290720A01C}" destId="{5FC10BC6-1816-4CAC-978B-9954B27E171E}" srcOrd="0" destOrd="1" presId="urn:microsoft.com/office/officeart/2005/8/layout/hList6"/>
    <dgm:cxn modelId="{7216CF91-3FF9-4C4A-9C54-3B1C8824D7BA}" srcId="{B79D3F39-9DAB-4DA9-B928-0C602EE17A1F}" destId="{F431CC48-0B62-4241-BFEF-ABA04A6F3C38}" srcOrd="0" destOrd="0" parTransId="{41C12529-1826-4399-9F0F-A33849B84696}" sibTransId="{1E505E5F-6091-46C7-817D-AB549B36D25C}"/>
    <dgm:cxn modelId="{933FACA4-8AF2-4439-AD82-12F88FE3C601}" srcId="{E66EDD07-CB52-4255-94CE-4F681B7C4304}" destId="{9B3590A2-13F6-4299-9451-7F509C308F42}" srcOrd="2" destOrd="0" parTransId="{CEAF9377-BF04-4B40-9389-6DEA8A1E7F08}" sibTransId="{230CB2DD-69A9-4486-AB4A-22A9ED7E1710}"/>
    <dgm:cxn modelId="{818F30DA-D91E-4BDB-8285-D996F4FB4E3C}" srcId="{E66EDD07-CB52-4255-94CE-4F681B7C4304}" destId="{A870A9B9-F839-43FC-ACDF-D18B176C8726}" srcOrd="1" destOrd="0" parTransId="{CBFD6863-ED3C-4436-A722-0DFCBA798411}" sibTransId="{AC8F0BB7-ADAA-49C6-87EF-D561BC709341}"/>
    <dgm:cxn modelId="{82C608EC-0FCA-4948-9512-92929A6349A4}" srcId="{9B3590A2-13F6-4299-9451-7F509C308F42}" destId="{A14EE7C0-627F-4530-85CF-B532A9D69E04}" srcOrd="0" destOrd="0" parTransId="{5E914569-967C-437D-904F-98B5EDBB28EC}" sibTransId="{D3D5E5B9-00E3-4098-861C-1A04963E960A}"/>
    <dgm:cxn modelId="{82C993FD-3739-4CAD-8DA2-E9D09285F5CF}" type="presOf" srcId="{A14EE7C0-627F-4530-85CF-B532A9D69E04}" destId="{A3A60F8F-A4CF-4D69-9E5C-0FD6C08FB110}" srcOrd="0" destOrd="1" presId="urn:microsoft.com/office/officeart/2005/8/layout/hList6"/>
    <dgm:cxn modelId="{54C85E6F-DAB4-4DAC-9EE4-E16FB4161D7F}" type="presParOf" srcId="{47A1FF50-F749-4C93-90E0-0C223E51EB5E}" destId="{9E6FCC9E-46D2-4154-AB92-73B6CAF377FA}" srcOrd="0" destOrd="0" presId="urn:microsoft.com/office/officeart/2005/8/layout/hList6"/>
    <dgm:cxn modelId="{FA03F15F-BF98-4DFF-A3E0-AE6DDBB87FB2}" type="presParOf" srcId="{47A1FF50-F749-4C93-90E0-0C223E51EB5E}" destId="{82FF203B-7A37-49AF-BB6B-368539FBCC70}" srcOrd="1" destOrd="0" presId="urn:microsoft.com/office/officeart/2005/8/layout/hList6"/>
    <dgm:cxn modelId="{E6E4039C-7796-4BF5-8D19-1F85EE6DF1D0}" type="presParOf" srcId="{47A1FF50-F749-4C93-90E0-0C223E51EB5E}" destId="{5FC10BC6-1816-4CAC-978B-9954B27E171E}" srcOrd="2" destOrd="0" presId="urn:microsoft.com/office/officeart/2005/8/layout/hList6"/>
    <dgm:cxn modelId="{E6C804C9-485F-4BB4-BCD2-3E4218C92962}" type="presParOf" srcId="{47A1FF50-F749-4C93-90E0-0C223E51EB5E}" destId="{289919EB-5B7C-4967-B575-CE6FA6314928}" srcOrd="3" destOrd="0" presId="urn:microsoft.com/office/officeart/2005/8/layout/hList6"/>
    <dgm:cxn modelId="{3C44495A-3610-4172-B5EF-AFA18E872F1E}" type="presParOf" srcId="{47A1FF50-F749-4C93-90E0-0C223E51EB5E}" destId="{A3A60F8F-A4CF-4D69-9E5C-0FD6C08FB110}"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7ECEC8-9071-41EF-BB29-A516202F5333}" type="doc">
      <dgm:prSet loTypeId="urn:microsoft.com/office/officeart/2005/8/layout/target3" loCatId="list" qsTypeId="urn:microsoft.com/office/officeart/2005/8/quickstyle/3d4" qsCatId="3D" csTypeId="urn:microsoft.com/office/officeart/2005/8/colors/colorful5" csCatId="colorful" phldr="1"/>
      <dgm:spPr/>
      <dgm:t>
        <a:bodyPr/>
        <a:lstStyle/>
        <a:p>
          <a:endParaRPr lang="en-US"/>
        </a:p>
      </dgm:t>
    </dgm:pt>
    <dgm:pt modelId="{58F80854-59A5-4A7C-8C2A-7471059EC9F0}">
      <dgm:prSet phldrT="[Text]" custT="1"/>
      <dgm:spPr/>
      <dgm:t>
        <a:bodyPr/>
        <a:lstStyle/>
        <a:p>
          <a:r>
            <a:rPr lang="en-US" sz="2400" dirty="0">
              <a:solidFill>
                <a:schemeClr val="tx1"/>
              </a:solidFill>
            </a:rPr>
            <a:t>Regions forgetting to either approve or finalize their reimbursable districts’ budget revisions in MEPEX. </a:t>
          </a:r>
        </a:p>
      </dgm:t>
    </dgm:pt>
    <dgm:pt modelId="{1DE1BDC7-0B0F-47F4-AA23-EBDF7B107EA0}" type="parTrans" cxnId="{B82A8198-A0C5-4641-B002-BCF6B8EA88C3}">
      <dgm:prSet/>
      <dgm:spPr/>
      <dgm:t>
        <a:bodyPr/>
        <a:lstStyle/>
        <a:p>
          <a:endParaRPr lang="en-US"/>
        </a:p>
      </dgm:t>
    </dgm:pt>
    <dgm:pt modelId="{6052E206-EB52-4D9D-8C06-483651C84653}" type="sibTrans" cxnId="{B82A8198-A0C5-4641-B002-BCF6B8EA88C3}">
      <dgm:prSet/>
      <dgm:spPr/>
      <dgm:t>
        <a:bodyPr/>
        <a:lstStyle/>
        <a:p>
          <a:endParaRPr lang="en-US"/>
        </a:p>
      </dgm:t>
    </dgm:pt>
    <dgm:pt modelId="{AAF1965A-7F1D-4CA3-AF80-BF3E94713E74}">
      <dgm:prSet phldrT="[Text]" custT="1"/>
      <dgm:spPr/>
      <dgm:t>
        <a:bodyPr/>
        <a:lstStyle/>
        <a:p>
          <a:r>
            <a:rPr lang="en-US" sz="2400" dirty="0">
              <a:solidFill>
                <a:schemeClr val="tx1"/>
              </a:solidFill>
              <a:effectLst/>
              <a:latin typeface="+mn-lt"/>
              <a:ea typeface="+mn-ea"/>
              <a:cs typeface="+mn-cs"/>
            </a:rPr>
            <a:t>Users not being able to create a new budget revision because previous Budget Revisions were kept in 'draft‘ mode. </a:t>
          </a:r>
          <a:endParaRPr lang="en-US" sz="2400" dirty="0"/>
        </a:p>
      </dgm:t>
    </dgm:pt>
    <dgm:pt modelId="{10847084-124A-42B0-8CF8-AA9287A1C980}" type="parTrans" cxnId="{3ECFEBC9-B881-4740-B0DC-B2B765E55704}">
      <dgm:prSet/>
      <dgm:spPr/>
      <dgm:t>
        <a:bodyPr/>
        <a:lstStyle/>
        <a:p>
          <a:endParaRPr lang="en-US"/>
        </a:p>
      </dgm:t>
    </dgm:pt>
    <dgm:pt modelId="{500C680D-F19E-4A86-852B-8AD80D43ADC6}" type="sibTrans" cxnId="{3ECFEBC9-B881-4740-B0DC-B2B765E55704}">
      <dgm:prSet/>
      <dgm:spPr/>
      <dgm:t>
        <a:bodyPr/>
        <a:lstStyle/>
        <a:p>
          <a:endParaRPr lang="en-US"/>
        </a:p>
      </dgm:t>
    </dgm:pt>
    <dgm:pt modelId="{1134F647-9F3E-4CE5-B725-91E8985E85CD}">
      <dgm:prSet custT="1"/>
      <dgm:spPr/>
      <dgm:t>
        <a:bodyPr/>
        <a:lstStyle/>
        <a:p>
          <a:r>
            <a:rPr lang="en-US" sz="2400" dirty="0">
              <a:solidFill>
                <a:schemeClr val="tx1"/>
              </a:solidFill>
            </a:rPr>
            <a:t>Regions requesting districts to edit while the plan is still in 'review mode'. </a:t>
          </a:r>
        </a:p>
      </dgm:t>
    </dgm:pt>
    <dgm:pt modelId="{8F3AA90F-ED72-413D-B3EC-0C0BEAF5D6E0}" type="parTrans" cxnId="{ACD929FD-8E06-4D7D-A809-C5C02D67E50F}">
      <dgm:prSet/>
      <dgm:spPr/>
      <dgm:t>
        <a:bodyPr/>
        <a:lstStyle/>
        <a:p>
          <a:endParaRPr lang="en-US"/>
        </a:p>
      </dgm:t>
    </dgm:pt>
    <dgm:pt modelId="{55EBB5C5-5FEA-4DF7-94D4-547AA19A7A14}" type="sibTrans" cxnId="{ACD929FD-8E06-4D7D-A809-C5C02D67E50F}">
      <dgm:prSet/>
      <dgm:spPr/>
      <dgm:t>
        <a:bodyPr/>
        <a:lstStyle/>
        <a:p>
          <a:endParaRPr lang="en-US"/>
        </a:p>
      </dgm:t>
    </dgm:pt>
    <dgm:pt modelId="{059F6D26-88EA-4C69-B6CC-62D6F647E002}">
      <dgm:prSet custT="1"/>
      <dgm:spPr/>
      <dgm:t>
        <a:bodyPr/>
        <a:lstStyle/>
        <a:p>
          <a:r>
            <a:rPr lang="en-US" sz="2400" dirty="0">
              <a:solidFill>
                <a:schemeClr val="tx1"/>
              </a:solidFill>
            </a:rPr>
            <a:t>Object codes are being reduced more than their original budget amount causing negative balances. </a:t>
          </a:r>
        </a:p>
      </dgm:t>
    </dgm:pt>
    <dgm:pt modelId="{3CFDDB0C-3307-4ECB-862F-7ED700066977}" type="parTrans" cxnId="{1D1BDBF8-7F3D-4C6C-AE04-A3F903ACE332}">
      <dgm:prSet/>
      <dgm:spPr/>
      <dgm:t>
        <a:bodyPr/>
        <a:lstStyle/>
        <a:p>
          <a:endParaRPr lang="es-MX"/>
        </a:p>
      </dgm:t>
    </dgm:pt>
    <dgm:pt modelId="{71A6C2B4-1880-4D68-853F-F37BBCC72BBD}" type="sibTrans" cxnId="{1D1BDBF8-7F3D-4C6C-AE04-A3F903ACE332}">
      <dgm:prSet/>
      <dgm:spPr/>
      <dgm:t>
        <a:bodyPr/>
        <a:lstStyle/>
        <a:p>
          <a:endParaRPr lang="es-MX"/>
        </a:p>
      </dgm:t>
    </dgm:pt>
    <dgm:pt modelId="{4C5BC22C-49CD-4C69-9792-7F44A395178B}" type="pres">
      <dgm:prSet presAssocID="{427ECEC8-9071-41EF-BB29-A516202F5333}" presName="Name0" presStyleCnt="0">
        <dgm:presLayoutVars>
          <dgm:chMax val="7"/>
          <dgm:dir/>
          <dgm:animLvl val="lvl"/>
          <dgm:resizeHandles val="exact"/>
        </dgm:presLayoutVars>
      </dgm:prSet>
      <dgm:spPr/>
    </dgm:pt>
    <dgm:pt modelId="{C6AD759B-44FB-4422-A046-6D6F0D78EF41}" type="pres">
      <dgm:prSet presAssocID="{58F80854-59A5-4A7C-8C2A-7471059EC9F0}" presName="circle1" presStyleLbl="node1" presStyleIdx="0" presStyleCnt="4"/>
      <dgm:spPr/>
    </dgm:pt>
    <dgm:pt modelId="{EA74620C-280C-404C-A7BD-CE7E14C62D54}" type="pres">
      <dgm:prSet presAssocID="{58F80854-59A5-4A7C-8C2A-7471059EC9F0}" presName="space" presStyleCnt="0"/>
      <dgm:spPr/>
    </dgm:pt>
    <dgm:pt modelId="{D5A204FB-AFB6-4A88-95BC-7699343A95D1}" type="pres">
      <dgm:prSet presAssocID="{58F80854-59A5-4A7C-8C2A-7471059EC9F0}" presName="rect1" presStyleLbl="alignAcc1" presStyleIdx="0" presStyleCnt="4"/>
      <dgm:spPr/>
    </dgm:pt>
    <dgm:pt modelId="{EAD3ECBB-0625-4316-A346-331318A4F3D8}" type="pres">
      <dgm:prSet presAssocID="{AAF1965A-7F1D-4CA3-AF80-BF3E94713E74}" presName="vertSpace2" presStyleLbl="node1" presStyleIdx="0" presStyleCnt="4"/>
      <dgm:spPr/>
    </dgm:pt>
    <dgm:pt modelId="{810B7CF5-5221-45E3-8092-785C96A76DA0}" type="pres">
      <dgm:prSet presAssocID="{AAF1965A-7F1D-4CA3-AF80-BF3E94713E74}" presName="circle2" presStyleLbl="node1" presStyleIdx="1" presStyleCnt="4"/>
      <dgm:spPr/>
    </dgm:pt>
    <dgm:pt modelId="{DA1A7E1F-A1BF-46D9-AD0D-BB4296EE60C6}" type="pres">
      <dgm:prSet presAssocID="{AAF1965A-7F1D-4CA3-AF80-BF3E94713E74}" presName="rect2" presStyleLbl="alignAcc1" presStyleIdx="1" presStyleCnt="4"/>
      <dgm:spPr/>
    </dgm:pt>
    <dgm:pt modelId="{BA3FB191-038A-4091-873F-A801687287B0}" type="pres">
      <dgm:prSet presAssocID="{1134F647-9F3E-4CE5-B725-91E8985E85CD}" presName="vertSpace3" presStyleLbl="node1" presStyleIdx="1" presStyleCnt="4"/>
      <dgm:spPr/>
    </dgm:pt>
    <dgm:pt modelId="{2889A49F-5534-46B3-879F-19B38C7AC0BB}" type="pres">
      <dgm:prSet presAssocID="{1134F647-9F3E-4CE5-B725-91E8985E85CD}" presName="circle3" presStyleLbl="node1" presStyleIdx="2" presStyleCnt="4"/>
      <dgm:spPr/>
    </dgm:pt>
    <dgm:pt modelId="{82418D39-E0BB-4271-994A-5EC96ED74DB1}" type="pres">
      <dgm:prSet presAssocID="{1134F647-9F3E-4CE5-B725-91E8985E85CD}" presName="rect3" presStyleLbl="alignAcc1" presStyleIdx="2" presStyleCnt="4"/>
      <dgm:spPr/>
    </dgm:pt>
    <dgm:pt modelId="{57DD02B7-3571-4D90-9D7B-1F035274992E}" type="pres">
      <dgm:prSet presAssocID="{059F6D26-88EA-4C69-B6CC-62D6F647E002}" presName="vertSpace4" presStyleLbl="node1" presStyleIdx="2" presStyleCnt="4"/>
      <dgm:spPr/>
    </dgm:pt>
    <dgm:pt modelId="{462061F5-C807-4D85-9CCB-E53F22AC407A}" type="pres">
      <dgm:prSet presAssocID="{059F6D26-88EA-4C69-B6CC-62D6F647E002}" presName="circle4" presStyleLbl="node1" presStyleIdx="3" presStyleCnt="4"/>
      <dgm:spPr/>
    </dgm:pt>
    <dgm:pt modelId="{1873C943-EF1B-4D18-AF8F-22BB89DC6455}" type="pres">
      <dgm:prSet presAssocID="{059F6D26-88EA-4C69-B6CC-62D6F647E002}" presName="rect4" presStyleLbl="alignAcc1" presStyleIdx="3" presStyleCnt="4"/>
      <dgm:spPr/>
    </dgm:pt>
    <dgm:pt modelId="{3E59DCC3-6C69-4D84-9A04-81FD5B0642CD}" type="pres">
      <dgm:prSet presAssocID="{58F80854-59A5-4A7C-8C2A-7471059EC9F0}" presName="rect1ParTxNoCh" presStyleLbl="alignAcc1" presStyleIdx="3" presStyleCnt="4">
        <dgm:presLayoutVars>
          <dgm:chMax val="1"/>
          <dgm:bulletEnabled val="1"/>
        </dgm:presLayoutVars>
      </dgm:prSet>
      <dgm:spPr/>
    </dgm:pt>
    <dgm:pt modelId="{BF316D8F-C01B-452C-A479-8A7422D4712D}" type="pres">
      <dgm:prSet presAssocID="{AAF1965A-7F1D-4CA3-AF80-BF3E94713E74}" presName="rect2ParTxNoCh" presStyleLbl="alignAcc1" presStyleIdx="3" presStyleCnt="4">
        <dgm:presLayoutVars>
          <dgm:chMax val="1"/>
          <dgm:bulletEnabled val="1"/>
        </dgm:presLayoutVars>
      </dgm:prSet>
      <dgm:spPr/>
    </dgm:pt>
    <dgm:pt modelId="{FE0E22B6-083B-406B-AD3D-C2742FEA5F51}" type="pres">
      <dgm:prSet presAssocID="{1134F647-9F3E-4CE5-B725-91E8985E85CD}" presName="rect3ParTxNoCh" presStyleLbl="alignAcc1" presStyleIdx="3" presStyleCnt="4">
        <dgm:presLayoutVars>
          <dgm:chMax val="1"/>
          <dgm:bulletEnabled val="1"/>
        </dgm:presLayoutVars>
      </dgm:prSet>
      <dgm:spPr/>
    </dgm:pt>
    <dgm:pt modelId="{E2FCFD74-B001-4BE1-B7A1-5E22D57BACCD}" type="pres">
      <dgm:prSet presAssocID="{059F6D26-88EA-4C69-B6CC-62D6F647E002}" presName="rect4ParTxNoCh" presStyleLbl="alignAcc1" presStyleIdx="3" presStyleCnt="4">
        <dgm:presLayoutVars>
          <dgm:chMax val="1"/>
          <dgm:bulletEnabled val="1"/>
        </dgm:presLayoutVars>
      </dgm:prSet>
      <dgm:spPr/>
    </dgm:pt>
  </dgm:ptLst>
  <dgm:cxnLst>
    <dgm:cxn modelId="{18D6B729-C716-446A-B9DA-E48D799EF27C}" type="presOf" srcId="{AAF1965A-7F1D-4CA3-AF80-BF3E94713E74}" destId="{DA1A7E1F-A1BF-46D9-AD0D-BB4296EE60C6}" srcOrd="0" destOrd="0" presId="urn:microsoft.com/office/officeart/2005/8/layout/target3"/>
    <dgm:cxn modelId="{A5B50441-0A40-47A6-B869-C79915693440}" type="presOf" srcId="{427ECEC8-9071-41EF-BB29-A516202F5333}" destId="{4C5BC22C-49CD-4C69-9792-7F44A395178B}" srcOrd="0" destOrd="0" presId="urn:microsoft.com/office/officeart/2005/8/layout/target3"/>
    <dgm:cxn modelId="{E4EBF744-93A0-45F5-86C1-C2A6F7938311}" type="presOf" srcId="{58F80854-59A5-4A7C-8C2A-7471059EC9F0}" destId="{D5A204FB-AFB6-4A88-95BC-7699343A95D1}" srcOrd="0" destOrd="0" presId="urn:microsoft.com/office/officeart/2005/8/layout/target3"/>
    <dgm:cxn modelId="{82748992-E61C-4176-A8FA-FDF8A083F0C7}" type="presOf" srcId="{AAF1965A-7F1D-4CA3-AF80-BF3E94713E74}" destId="{BF316D8F-C01B-452C-A479-8A7422D4712D}" srcOrd="1" destOrd="0" presId="urn:microsoft.com/office/officeart/2005/8/layout/target3"/>
    <dgm:cxn modelId="{B82A8198-A0C5-4641-B002-BCF6B8EA88C3}" srcId="{427ECEC8-9071-41EF-BB29-A516202F5333}" destId="{58F80854-59A5-4A7C-8C2A-7471059EC9F0}" srcOrd="0" destOrd="0" parTransId="{1DE1BDC7-0B0F-47F4-AA23-EBDF7B107EA0}" sibTransId="{6052E206-EB52-4D9D-8C06-483651C84653}"/>
    <dgm:cxn modelId="{E8C55CA4-D558-46DD-B143-A5B2C235B120}" type="presOf" srcId="{059F6D26-88EA-4C69-B6CC-62D6F647E002}" destId="{1873C943-EF1B-4D18-AF8F-22BB89DC6455}" srcOrd="0" destOrd="0" presId="urn:microsoft.com/office/officeart/2005/8/layout/target3"/>
    <dgm:cxn modelId="{1F76B6C2-1A7D-44B0-B170-0213751940C3}" type="presOf" srcId="{1134F647-9F3E-4CE5-B725-91E8985E85CD}" destId="{82418D39-E0BB-4271-994A-5EC96ED74DB1}" srcOrd="0" destOrd="0" presId="urn:microsoft.com/office/officeart/2005/8/layout/target3"/>
    <dgm:cxn modelId="{C9B7A2C8-3249-4527-BFE4-544B55F24032}" type="presOf" srcId="{1134F647-9F3E-4CE5-B725-91E8985E85CD}" destId="{FE0E22B6-083B-406B-AD3D-C2742FEA5F51}" srcOrd="1" destOrd="0" presId="urn:microsoft.com/office/officeart/2005/8/layout/target3"/>
    <dgm:cxn modelId="{3ECFEBC9-B881-4740-B0DC-B2B765E55704}" srcId="{427ECEC8-9071-41EF-BB29-A516202F5333}" destId="{AAF1965A-7F1D-4CA3-AF80-BF3E94713E74}" srcOrd="1" destOrd="0" parTransId="{10847084-124A-42B0-8CF8-AA9287A1C980}" sibTransId="{500C680D-F19E-4A86-852B-8AD80D43ADC6}"/>
    <dgm:cxn modelId="{A8C64ACB-1F7C-4EC2-BE78-9BF0EFFAEB0C}" type="presOf" srcId="{58F80854-59A5-4A7C-8C2A-7471059EC9F0}" destId="{3E59DCC3-6C69-4D84-9A04-81FD5B0642CD}" srcOrd="1" destOrd="0" presId="urn:microsoft.com/office/officeart/2005/8/layout/target3"/>
    <dgm:cxn modelId="{11356DCF-45A9-45FC-B1BB-C91E83C8DDBE}" type="presOf" srcId="{059F6D26-88EA-4C69-B6CC-62D6F647E002}" destId="{E2FCFD74-B001-4BE1-B7A1-5E22D57BACCD}" srcOrd="1" destOrd="0" presId="urn:microsoft.com/office/officeart/2005/8/layout/target3"/>
    <dgm:cxn modelId="{1D1BDBF8-7F3D-4C6C-AE04-A3F903ACE332}" srcId="{427ECEC8-9071-41EF-BB29-A516202F5333}" destId="{059F6D26-88EA-4C69-B6CC-62D6F647E002}" srcOrd="3" destOrd="0" parTransId="{3CFDDB0C-3307-4ECB-862F-7ED700066977}" sibTransId="{71A6C2B4-1880-4D68-853F-F37BBCC72BBD}"/>
    <dgm:cxn modelId="{ACD929FD-8E06-4D7D-A809-C5C02D67E50F}" srcId="{427ECEC8-9071-41EF-BB29-A516202F5333}" destId="{1134F647-9F3E-4CE5-B725-91E8985E85CD}" srcOrd="2" destOrd="0" parTransId="{8F3AA90F-ED72-413D-B3EC-0C0BEAF5D6E0}" sibTransId="{55EBB5C5-5FEA-4DF7-94D4-547AA19A7A14}"/>
    <dgm:cxn modelId="{70CAB620-1A3E-491B-B25F-0410D86932D9}" type="presParOf" srcId="{4C5BC22C-49CD-4C69-9792-7F44A395178B}" destId="{C6AD759B-44FB-4422-A046-6D6F0D78EF41}" srcOrd="0" destOrd="0" presId="urn:microsoft.com/office/officeart/2005/8/layout/target3"/>
    <dgm:cxn modelId="{7DA51085-603C-4E12-BCE0-8B4A07CD98FC}" type="presParOf" srcId="{4C5BC22C-49CD-4C69-9792-7F44A395178B}" destId="{EA74620C-280C-404C-A7BD-CE7E14C62D54}" srcOrd="1" destOrd="0" presId="urn:microsoft.com/office/officeart/2005/8/layout/target3"/>
    <dgm:cxn modelId="{22D6773C-814A-4B37-BC6B-4EC96CDFF704}" type="presParOf" srcId="{4C5BC22C-49CD-4C69-9792-7F44A395178B}" destId="{D5A204FB-AFB6-4A88-95BC-7699343A95D1}" srcOrd="2" destOrd="0" presId="urn:microsoft.com/office/officeart/2005/8/layout/target3"/>
    <dgm:cxn modelId="{D0C4B0F9-0179-4804-890D-F353BD37EA3E}" type="presParOf" srcId="{4C5BC22C-49CD-4C69-9792-7F44A395178B}" destId="{EAD3ECBB-0625-4316-A346-331318A4F3D8}" srcOrd="3" destOrd="0" presId="urn:microsoft.com/office/officeart/2005/8/layout/target3"/>
    <dgm:cxn modelId="{144BB253-0F6B-41AC-9D99-4FC38B3E4961}" type="presParOf" srcId="{4C5BC22C-49CD-4C69-9792-7F44A395178B}" destId="{810B7CF5-5221-45E3-8092-785C96A76DA0}" srcOrd="4" destOrd="0" presId="urn:microsoft.com/office/officeart/2005/8/layout/target3"/>
    <dgm:cxn modelId="{5431DFEE-F68B-4451-8807-83C09FBD96B6}" type="presParOf" srcId="{4C5BC22C-49CD-4C69-9792-7F44A395178B}" destId="{DA1A7E1F-A1BF-46D9-AD0D-BB4296EE60C6}" srcOrd="5" destOrd="0" presId="urn:microsoft.com/office/officeart/2005/8/layout/target3"/>
    <dgm:cxn modelId="{7794BDB4-8F82-4EF5-A002-13AEA95730D7}" type="presParOf" srcId="{4C5BC22C-49CD-4C69-9792-7F44A395178B}" destId="{BA3FB191-038A-4091-873F-A801687287B0}" srcOrd="6" destOrd="0" presId="urn:microsoft.com/office/officeart/2005/8/layout/target3"/>
    <dgm:cxn modelId="{E3FD76A3-B4F8-4BD0-9216-2AA7441E15C9}" type="presParOf" srcId="{4C5BC22C-49CD-4C69-9792-7F44A395178B}" destId="{2889A49F-5534-46B3-879F-19B38C7AC0BB}" srcOrd="7" destOrd="0" presId="urn:microsoft.com/office/officeart/2005/8/layout/target3"/>
    <dgm:cxn modelId="{18C95627-04A9-4B09-A130-CAD3891A0202}" type="presParOf" srcId="{4C5BC22C-49CD-4C69-9792-7F44A395178B}" destId="{82418D39-E0BB-4271-994A-5EC96ED74DB1}" srcOrd="8" destOrd="0" presId="urn:microsoft.com/office/officeart/2005/8/layout/target3"/>
    <dgm:cxn modelId="{AAA88BD4-8F67-4B76-8421-0D3EE59499DF}" type="presParOf" srcId="{4C5BC22C-49CD-4C69-9792-7F44A395178B}" destId="{57DD02B7-3571-4D90-9D7B-1F035274992E}" srcOrd="9" destOrd="0" presId="urn:microsoft.com/office/officeart/2005/8/layout/target3"/>
    <dgm:cxn modelId="{EDFC96A9-5E4E-4E3A-B4C8-998B00AA7DC1}" type="presParOf" srcId="{4C5BC22C-49CD-4C69-9792-7F44A395178B}" destId="{462061F5-C807-4D85-9CCB-E53F22AC407A}" srcOrd="10" destOrd="0" presId="urn:microsoft.com/office/officeart/2005/8/layout/target3"/>
    <dgm:cxn modelId="{9AB149F5-5D8C-4785-A3EA-275FC0293744}" type="presParOf" srcId="{4C5BC22C-49CD-4C69-9792-7F44A395178B}" destId="{1873C943-EF1B-4D18-AF8F-22BB89DC6455}" srcOrd="11" destOrd="0" presId="urn:microsoft.com/office/officeart/2005/8/layout/target3"/>
    <dgm:cxn modelId="{9E4E1E3F-FA1C-420E-B4E3-268484D8A88F}" type="presParOf" srcId="{4C5BC22C-49CD-4C69-9792-7F44A395178B}" destId="{3E59DCC3-6C69-4D84-9A04-81FD5B0642CD}" srcOrd="12" destOrd="0" presId="urn:microsoft.com/office/officeart/2005/8/layout/target3"/>
    <dgm:cxn modelId="{BEBFDF00-F765-4B46-87AB-1F4BDA20EA45}" type="presParOf" srcId="{4C5BC22C-49CD-4C69-9792-7F44A395178B}" destId="{BF316D8F-C01B-452C-A479-8A7422D4712D}" srcOrd="13" destOrd="0" presId="urn:microsoft.com/office/officeart/2005/8/layout/target3"/>
    <dgm:cxn modelId="{FA0ECFD0-B658-4128-AA99-670D36A2DE48}" type="presParOf" srcId="{4C5BC22C-49CD-4C69-9792-7F44A395178B}" destId="{FE0E22B6-083B-406B-AD3D-C2742FEA5F51}" srcOrd="14" destOrd="0" presId="urn:microsoft.com/office/officeart/2005/8/layout/target3"/>
    <dgm:cxn modelId="{142FB0A7-95CB-43E9-B893-0CCE5819825E}" type="presParOf" srcId="{4C5BC22C-49CD-4C69-9792-7F44A395178B}" destId="{E2FCFD74-B001-4BE1-B7A1-5E22D57BACCD}"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6EDD07-CB52-4255-94CE-4F681B7C4304}" type="doc">
      <dgm:prSet loTypeId="urn:microsoft.com/office/officeart/2005/8/layout/hList7" loCatId="list" qsTypeId="urn:microsoft.com/office/officeart/2005/8/quickstyle/3d3" qsCatId="3D" csTypeId="urn:microsoft.com/office/officeart/2005/8/colors/colorful5" csCatId="colorful" phldr="1"/>
      <dgm:spPr/>
      <dgm:t>
        <a:bodyPr/>
        <a:lstStyle/>
        <a:p>
          <a:endParaRPr lang="en-US"/>
        </a:p>
      </dgm:t>
    </dgm:pt>
    <dgm:pt modelId="{B79D3F39-9DAB-4DA9-B928-0C602EE17A1F}">
      <dgm:prSet/>
      <dgm:spPr/>
      <dgm:t>
        <a:bodyPr/>
        <a:lstStyle/>
        <a:p>
          <a:r>
            <a:rPr lang="en-US" dirty="0">
              <a:solidFill>
                <a:schemeClr val="tx1"/>
              </a:solidFill>
            </a:rPr>
            <a:t>All DFDs and Regions must submit BR 1 and make the necessary changes to properly reflect your 2023–24 services/activities.</a:t>
          </a:r>
        </a:p>
      </dgm:t>
      <dgm:extLst>
        <a:ext uri="{E40237B7-FDA0-4F09-8148-C483321AD2D9}">
          <dgm14:cNvPr xmlns:dgm14="http://schemas.microsoft.com/office/drawing/2010/diagram" id="0" name="" title="BR 1"/>
        </a:ext>
      </dgm:extLst>
    </dgm:pt>
    <dgm:pt modelId="{4C3B00EE-C000-4169-8D36-DCC9CB52B7FF}" type="parTrans" cxnId="{21E6CF35-E5BF-4674-8097-C6A9E2A88567}">
      <dgm:prSet/>
      <dgm:spPr/>
      <dgm:t>
        <a:bodyPr/>
        <a:lstStyle/>
        <a:p>
          <a:endParaRPr lang="en-US"/>
        </a:p>
      </dgm:t>
    </dgm:pt>
    <dgm:pt modelId="{0C815FC2-68E0-49EB-8251-6411935BCCD3}" type="sibTrans" cxnId="{21E6CF35-E5BF-4674-8097-C6A9E2A88567}">
      <dgm:prSet/>
      <dgm:spPr/>
      <dgm:t>
        <a:bodyPr/>
        <a:lstStyle/>
        <a:p>
          <a:endParaRPr lang="en-US"/>
        </a:p>
      </dgm:t>
    </dgm:pt>
    <dgm:pt modelId="{A870A9B9-F839-43FC-ACDF-D18B176C8726}">
      <dgm:prSet/>
      <dgm:spPr/>
      <dgm:t>
        <a:bodyPr/>
        <a:lstStyle/>
        <a:p>
          <a:r>
            <a:rPr lang="en-US" dirty="0">
              <a:solidFill>
                <a:schemeClr val="tx1"/>
              </a:solidFill>
            </a:rPr>
            <a:t>Account for your entire 2023–24 grant allocation. </a:t>
          </a:r>
        </a:p>
      </dgm:t>
      <dgm:extLst>
        <a:ext uri="{E40237B7-FDA0-4F09-8148-C483321AD2D9}">
          <dgm14:cNvPr xmlns:dgm14="http://schemas.microsoft.com/office/drawing/2010/diagram" id="0" name="" title="BR 1"/>
        </a:ext>
      </dgm:extLst>
    </dgm:pt>
    <dgm:pt modelId="{CBFD6863-ED3C-4436-A722-0DFCBA798411}" type="parTrans" cxnId="{818F30DA-D91E-4BDB-8285-D996F4FB4E3C}">
      <dgm:prSet/>
      <dgm:spPr/>
      <dgm:t>
        <a:bodyPr/>
        <a:lstStyle/>
        <a:p>
          <a:endParaRPr lang="en-US"/>
        </a:p>
      </dgm:t>
    </dgm:pt>
    <dgm:pt modelId="{AC8F0BB7-ADAA-49C6-87EF-D561BC709341}" type="sibTrans" cxnId="{818F30DA-D91E-4BDB-8285-D996F4FB4E3C}">
      <dgm:prSet/>
      <dgm:spPr/>
      <dgm:t>
        <a:bodyPr/>
        <a:lstStyle/>
        <a:p>
          <a:endParaRPr lang="en-US"/>
        </a:p>
      </dgm:t>
    </dgm:pt>
    <dgm:pt modelId="{9B3590A2-13F6-4299-9451-7F509C308F42}">
      <dgm:prSet custT="1"/>
      <dgm:spPr/>
      <dgm:t>
        <a:bodyPr/>
        <a:lstStyle/>
        <a:p>
          <a:endParaRPr lang="en-US" sz="2000" dirty="0">
            <a:solidFill>
              <a:schemeClr val="tx1"/>
            </a:solidFill>
          </a:endParaRPr>
        </a:p>
        <a:p>
          <a:r>
            <a:rPr lang="en-US" sz="2000" dirty="0">
              <a:solidFill>
                <a:schemeClr val="tx1"/>
              </a:solidFill>
            </a:rPr>
            <a:t>Do not begin the BR until instructed to do so by the CDE.</a:t>
          </a:r>
        </a:p>
        <a:p>
          <a:endParaRPr lang="en-US" sz="2000" dirty="0">
            <a:solidFill>
              <a:schemeClr val="tx1"/>
            </a:solidFill>
          </a:endParaRPr>
        </a:p>
        <a:p>
          <a:r>
            <a:rPr lang="en-US" sz="2000" dirty="0">
              <a:solidFill>
                <a:schemeClr val="tx1"/>
              </a:solidFill>
            </a:rPr>
            <a:t>Submit your BR to the CDE by October 1.</a:t>
          </a:r>
        </a:p>
        <a:p>
          <a:endParaRPr lang="en-US" sz="1100" dirty="0">
            <a:solidFill>
              <a:schemeClr val="tx1"/>
            </a:solidFill>
          </a:endParaRPr>
        </a:p>
      </dgm:t>
      <dgm:extLst>
        <a:ext uri="{E40237B7-FDA0-4F09-8148-C483321AD2D9}">
          <dgm14:cNvPr xmlns:dgm14="http://schemas.microsoft.com/office/drawing/2010/diagram" id="0" name="" title="BR 1"/>
        </a:ext>
      </dgm:extLst>
    </dgm:pt>
    <dgm:pt modelId="{CEAF9377-BF04-4B40-9389-6DEA8A1E7F08}" type="parTrans" cxnId="{933FACA4-8AF2-4439-AD82-12F88FE3C601}">
      <dgm:prSet/>
      <dgm:spPr/>
      <dgm:t>
        <a:bodyPr/>
        <a:lstStyle/>
        <a:p>
          <a:endParaRPr lang="en-US"/>
        </a:p>
      </dgm:t>
    </dgm:pt>
    <dgm:pt modelId="{230CB2DD-69A9-4486-AB4A-22A9ED7E1710}" type="sibTrans" cxnId="{933FACA4-8AF2-4439-AD82-12F88FE3C601}">
      <dgm:prSet/>
      <dgm:spPr/>
      <dgm:t>
        <a:bodyPr/>
        <a:lstStyle/>
        <a:p>
          <a:endParaRPr lang="en-US"/>
        </a:p>
      </dgm:t>
    </dgm:pt>
    <dgm:pt modelId="{3D48DC6B-EF94-4194-AEAE-90AE723E4170}" type="pres">
      <dgm:prSet presAssocID="{E66EDD07-CB52-4255-94CE-4F681B7C4304}" presName="Name0" presStyleCnt="0">
        <dgm:presLayoutVars>
          <dgm:dir/>
          <dgm:resizeHandles val="exact"/>
        </dgm:presLayoutVars>
      </dgm:prSet>
      <dgm:spPr/>
    </dgm:pt>
    <dgm:pt modelId="{F5D930FB-A488-4A79-A1C1-3134AC1110C3}" type="pres">
      <dgm:prSet presAssocID="{E66EDD07-CB52-4255-94CE-4F681B7C4304}" presName="fgShape" presStyleLbl="fgShp" presStyleIdx="0" presStyleCnt="1"/>
      <dgm:spPr/>
    </dgm:pt>
    <dgm:pt modelId="{58716186-CF4E-46FE-9482-1A2481229509}" type="pres">
      <dgm:prSet presAssocID="{E66EDD07-CB52-4255-94CE-4F681B7C4304}" presName="linComp" presStyleCnt="0"/>
      <dgm:spPr/>
    </dgm:pt>
    <dgm:pt modelId="{101C4F19-5DF9-4072-852E-9653B34D4879}" type="pres">
      <dgm:prSet presAssocID="{B79D3F39-9DAB-4DA9-B928-0C602EE17A1F}" presName="compNode" presStyleCnt="0"/>
      <dgm:spPr/>
    </dgm:pt>
    <dgm:pt modelId="{45A544E1-FC1A-4341-948D-4209E95D28F9}" type="pres">
      <dgm:prSet presAssocID="{B79D3F39-9DAB-4DA9-B928-0C602EE17A1F}" presName="bkgdShape" presStyleLbl="node1" presStyleIdx="0" presStyleCnt="3"/>
      <dgm:spPr/>
    </dgm:pt>
    <dgm:pt modelId="{9909DB78-D2A0-466C-820B-329FDE93C84B}" type="pres">
      <dgm:prSet presAssocID="{B79D3F39-9DAB-4DA9-B928-0C602EE17A1F}" presName="nodeTx" presStyleLbl="node1" presStyleIdx="0" presStyleCnt="3">
        <dgm:presLayoutVars>
          <dgm:bulletEnabled val="1"/>
        </dgm:presLayoutVars>
      </dgm:prSet>
      <dgm:spPr/>
    </dgm:pt>
    <dgm:pt modelId="{8B0EF10E-EDC7-4A3D-8C2B-5F8010C36911}" type="pres">
      <dgm:prSet presAssocID="{B79D3F39-9DAB-4DA9-B928-0C602EE17A1F}" presName="invisiNode" presStyleLbl="node1" presStyleIdx="0" presStyleCnt="3"/>
      <dgm:spPr/>
    </dgm:pt>
    <dgm:pt modelId="{279A896A-93BF-40EB-8576-60DC6F412857}" type="pres">
      <dgm:prSet presAssocID="{B79D3F39-9DAB-4DA9-B928-0C602EE17A1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85519C90-B42B-4F2C-90E7-FACEAF60F4BB}" type="pres">
      <dgm:prSet presAssocID="{0C815FC2-68E0-49EB-8251-6411935BCCD3}" presName="sibTrans" presStyleLbl="sibTrans2D1" presStyleIdx="0" presStyleCnt="0"/>
      <dgm:spPr/>
    </dgm:pt>
    <dgm:pt modelId="{8654C39B-7EE0-45CA-9A92-4CB29340639E}" type="pres">
      <dgm:prSet presAssocID="{A870A9B9-F839-43FC-ACDF-D18B176C8726}" presName="compNode" presStyleCnt="0"/>
      <dgm:spPr/>
    </dgm:pt>
    <dgm:pt modelId="{FC239617-97DD-4FF5-971A-9F34B292079D}" type="pres">
      <dgm:prSet presAssocID="{A870A9B9-F839-43FC-ACDF-D18B176C8726}" presName="bkgdShape" presStyleLbl="node1" presStyleIdx="1" presStyleCnt="3"/>
      <dgm:spPr/>
    </dgm:pt>
    <dgm:pt modelId="{8119323F-057B-4B5A-AC6E-C17C7BE55FC3}" type="pres">
      <dgm:prSet presAssocID="{A870A9B9-F839-43FC-ACDF-D18B176C8726}" presName="nodeTx" presStyleLbl="node1" presStyleIdx="1" presStyleCnt="3">
        <dgm:presLayoutVars>
          <dgm:bulletEnabled val="1"/>
        </dgm:presLayoutVars>
      </dgm:prSet>
      <dgm:spPr/>
    </dgm:pt>
    <dgm:pt modelId="{45385751-8AA2-46DC-B4B2-F0D4973F5009}" type="pres">
      <dgm:prSet presAssocID="{A870A9B9-F839-43FC-ACDF-D18B176C8726}" presName="invisiNode" presStyleLbl="node1" presStyleIdx="1" presStyleCnt="3"/>
      <dgm:spPr/>
    </dgm:pt>
    <dgm:pt modelId="{85210D8D-DF12-40B6-872E-B241D0421D79}" type="pres">
      <dgm:prSet presAssocID="{A870A9B9-F839-43FC-ACDF-D18B176C8726}"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45000" r="-45000"/>
          </a:stretch>
        </a:blipFill>
      </dgm:spPr>
    </dgm:pt>
    <dgm:pt modelId="{5FFC904A-D2EC-462E-B371-08E08E385423}" type="pres">
      <dgm:prSet presAssocID="{AC8F0BB7-ADAA-49C6-87EF-D561BC709341}" presName="sibTrans" presStyleLbl="sibTrans2D1" presStyleIdx="0" presStyleCnt="0"/>
      <dgm:spPr/>
    </dgm:pt>
    <dgm:pt modelId="{206E4DFD-07AC-46BF-B189-0B5ECCDC52B8}" type="pres">
      <dgm:prSet presAssocID="{9B3590A2-13F6-4299-9451-7F509C308F42}" presName="compNode" presStyleCnt="0"/>
      <dgm:spPr/>
    </dgm:pt>
    <dgm:pt modelId="{9E8A02F3-9A86-4C62-968D-2CBD2541BA1E}" type="pres">
      <dgm:prSet presAssocID="{9B3590A2-13F6-4299-9451-7F509C308F42}" presName="bkgdShape" presStyleLbl="node1" presStyleIdx="2" presStyleCnt="3"/>
      <dgm:spPr/>
    </dgm:pt>
    <dgm:pt modelId="{421FB74F-69C5-4FA3-94EA-DC3CB4534E09}" type="pres">
      <dgm:prSet presAssocID="{9B3590A2-13F6-4299-9451-7F509C308F42}" presName="nodeTx" presStyleLbl="node1" presStyleIdx="2" presStyleCnt="3">
        <dgm:presLayoutVars>
          <dgm:bulletEnabled val="1"/>
        </dgm:presLayoutVars>
      </dgm:prSet>
      <dgm:spPr/>
    </dgm:pt>
    <dgm:pt modelId="{1C437481-7EEB-4378-8A3A-C5060B32D6C2}" type="pres">
      <dgm:prSet presAssocID="{9B3590A2-13F6-4299-9451-7F509C308F42}" presName="invisiNode" presStyleLbl="node1" presStyleIdx="2" presStyleCnt="3"/>
      <dgm:spPr/>
    </dgm:pt>
    <dgm:pt modelId="{091B6C59-92E5-4701-8D65-04248E69AF72}" type="pres">
      <dgm:prSet presAssocID="{9B3590A2-13F6-4299-9451-7F509C308F42}" presName="imagNode" presStyleLbl="fgImgPlace1" presStyleIdx="2" presStyleCnt="3"/>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a:stretch>
        </a:blipFill>
      </dgm:spPr>
    </dgm:pt>
  </dgm:ptLst>
  <dgm:cxnLst>
    <dgm:cxn modelId="{E87E0306-D90A-4FC6-B1E3-EDA8EF97D4BB}" type="presOf" srcId="{9B3590A2-13F6-4299-9451-7F509C308F42}" destId="{421FB74F-69C5-4FA3-94EA-DC3CB4534E09}" srcOrd="1" destOrd="0" presId="urn:microsoft.com/office/officeart/2005/8/layout/hList7"/>
    <dgm:cxn modelId="{CC809308-6D67-434F-A7FC-1576AEF24A8A}" type="presOf" srcId="{B79D3F39-9DAB-4DA9-B928-0C602EE17A1F}" destId="{45A544E1-FC1A-4341-948D-4209E95D28F9}" srcOrd="0" destOrd="0" presId="urn:microsoft.com/office/officeart/2005/8/layout/hList7"/>
    <dgm:cxn modelId="{21E6CF35-E5BF-4674-8097-C6A9E2A88567}" srcId="{E66EDD07-CB52-4255-94CE-4F681B7C4304}" destId="{B79D3F39-9DAB-4DA9-B928-0C602EE17A1F}" srcOrd="0" destOrd="0" parTransId="{4C3B00EE-C000-4169-8D36-DCC9CB52B7FF}" sibTransId="{0C815FC2-68E0-49EB-8251-6411935BCCD3}"/>
    <dgm:cxn modelId="{8562895B-21A5-4E96-AE76-E76AC65955FF}" type="presOf" srcId="{E66EDD07-CB52-4255-94CE-4F681B7C4304}" destId="{3D48DC6B-EF94-4194-AEAE-90AE723E4170}" srcOrd="0" destOrd="0" presId="urn:microsoft.com/office/officeart/2005/8/layout/hList7"/>
    <dgm:cxn modelId="{2CD8934A-1FBC-4A19-B7BE-703D4F819D03}" type="presOf" srcId="{9B3590A2-13F6-4299-9451-7F509C308F42}" destId="{9E8A02F3-9A86-4C62-968D-2CBD2541BA1E}" srcOrd="0" destOrd="0" presId="urn:microsoft.com/office/officeart/2005/8/layout/hList7"/>
    <dgm:cxn modelId="{36563A79-DF6F-4E9E-9235-126614C78D61}" type="presOf" srcId="{AC8F0BB7-ADAA-49C6-87EF-D561BC709341}" destId="{5FFC904A-D2EC-462E-B371-08E08E385423}" srcOrd="0" destOrd="0" presId="urn:microsoft.com/office/officeart/2005/8/layout/hList7"/>
    <dgm:cxn modelId="{5396337A-5E15-4A2C-9187-034CF6E9DB6A}" type="presOf" srcId="{A870A9B9-F839-43FC-ACDF-D18B176C8726}" destId="{FC239617-97DD-4FF5-971A-9F34B292079D}" srcOrd="0" destOrd="0" presId="urn:microsoft.com/office/officeart/2005/8/layout/hList7"/>
    <dgm:cxn modelId="{4F3D9794-5F00-4B9F-9AD8-33B38D39F79B}" type="presOf" srcId="{0C815FC2-68E0-49EB-8251-6411935BCCD3}" destId="{85519C90-B42B-4F2C-90E7-FACEAF60F4BB}" srcOrd="0" destOrd="0" presId="urn:microsoft.com/office/officeart/2005/8/layout/hList7"/>
    <dgm:cxn modelId="{933FACA4-8AF2-4439-AD82-12F88FE3C601}" srcId="{E66EDD07-CB52-4255-94CE-4F681B7C4304}" destId="{9B3590A2-13F6-4299-9451-7F509C308F42}" srcOrd="2" destOrd="0" parTransId="{CEAF9377-BF04-4B40-9389-6DEA8A1E7F08}" sibTransId="{230CB2DD-69A9-4486-AB4A-22A9ED7E1710}"/>
    <dgm:cxn modelId="{818F30DA-D91E-4BDB-8285-D996F4FB4E3C}" srcId="{E66EDD07-CB52-4255-94CE-4F681B7C4304}" destId="{A870A9B9-F839-43FC-ACDF-D18B176C8726}" srcOrd="1" destOrd="0" parTransId="{CBFD6863-ED3C-4436-A722-0DFCBA798411}" sibTransId="{AC8F0BB7-ADAA-49C6-87EF-D561BC709341}"/>
    <dgm:cxn modelId="{CFA981DF-5FA2-4557-ABBD-08D2B55EAFEB}" type="presOf" srcId="{A870A9B9-F839-43FC-ACDF-D18B176C8726}" destId="{8119323F-057B-4B5A-AC6E-C17C7BE55FC3}" srcOrd="1" destOrd="0" presId="urn:microsoft.com/office/officeart/2005/8/layout/hList7"/>
    <dgm:cxn modelId="{72027CE6-5EFF-4543-AAA1-52F664C40EF1}" type="presOf" srcId="{B79D3F39-9DAB-4DA9-B928-0C602EE17A1F}" destId="{9909DB78-D2A0-466C-820B-329FDE93C84B}" srcOrd="1" destOrd="0" presId="urn:microsoft.com/office/officeart/2005/8/layout/hList7"/>
    <dgm:cxn modelId="{19890786-2714-4518-85FA-7A580034D940}" type="presParOf" srcId="{3D48DC6B-EF94-4194-AEAE-90AE723E4170}" destId="{F5D930FB-A488-4A79-A1C1-3134AC1110C3}" srcOrd="0" destOrd="0" presId="urn:microsoft.com/office/officeart/2005/8/layout/hList7"/>
    <dgm:cxn modelId="{C4586D09-4F9B-4D4F-90FA-9AED72568195}" type="presParOf" srcId="{3D48DC6B-EF94-4194-AEAE-90AE723E4170}" destId="{58716186-CF4E-46FE-9482-1A2481229509}" srcOrd="1" destOrd="0" presId="urn:microsoft.com/office/officeart/2005/8/layout/hList7"/>
    <dgm:cxn modelId="{4854B87A-3C37-4F66-AD85-C13CE4BAC0D0}" type="presParOf" srcId="{58716186-CF4E-46FE-9482-1A2481229509}" destId="{101C4F19-5DF9-4072-852E-9653B34D4879}" srcOrd="0" destOrd="0" presId="urn:microsoft.com/office/officeart/2005/8/layout/hList7"/>
    <dgm:cxn modelId="{42E480AB-E3D5-4D0B-88F0-F404AD48D1AB}" type="presParOf" srcId="{101C4F19-5DF9-4072-852E-9653B34D4879}" destId="{45A544E1-FC1A-4341-948D-4209E95D28F9}" srcOrd="0" destOrd="0" presId="urn:microsoft.com/office/officeart/2005/8/layout/hList7"/>
    <dgm:cxn modelId="{220F6614-2D16-4A1B-A7C5-D783BC862F84}" type="presParOf" srcId="{101C4F19-5DF9-4072-852E-9653B34D4879}" destId="{9909DB78-D2A0-466C-820B-329FDE93C84B}" srcOrd="1" destOrd="0" presId="urn:microsoft.com/office/officeart/2005/8/layout/hList7"/>
    <dgm:cxn modelId="{AF4E1D3F-DD6B-4E54-B3B1-E7613725823D}" type="presParOf" srcId="{101C4F19-5DF9-4072-852E-9653B34D4879}" destId="{8B0EF10E-EDC7-4A3D-8C2B-5F8010C36911}" srcOrd="2" destOrd="0" presId="urn:microsoft.com/office/officeart/2005/8/layout/hList7"/>
    <dgm:cxn modelId="{6C5A05A9-64A9-4610-B71A-F72FA972B30C}" type="presParOf" srcId="{101C4F19-5DF9-4072-852E-9653B34D4879}" destId="{279A896A-93BF-40EB-8576-60DC6F412857}" srcOrd="3" destOrd="0" presId="urn:microsoft.com/office/officeart/2005/8/layout/hList7"/>
    <dgm:cxn modelId="{05E18F5B-0C4A-43D6-8357-D46542E1D5AE}" type="presParOf" srcId="{58716186-CF4E-46FE-9482-1A2481229509}" destId="{85519C90-B42B-4F2C-90E7-FACEAF60F4BB}" srcOrd="1" destOrd="0" presId="urn:microsoft.com/office/officeart/2005/8/layout/hList7"/>
    <dgm:cxn modelId="{5152261E-C374-42AC-BE1C-5EAFCC56FEB4}" type="presParOf" srcId="{58716186-CF4E-46FE-9482-1A2481229509}" destId="{8654C39B-7EE0-45CA-9A92-4CB29340639E}" srcOrd="2" destOrd="0" presId="urn:microsoft.com/office/officeart/2005/8/layout/hList7"/>
    <dgm:cxn modelId="{17474A83-FD3F-45B4-B8E2-DCA459A51E8B}" type="presParOf" srcId="{8654C39B-7EE0-45CA-9A92-4CB29340639E}" destId="{FC239617-97DD-4FF5-971A-9F34B292079D}" srcOrd="0" destOrd="0" presId="urn:microsoft.com/office/officeart/2005/8/layout/hList7"/>
    <dgm:cxn modelId="{A5181F9F-C31A-4116-9F2F-2920A4B58339}" type="presParOf" srcId="{8654C39B-7EE0-45CA-9A92-4CB29340639E}" destId="{8119323F-057B-4B5A-AC6E-C17C7BE55FC3}" srcOrd="1" destOrd="0" presId="urn:microsoft.com/office/officeart/2005/8/layout/hList7"/>
    <dgm:cxn modelId="{A9E6D8B8-68B2-471B-812A-7DDCBBFC8E82}" type="presParOf" srcId="{8654C39B-7EE0-45CA-9A92-4CB29340639E}" destId="{45385751-8AA2-46DC-B4B2-F0D4973F5009}" srcOrd="2" destOrd="0" presId="urn:microsoft.com/office/officeart/2005/8/layout/hList7"/>
    <dgm:cxn modelId="{15AB124E-9A9F-46A7-B13D-11D04FBB5F1D}" type="presParOf" srcId="{8654C39B-7EE0-45CA-9A92-4CB29340639E}" destId="{85210D8D-DF12-40B6-872E-B241D0421D79}" srcOrd="3" destOrd="0" presId="urn:microsoft.com/office/officeart/2005/8/layout/hList7"/>
    <dgm:cxn modelId="{CE545031-352B-4FAE-B662-762DF8A482B1}" type="presParOf" srcId="{58716186-CF4E-46FE-9482-1A2481229509}" destId="{5FFC904A-D2EC-462E-B371-08E08E385423}" srcOrd="3" destOrd="0" presId="urn:microsoft.com/office/officeart/2005/8/layout/hList7"/>
    <dgm:cxn modelId="{D8184095-86C2-42A2-9E89-D775FF2064FF}" type="presParOf" srcId="{58716186-CF4E-46FE-9482-1A2481229509}" destId="{206E4DFD-07AC-46BF-B189-0B5ECCDC52B8}" srcOrd="4" destOrd="0" presId="urn:microsoft.com/office/officeart/2005/8/layout/hList7"/>
    <dgm:cxn modelId="{147F8BFA-B050-4ECA-AAD6-8F5072D49013}" type="presParOf" srcId="{206E4DFD-07AC-46BF-B189-0B5ECCDC52B8}" destId="{9E8A02F3-9A86-4C62-968D-2CBD2541BA1E}" srcOrd="0" destOrd="0" presId="urn:microsoft.com/office/officeart/2005/8/layout/hList7"/>
    <dgm:cxn modelId="{5822D636-DD54-4865-ADCA-F700569E47CC}" type="presParOf" srcId="{206E4DFD-07AC-46BF-B189-0B5ECCDC52B8}" destId="{421FB74F-69C5-4FA3-94EA-DC3CB4534E09}" srcOrd="1" destOrd="0" presId="urn:microsoft.com/office/officeart/2005/8/layout/hList7"/>
    <dgm:cxn modelId="{70E9C7CD-964B-41BC-9C92-628162DCD0A5}" type="presParOf" srcId="{206E4DFD-07AC-46BF-B189-0B5ECCDC52B8}" destId="{1C437481-7EEB-4378-8A3A-C5060B32D6C2}" srcOrd="2" destOrd="0" presId="urn:microsoft.com/office/officeart/2005/8/layout/hList7"/>
    <dgm:cxn modelId="{2594848D-4EC1-420A-889C-90CD17E1BE72}" type="presParOf" srcId="{206E4DFD-07AC-46BF-B189-0B5ECCDC52B8}" destId="{091B6C59-92E5-4701-8D65-04248E69AF7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6EDD07-CB52-4255-94CE-4F681B7C4304}" type="doc">
      <dgm:prSet loTypeId="urn:microsoft.com/office/officeart/2008/layout/VerticalCurvedList" loCatId="list" qsTypeId="urn:microsoft.com/office/officeart/2005/8/quickstyle/3d3" qsCatId="3D" csTypeId="urn:microsoft.com/office/officeart/2005/8/colors/accent0_1" csCatId="mainScheme" phldr="1"/>
      <dgm:spPr/>
      <dgm:t>
        <a:bodyPr/>
        <a:lstStyle/>
        <a:p>
          <a:endParaRPr lang="en-US"/>
        </a:p>
      </dgm:t>
    </dgm:pt>
    <dgm:pt modelId="{843B9DFA-97A5-4DF7-8CA8-F2176A3FD420}">
      <dgm:prSet phldrT="[Text]" custT="1"/>
      <dgm:spPr/>
      <dgm:t>
        <a:bodyPr/>
        <a:lstStyle/>
        <a:p>
          <a:r>
            <a:rPr lang="en-US" sz="2400" dirty="0"/>
            <a:t>Do not hit the save button unless you have an actual                  change to the service/activity.</a:t>
          </a:r>
        </a:p>
      </dgm:t>
    </dgm:pt>
    <dgm:pt modelId="{9D1853C6-F0CD-4BBE-AB17-DF993CE7B89D}" type="parTrans" cxnId="{E94B06DA-6723-4D64-9C7B-56988B9DB9DF}">
      <dgm:prSet/>
      <dgm:spPr/>
      <dgm:t>
        <a:bodyPr/>
        <a:lstStyle/>
        <a:p>
          <a:endParaRPr lang="en-US"/>
        </a:p>
      </dgm:t>
    </dgm:pt>
    <dgm:pt modelId="{86E50067-D459-4CF5-9C46-2FCB5F3CFFDC}" type="sibTrans" cxnId="{E94B06DA-6723-4D64-9C7B-56988B9DB9DF}">
      <dgm:prSet/>
      <dgm:spPr/>
      <dgm:t>
        <a:bodyPr/>
        <a:lstStyle/>
        <a:p>
          <a:endParaRPr lang="en-US"/>
        </a:p>
      </dgm:t>
    </dgm:pt>
    <dgm:pt modelId="{0F9E9858-B504-429B-823E-31CA93307370}">
      <dgm:prSet phldrT="[Text]"/>
      <dgm:spPr/>
      <dgm:t>
        <a:bodyPr/>
        <a:lstStyle/>
        <a:p>
          <a:r>
            <a:rPr lang="en-US" dirty="0"/>
            <a:t>Provide a date next to the change to make the change easier to identify. For example: 8/26/2023 - Program will now be in person instead of a hybrid program. We will need to hire instructional aids. </a:t>
          </a:r>
        </a:p>
      </dgm:t>
    </dgm:pt>
    <dgm:pt modelId="{131F35B3-9DCC-4179-BAB2-2511623A4A14}" type="parTrans" cxnId="{D5E11CF0-B9FF-46CC-8B60-9D4472EB7337}">
      <dgm:prSet/>
      <dgm:spPr/>
      <dgm:t>
        <a:bodyPr/>
        <a:lstStyle/>
        <a:p>
          <a:endParaRPr lang="en-US"/>
        </a:p>
      </dgm:t>
    </dgm:pt>
    <dgm:pt modelId="{9463DBB2-6073-44A8-84B6-CEE988555725}" type="sibTrans" cxnId="{D5E11CF0-B9FF-46CC-8B60-9D4472EB7337}">
      <dgm:prSet/>
      <dgm:spPr/>
      <dgm:t>
        <a:bodyPr/>
        <a:lstStyle/>
        <a:p>
          <a:endParaRPr lang="en-US"/>
        </a:p>
      </dgm:t>
    </dgm:pt>
    <dgm:pt modelId="{A68509BB-38C7-4E50-9FFF-C4CB85019375}">
      <dgm:prSet phldrT="[Text]" custT="1"/>
      <dgm:spPr/>
      <dgm:t>
        <a:bodyPr/>
        <a:lstStyle/>
        <a:p>
          <a:r>
            <a:rPr lang="en-US" sz="2400" dirty="0"/>
            <a:t>Use a different color font when making a change. This makes it easier for the reviewer to identify the changes. </a:t>
          </a:r>
          <a:endParaRPr lang="en-US" sz="2200" dirty="0"/>
        </a:p>
      </dgm:t>
    </dgm:pt>
    <dgm:pt modelId="{165D00FE-9D35-44E0-85BB-CD35EE4D62A9}" type="parTrans" cxnId="{0086DBA8-E46E-468E-8B56-74B5537612E3}">
      <dgm:prSet/>
      <dgm:spPr/>
      <dgm:t>
        <a:bodyPr/>
        <a:lstStyle/>
        <a:p>
          <a:endParaRPr lang="en-US"/>
        </a:p>
      </dgm:t>
    </dgm:pt>
    <dgm:pt modelId="{57809D2E-0E31-407B-AEAD-0FDD13012E12}" type="sibTrans" cxnId="{0086DBA8-E46E-468E-8B56-74B5537612E3}">
      <dgm:prSet/>
      <dgm:spPr/>
      <dgm:t>
        <a:bodyPr/>
        <a:lstStyle/>
        <a:p>
          <a:endParaRPr lang="en-US"/>
        </a:p>
      </dgm:t>
    </dgm:pt>
    <dgm:pt modelId="{1285763F-1649-49FC-802B-6C602D58582A}" type="pres">
      <dgm:prSet presAssocID="{E66EDD07-CB52-4255-94CE-4F681B7C4304}" presName="Name0" presStyleCnt="0">
        <dgm:presLayoutVars>
          <dgm:chMax val="7"/>
          <dgm:chPref val="7"/>
          <dgm:dir/>
        </dgm:presLayoutVars>
      </dgm:prSet>
      <dgm:spPr/>
    </dgm:pt>
    <dgm:pt modelId="{DD2FED70-233D-41AA-A166-D2C74EC738F9}" type="pres">
      <dgm:prSet presAssocID="{E66EDD07-CB52-4255-94CE-4F681B7C4304}" presName="Name1" presStyleCnt="0"/>
      <dgm:spPr/>
    </dgm:pt>
    <dgm:pt modelId="{8E305B5C-8FF9-4457-ADCC-56AA1D69601F}" type="pres">
      <dgm:prSet presAssocID="{E66EDD07-CB52-4255-94CE-4F681B7C4304}" presName="cycle" presStyleCnt="0"/>
      <dgm:spPr/>
    </dgm:pt>
    <dgm:pt modelId="{E75BCEDC-543B-4A18-BFF5-180D01403D4B}" type="pres">
      <dgm:prSet presAssocID="{E66EDD07-CB52-4255-94CE-4F681B7C4304}" presName="srcNode" presStyleLbl="node1" presStyleIdx="0" presStyleCnt="3"/>
      <dgm:spPr/>
    </dgm:pt>
    <dgm:pt modelId="{1EF3BFEB-9B30-485D-9130-B41E8AE3A9C5}" type="pres">
      <dgm:prSet presAssocID="{E66EDD07-CB52-4255-94CE-4F681B7C4304}" presName="conn" presStyleLbl="parChTrans1D2" presStyleIdx="0" presStyleCnt="1"/>
      <dgm:spPr/>
    </dgm:pt>
    <dgm:pt modelId="{5B66FE7B-5E99-4239-8B91-77B4A824FE42}" type="pres">
      <dgm:prSet presAssocID="{E66EDD07-CB52-4255-94CE-4F681B7C4304}" presName="extraNode" presStyleLbl="node1" presStyleIdx="0" presStyleCnt="3"/>
      <dgm:spPr/>
    </dgm:pt>
    <dgm:pt modelId="{09990022-7986-4215-9479-6C922CF428EB}" type="pres">
      <dgm:prSet presAssocID="{E66EDD07-CB52-4255-94CE-4F681B7C4304}" presName="dstNode" presStyleLbl="node1" presStyleIdx="0" presStyleCnt="3"/>
      <dgm:spPr/>
    </dgm:pt>
    <dgm:pt modelId="{C49B3BB6-F4A3-432A-A784-2F58378B6E9E}" type="pres">
      <dgm:prSet presAssocID="{843B9DFA-97A5-4DF7-8CA8-F2176A3FD420}" presName="text_1" presStyleLbl="node1" presStyleIdx="0" presStyleCnt="3">
        <dgm:presLayoutVars>
          <dgm:bulletEnabled val="1"/>
        </dgm:presLayoutVars>
      </dgm:prSet>
      <dgm:spPr/>
    </dgm:pt>
    <dgm:pt modelId="{C03F3A11-E582-4FEF-A663-DCEF5422DD4F}" type="pres">
      <dgm:prSet presAssocID="{843B9DFA-97A5-4DF7-8CA8-F2176A3FD420}" presName="accent_1" presStyleCnt="0"/>
      <dgm:spPr/>
    </dgm:pt>
    <dgm:pt modelId="{48C4B81C-99D9-4B97-91C4-16495CC52208}" type="pres">
      <dgm:prSet presAssocID="{843B9DFA-97A5-4DF7-8CA8-F2176A3FD420}" presName="accentRepeatNode" presStyleLbl="solidFgAcc1" presStyleIdx="0" presStyleCnt="3"/>
      <dgm:spPr/>
    </dgm:pt>
    <dgm:pt modelId="{96899A40-011E-4904-9256-4249C6C57304}" type="pres">
      <dgm:prSet presAssocID="{0F9E9858-B504-429B-823E-31CA93307370}" presName="text_2" presStyleLbl="node1" presStyleIdx="1" presStyleCnt="3" custScaleY="136379">
        <dgm:presLayoutVars>
          <dgm:bulletEnabled val="1"/>
        </dgm:presLayoutVars>
      </dgm:prSet>
      <dgm:spPr/>
    </dgm:pt>
    <dgm:pt modelId="{F02E78F8-33CC-4ECD-98B3-A556E0B31D2A}" type="pres">
      <dgm:prSet presAssocID="{0F9E9858-B504-429B-823E-31CA93307370}" presName="accent_2" presStyleCnt="0"/>
      <dgm:spPr/>
    </dgm:pt>
    <dgm:pt modelId="{2B25FB7C-6AF4-4E48-977E-69EC924AF721}" type="pres">
      <dgm:prSet presAssocID="{0F9E9858-B504-429B-823E-31CA93307370}" presName="accentRepeatNode" presStyleLbl="solidFgAcc1" presStyleIdx="1" presStyleCnt="3"/>
      <dgm:spPr/>
    </dgm:pt>
    <dgm:pt modelId="{CF342A13-15F2-43A1-8BC9-09BA98D4525C}" type="pres">
      <dgm:prSet presAssocID="{A68509BB-38C7-4E50-9FFF-C4CB85019375}" presName="text_3" presStyleLbl="node1" presStyleIdx="2" presStyleCnt="3">
        <dgm:presLayoutVars>
          <dgm:bulletEnabled val="1"/>
        </dgm:presLayoutVars>
      </dgm:prSet>
      <dgm:spPr/>
    </dgm:pt>
    <dgm:pt modelId="{F4697E2E-2F96-4438-B2C0-77285902A495}" type="pres">
      <dgm:prSet presAssocID="{A68509BB-38C7-4E50-9FFF-C4CB85019375}" presName="accent_3" presStyleCnt="0"/>
      <dgm:spPr/>
    </dgm:pt>
    <dgm:pt modelId="{497AC6A2-EF82-41AA-9C6B-8CB9A99B3F0C}" type="pres">
      <dgm:prSet presAssocID="{A68509BB-38C7-4E50-9FFF-C4CB85019375}" presName="accentRepeatNode" presStyleLbl="solidFgAcc1" presStyleIdx="2" presStyleCnt="3"/>
      <dgm:spPr/>
    </dgm:pt>
  </dgm:ptLst>
  <dgm:cxnLst>
    <dgm:cxn modelId="{54A82208-28D1-403A-8A6A-FD7957908197}" type="presOf" srcId="{843B9DFA-97A5-4DF7-8CA8-F2176A3FD420}" destId="{C49B3BB6-F4A3-432A-A784-2F58378B6E9E}" srcOrd="0" destOrd="0" presId="urn:microsoft.com/office/officeart/2008/layout/VerticalCurvedList"/>
    <dgm:cxn modelId="{63E26D7E-3E99-4C22-A1C3-6536D826AC50}" type="presOf" srcId="{E66EDD07-CB52-4255-94CE-4F681B7C4304}" destId="{1285763F-1649-49FC-802B-6C602D58582A}" srcOrd="0" destOrd="0" presId="urn:microsoft.com/office/officeart/2008/layout/VerticalCurvedList"/>
    <dgm:cxn modelId="{0D4BBF85-A1CE-47D9-9A37-ED348C9139B7}" type="presOf" srcId="{86E50067-D459-4CF5-9C46-2FCB5F3CFFDC}" destId="{1EF3BFEB-9B30-485D-9130-B41E8AE3A9C5}" srcOrd="0" destOrd="0" presId="urn:microsoft.com/office/officeart/2008/layout/VerticalCurvedList"/>
    <dgm:cxn modelId="{0086DBA8-E46E-468E-8B56-74B5537612E3}" srcId="{E66EDD07-CB52-4255-94CE-4F681B7C4304}" destId="{A68509BB-38C7-4E50-9FFF-C4CB85019375}" srcOrd="2" destOrd="0" parTransId="{165D00FE-9D35-44E0-85BB-CD35EE4D62A9}" sibTransId="{57809D2E-0E31-407B-AEAD-0FDD13012E12}"/>
    <dgm:cxn modelId="{3D250CAA-FBA1-4ECD-9A00-D4DBB99B7BAE}" type="presOf" srcId="{0F9E9858-B504-429B-823E-31CA93307370}" destId="{96899A40-011E-4904-9256-4249C6C57304}" srcOrd="0" destOrd="0" presId="urn:microsoft.com/office/officeart/2008/layout/VerticalCurvedList"/>
    <dgm:cxn modelId="{E94B06DA-6723-4D64-9C7B-56988B9DB9DF}" srcId="{E66EDD07-CB52-4255-94CE-4F681B7C4304}" destId="{843B9DFA-97A5-4DF7-8CA8-F2176A3FD420}" srcOrd="0" destOrd="0" parTransId="{9D1853C6-F0CD-4BBE-AB17-DF993CE7B89D}" sibTransId="{86E50067-D459-4CF5-9C46-2FCB5F3CFFDC}"/>
    <dgm:cxn modelId="{D5E11CF0-B9FF-46CC-8B60-9D4472EB7337}" srcId="{E66EDD07-CB52-4255-94CE-4F681B7C4304}" destId="{0F9E9858-B504-429B-823E-31CA93307370}" srcOrd="1" destOrd="0" parTransId="{131F35B3-9DCC-4179-BAB2-2511623A4A14}" sibTransId="{9463DBB2-6073-44A8-84B6-CEE988555725}"/>
    <dgm:cxn modelId="{A09EA0F3-8290-4F59-8727-2750137D43C7}" type="presOf" srcId="{A68509BB-38C7-4E50-9FFF-C4CB85019375}" destId="{CF342A13-15F2-43A1-8BC9-09BA98D4525C}" srcOrd="0" destOrd="0" presId="urn:microsoft.com/office/officeart/2008/layout/VerticalCurvedList"/>
    <dgm:cxn modelId="{F71C2546-9D62-4213-9FD6-CA54C9561FD6}" type="presParOf" srcId="{1285763F-1649-49FC-802B-6C602D58582A}" destId="{DD2FED70-233D-41AA-A166-D2C74EC738F9}" srcOrd="0" destOrd="0" presId="urn:microsoft.com/office/officeart/2008/layout/VerticalCurvedList"/>
    <dgm:cxn modelId="{3973F43D-292D-4EEB-8D0A-6933B1CCE9AA}" type="presParOf" srcId="{DD2FED70-233D-41AA-A166-D2C74EC738F9}" destId="{8E305B5C-8FF9-4457-ADCC-56AA1D69601F}" srcOrd="0" destOrd="0" presId="urn:microsoft.com/office/officeart/2008/layout/VerticalCurvedList"/>
    <dgm:cxn modelId="{52B0F97D-6CFF-4B64-828B-BD2218A18238}" type="presParOf" srcId="{8E305B5C-8FF9-4457-ADCC-56AA1D69601F}" destId="{E75BCEDC-543B-4A18-BFF5-180D01403D4B}" srcOrd="0" destOrd="0" presId="urn:microsoft.com/office/officeart/2008/layout/VerticalCurvedList"/>
    <dgm:cxn modelId="{6284D051-7005-4BEF-AED9-3B30472B0A84}" type="presParOf" srcId="{8E305B5C-8FF9-4457-ADCC-56AA1D69601F}" destId="{1EF3BFEB-9B30-485D-9130-B41E8AE3A9C5}" srcOrd="1" destOrd="0" presId="urn:microsoft.com/office/officeart/2008/layout/VerticalCurvedList"/>
    <dgm:cxn modelId="{C325A090-A6CB-48F9-9E8F-B5531C7297A7}" type="presParOf" srcId="{8E305B5C-8FF9-4457-ADCC-56AA1D69601F}" destId="{5B66FE7B-5E99-4239-8B91-77B4A824FE42}" srcOrd="2" destOrd="0" presId="urn:microsoft.com/office/officeart/2008/layout/VerticalCurvedList"/>
    <dgm:cxn modelId="{1157D194-D11F-437D-9C26-C2109A4F5801}" type="presParOf" srcId="{8E305B5C-8FF9-4457-ADCC-56AA1D69601F}" destId="{09990022-7986-4215-9479-6C922CF428EB}" srcOrd="3" destOrd="0" presId="urn:microsoft.com/office/officeart/2008/layout/VerticalCurvedList"/>
    <dgm:cxn modelId="{20247BFB-F5B5-456D-A609-C250C7E1FC54}" type="presParOf" srcId="{DD2FED70-233D-41AA-A166-D2C74EC738F9}" destId="{C49B3BB6-F4A3-432A-A784-2F58378B6E9E}" srcOrd="1" destOrd="0" presId="urn:microsoft.com/office/officeart/2008/layout/VerticalCurvedList"/>
    <dgm:cxn modelId="{0F110687-070D-4801-B027-D6AF517B1B0A}" type="presParOf" srcId="{DD2FED70-233D-41AA-A166-D2C74EC738F9}" destId="{C03F3A11-E582-4FEF-A663-DCEF5422DD4F}" srcOrd="2" destOrd="0" presId="urn:microsoft.com/office/officeart/2008/layout/VerticalCurvedList"/>
    <dgm:cxn modelId="{E2990105-820B-46AA-9D0D-485FDA9FC8E3}" type="presParOf" srcId="{C03F3A11-E582-4FEF-A663-DCEF5422DD4F}" destId="{48C4B81C-99D9-4B97-91C4-16495CC52208}" srcOrd="0" destOrd="0" presId="urn:microsoft.com/office/officeart/2008/layout/VerticalCurvedList"/>
    <dgm:cxn modelId="{7DB7476A-8600-4588-BF0C-A9352C061F10}" type="presParOf" srcId="{DD2FED70-233D-41AA-A166-D2C74EC738F9}" destId="{96899A40-011E-4904-9256-4249C6C57304}" srcOrd="3" destOrd="0" presId="urn:microsoft.com/office/officeart/2008/layout/VerticalCurvedList"/>
    <dgm:cxn modelId="{C5A9DCC8-7370-4DF0-83FA-E116B15C9C03}" type="presParOf" srcId="{DD2FED70-233D-41AA-A166-D2C74EC738F9}" destId="{F02E78F8-33CC-4ECD-98B3-A556E0B31D2A}" srcOrd="4" destOrd="0" presId="urn:microsoft.com/office/officeart/2008/layout/VerticalCurvedList"/>
    <dgm:cxn modelId="{6F367CF8-0804-4DCB-8B92-BC723428C3BE}" type="presParOf" srcId="{F02E78F8-33CC-4ECD-98B3-A556E0B31D2A}" destId="{2B25FB7C-6AF4-4E48-977E-69EC924AF721}" srcOrd="0" destOrd="0" presId="urn:microsoft.com/office/officeart/2008/layout/VerticalCurvedList"/>
    <dgm:cxn modelId="{75A69487-9130-4472-A9B1-F0145E8659A6}" type="presParOf" srcId="{DD2FED70-233D-41AA-A166-D2C74EC738F9}" destId="{CF342A13-15F2-43A1-8BC9-09BA98D4525C}" srcOrd="5" destOrd="0" presId="urn:microsoft.com/office/officeart/2008/layout/VerticalCurvedList"/>
    <dgm:cxn modelId="{40DBE17B-1726-4418-ACA2-850EC805D168}" type="presParOf" srcId="{DD2FED70-233D-41AA-A166-D2C74EC738F9}" destId="{F4697E2E-2F96-4438-B2C0-77285902A495}" srcOrd="6" destOrd="0" presId="urn:microsoft.com/office/officeart/2008/layout/VerticalCurvedList"/>
    <dgm:cxn modelId="{D9605CC4-8848-4C6E-B9C4-9E10D7AA9CDD}" type="presParOf" srcId="{F4697E2E-2F96-4438-B2C0-77285902A495}" destId="{497AC6A2-EF82-41AA-9C6B-8CB9A99B3F0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21C85-F6DF-4463-82F6-0DCCC0E1B174}">
      <dsp:nvSpPr>
        <dsp:cNvPr id="0" name=""/>
        <dsp:cNvSpPr/>
      </dsp:nvSpPr>
      <dsp:spPr>
        <a:xfrm>
          <a:off x="0" y="642"/>
          <a:ext cx="6793566" cy="15528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AF32FC-0CE6-4670-8D70-8ED53B912642}">
      <dsp:nvSpPr>
        <dsp:cNvPr id="0" name=""/>
        <dsp:cNvSpPr/>
      </dsp:nvSpPr>
      <dsp:spPr>
        <a:xfrm>
          <a:off x="111967" y="139172"/>
          <a:ext cx="1417093" cy="117993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3000" b="-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D84B75-0049-458C-B4B9-9AB379DEA595}">
      <dsp:nvSpPr>
        <dsp:cNvPr id="0" name=""/>
        <dsp:cNvSpPr/>
      </dsp:nvSpPr>
      <dsp:spPr>
        <a:xfrm>
          <a:off x="1793529" y="642"/>
          <a:ext cx="5000036" cy="1552839"/>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64342" tIns="164342" rIns="164342" bIns="164342" numCol="1" spcCol="1270" anchor="ctr" anchorCtr="0">
          <a:noAutofit/>
        </a:bodyPr>
        <a:lstStyle/>
        <a:p>
          <a:pPr marL="0" lvl="0" indent="0" algn="l" defTabSz="1066800">
            <a:lnSpc>
              <a:spcPct val="100000"/>
            </a:lnSpc>
            <a:spcBef>
              <a:spcPct val="0"/>
            </a:spcBef>
            <a:spcAft>
              <a:spcPct val="35000"/>
            </a:spcAft>
            <a:buNone/>
          </a:pPr>
          <a:r>
            <a:rPr lang="en-US" sz="2400" kern="1200" dirty="0"/>
            <a:t>We are on standby and will start at 9:30 a.m. </a:t>
          </a:r>
        </a:p>
      </dsp:txBody>
      <dsp:txXfrm>
        <a:off x="1793529" y="642"/>
        <a:ext cx="5000036" cy="1552839"/>
      </dsp:txXfrm>
    </dsp:sp>
    <dsp:sp modelId="{0C1A4CDE-0AD9-4DCA-B08F-CCF3D0967B58}">
      <dsp:nvSpPr>
        <dsp:cNvPr id="0" name=""/>
        <dsp:cNvSpPr/>
      </dsp:nvSpPr>
      <dsp:spPr>
        <a:xfrm>
          <a:off x="0" y="2027175"/>
          <a:ext cx="6793566" cy="19335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A12195-41CC-4BC1-92C6-E412E231AC8F}">
      <dsp:nvSpPr>
        <dsp:cNvPr id="0" name=""/>
        <dsp:cNvSpPr/>
      </dsp:nvSpPr>
      <dsp:spPr>
        <a:xfrm>
          <a:off x="0" y="1836787"/>
          <a:ext cx="1793529" cy="2323124"/>
        </a:xfrm>
        <a:prstGeom prst="rect">
          <a:avLst/>
        </a:prstGeom>
        <a:blipFill>
          <a:blip xmlns:r="http://schemas.openxmlformats.org/officeDocument/2006/relationships" r:embed="rId3"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888A5-9BE5-4433-8A29-0F33F4799107}">
      <dsp:nvSpPr>
        <dsp:cNvPr id="0" name=""/>
        <dsp:cNvSpPr/>
      </dsp:nvSpPr>
      <dsp:spPr>
        <a:xfrm>
          <a:off x="1651528" y="2166395"/>
          <a:ext cx="5000036" cy="1691973"/>
        </a:xfrm>
        <a:prstGeom prst="rect">
          <a:avLst/>
        </a:prstGeom>
        <a:solidFill>
          <a:schemeClr val="accent1">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4342" tIns="164342" rIns="164342" bIns="164342"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Roll Call: </a:t>
          </a:r>
          <a:r>
            <a:rPr lang="en-US" sz="1600" kern="1200" dirty="0">
              <a:solidFill>
                <a:schemeClr val="tx1"/>
              </a:solidFill>
            </a:rPr>
            <a:t>Please complete the brief google form to confirm your attendance (the link is provided in the chat box).</a:t>
          </a:r>
          <a:r>
            <a:rPr lang="es-MX" sz="1600" kern="1200" dirty="0">
              <a:solidFill>
                <a:schemeClr val="tx1"/>
              </a:solidFill>
            </a:rPr>
            <a:t> </a:t>
          </a:r>
          <a:r>
            <a:rPr lang="es-MX" sz="1600" kern="1200" dirty="0">
              <a:solidFill>
                <a:srgbClr val="002060"/>
              </a:solidFill>
              <a:hlinkClick xmlns:r="http://schemas.openxmlformats.org/officeDocument/2006/relationships" r:id="rId5">
                <a:extLst>
                  <a:ext uri="{A12FA001-AC4F-418D-AE19-62706E023703}">
                    <ahyp:hlinkClr xmlns:ahyp="http://schemas.microsoft.com/office/drawing/2018/hyperlinkcolor" val="tx"/>
                  </a:ext>
                </a:extLst>
              </a:hlinkClick>
            </a:rPr>
            <a:t>https://forms.gle/w8RuQZGhC7K1uMrV6</a:t>
          </a:r>
          <a:endParaRPr lang="es-MX" sz="1600" kern="1200" dirty="0">
            <a:solidFill>
              <a:srgbClr val="002060"/>
            </a:solidFill>
          </a:endParaRPr>
        </a:p>
        <a:p>
          <a:pPr marL="0" lvl="0" indent="0" algn="l" defTabSz="711200">
            <a:lnSpc>
              <a:spcPct val="100000"/>
            </a:lnSpc>
            <a:spcBef>
              <a:spcPct val="0"/>
            </a:spcBef>
            <a:spcAft>
              <a:spcPct val="35000"/>
            </a:spcAft>
            <a:buNone/>
          </a:pPr>
          <a:endParaRPr lang="en-US" sz="1600" kern="1200" dirty="0">
            <a:solidFill>
              <a:schemeClr val="tx1"/>
            </a:solidFill>
          </a:endParaRPr>
        </a:p>
      </dsp:txBody>
      <dsp:txXfrm>
        <a:off x="1651528" y="2166395"/>
        <a:ext cx="5000036" cy="1691973"/>
      </dsp:txXfrm>
    </dsp:sp>
    <dsp:sp modelId="{5C6C6E4C-EDEC-44BF-BD8D-F40F482B7C87}">
      <dsp:nvSpPr>
        <dsp:cNvPr id="0" name=""/>
        <dsp:cNvSpPr/>
      </dsp:nvSpPr>
      <dsp:spPr>
        <a:xfrm>
          <a:off x="0" y="4653026"/>
          <a:ext cx="6793566" cy="15528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9ABE9-B3A3-4A3B-9A2B-64F6BF894FA1}">
      <dsp:nvSpPr>
        <dsp:cNvPr id="0" name=""/>
        <dsp:cNvSpPr/>
      </dsp:nvSpPr>
      <dsp:spPr>
        <a:xfrm>
          <a:off x="41541" y="4661058"/>
          <a:ext cx="1557945" cy="1545450"/>
        </a:xfrm>
        <a:prstGeom prst="rect">
          <a:avLst/>
        </a:prstGeom>
        <a:blipFill>
          <a:blip xmlns:r="http://schemas.openxmlformats.org/officeDocument/2006/relationships" r:embed="rId6" cstate="print">
            <a:duotone>
              <a:prstClr val="black"/>
              <a:srgbClr val="7030A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0599A9-D5A9-4928-AB5E-EE238AC06D79}">
      <dsp:nvSpPr>
        <dsp:cNvPr id="0" name=""/>
        <dsp:cNvSpPr/>
      </dsp:nvSpPr>
      <dsp:spPr>
        <a:xfrm>
          <a:off x="1793529" y="4653026"/>
          <a:ext cx="5000036" cy="1552839"/>
        </a:xfrm>
        <a:prstGeom prst="rect">
          <a:avLst/>
        </a:prstGeom>
        <a:solidFill>
          <a:schemeClr val="accent3">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4342" tIns="164342" rIns="164342" bIns="164342" numCol="1" spcCol="1270" anchor="ctr" anchorCtr="0">
          <a:noAutofit/>
        </a:bodyPr>
        <a:lstStyle/>
        <a:p>
          <a:pPr marL="0" lvl="0" indent="0" algn="l" defTabSz="889000">
            <a:lnSpc>
              <a:spcPct val="100000"/>
            </a:lnSpc>
            <a:spcBef>
              <a:spcPct val="0"/>
            </a:spcBef>
            <a:spcAft>
              <a:spcPct val="35000"/>
            </a:spcAft>
            <a:buNone/>
          </a:pPr>
          <a:r>
            <a:rPr lang="en-US" sz="2000" kern="1200" dirty="0"/>
            <a:t>In the meantime, use the chat function to answer the following question: </a:t>
          </a:r>
          <a:r>
            <a:rPr lang="en-US" sz="2000" b="0" i="0" kern="1200" dirty="0"/>
            <a:t>What is one of your favorite summer vacation spots? </a:t>
          </a:r>
          <a:endParaRPr lang="en-US" sz="2000" kern="1200" dirty="0"/>
        </a:p>
      </dsp:txBody>
      <dsp:txXfrm>
        <a:off x="1793529" y="4653026"/>
        <a:ext cx="5000036" cy="1552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F9B7-321D-415E-9257-03546E05E338}">
      <dsp:nvSpPr>
        <dsp:cNvPr id="0" name=""/>
        <dsp:cNvSpPr/>
      </dsp:nvSpPr>
      <dsp:spPr>
        <a:xfrm>
          <a:off x="1020545" y="683"/>
          <a:ext cx="3562934" cy="22624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C1251-7B3B-4CCC-8BF7-55BCA908C1A7}">
      <dsp:nvSpPr>
        <dsp:cNvPr id="0" name=""/>
        <dsp:cNvSpPr/>
      </dsp:nvSpPr>
      <dsp:spPr>
        <a:xfrm>
          <a:off x="1416427" y="376770"/>
          <a:ext cx="3562934" cy="22624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Please raise your hand or use the </a:t>
          </a:r>
          <a:r>
            <a:rPr lang="en-US" sz="2800" b="1" kern="1200" dirty="0"/>
            <a:t>chat</a:t>
          </a:r>
          <a:r>
            <a:rPr lang="en-US" sz="2800" kern="1200" dirty="0"/>
            <a:t> function to enter your questions</a:t>
          </a:r>
        </a:p>
      </dsp:txBody>
      <dsp:txXfrm>
        <a:off x="1482692" y="443035"/>
        <a:ext cx="3430404" cy="2129933"/>
      </dsp:txXfrm>
    </dsp:sp>
    <dsp:sp modelId="{84B0156B-2836-44DA-8BE2-F30E6D7462E2}">
      <dsp:nvSpPr>
        <dsp:cNvPr id="0" name=""/>
        <dsp:cNvSpPr/>
      </dsp:nvSpPr>
      <dsp:spPr>
        <a:xfrm>
          <a:off x="5375243" y="683"/>
          <a:ext cx="3562934" cy="2638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48CBB0-E25D-4B59-95A4-4EFDFDF42010}">
      <dsp:nvSpPr>
        <dsp:cNvPr id="0" name=""/>
        <dsp:cNvSpPr/>
      </dsp:nvSpPr>
      <dsp:spPr>
        <a:xfrm>
          <a:off x="5771124" y="376770"/>
          <a:ext cx="3562934" cy="26387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Presentation materials will be posted to Los Angeles County Office of Education Resources website</a:t>
          </a:r>
        </a:p>
      </dsp:txBody>
      <dsp:txXfrm>
        <a:off x="5848411" y="454057"/>
        <a:ext cx="3408360" cy="2484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FCC9E-46D2-4154-AB92-73B6CAF377FA}">
      <dsp:nvSpPr>
        <dsp:cNvPr id="0" name=""/>
        <dsp:cNvSpPr/>
      </dsp:nvSpPr>
      <dsp:spPr>
        <a:xfrm rot="16200000">
          <a:off x="-1231530" y="1232666"/>
          <a:ext cx="5418667" cy="2953333"/>
        </a:xfrm>
        <a:prstGeom prst="flowChartManualOperati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228600" lvl="1" indent="-228600" algn="l" defTabSz="1066800">
            <a:lnSpc>
              <a:spcPct val="90000"/>
            </a:lnSpc>
            <a:spcBef>
              <a:spcPct val="0"/>
            </a:spcBef>
            <a:spcAft>
              <a:spcPct val="15000"/>
            </a:spcAft>
            <a:buChar char="•"/>
          </a:pPr>
          <a:r>
            <a:rPr lang="en-US" sz="2400" kern="1200" dirty="0"/>
            <a:t>The eMEP system is comprised of the Grant Applications and Budget Revisions (BR). </a:t>
          </a:r>
        </a:p>
      </dsp:txBody>
      <dsp:txXfrm rot="5400000">
        <a:off x="1137" y="1083732"/>
        <a:ext cx="2953333" cy="3251201"/>
      </dsp:txXfrm>
    </dsp:sp>
    <dsp:sp modelId="{5FC10BC6-1816-4CAC-978B-9954B27E171E}">
      <dsp:nvSpPr>
        <dsp:cNvPr id="0" name=""/>
        <dsp:cNvSpPr/>
      </dsp:nvSpPr>
      <dsp:spPr>
        <a:xfrm rot="16200000">
          <a:off x="1943302" y="1232666"/>
          <a:ext cx="5418667" cy="2953333"/>
        </a:xfrm>
        <a:prstGeom prst="flowChartManualOperation">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228600" lvl="1" indent="-228600" algn="l" defTabSz="1066800">
            <a:lnSpc>
              <a:spcPct val="90000"/>
            </a:lnSpc>
            <a:spcBef>
              <a:spcPct val="0"/>
            </a:spcBef>
            <a:spcAft>
              <a:spcPct val="15000"/>
            </a:spcAft>
            <a:buChar char="•"/>
          </a:pPr>
          <a:r>
            <a:rPr lang="en-US" sz="2400" kern="1200" dirty="0"/>
            <a:t>The original budget created during the grant application process is used to populate the first BR created by the subgrantee. </a:t>
          </a:r>
        </a:p>
      </dsp:txBody>
      <dsp:txXfrm rot="5400000">
        <a:off x="3175969" y="1083732"/>
        <a:ext cx="2953333" cy="3251201"/>
      </dsp:txXfrm>
    </dsp:sp>
    <dsp:sp modelId="{A3A60F8F-A4CF-4D69-9E5C-0FD6C08FB110}">
      <dsp:nvSpPr>
        <dsp:cNvPr id="0" name=""/>
        <dsp:cNvSpPr/>
      </dsp:nvSpPr>
      <dsp:spPr>
        <a:xfrm rot="16200000">
          <a:off x="5118136" y="1232666"/>
          <a:ext cx="5418667" cy="2953333"/>
        </a:xfrm>
        <a:prstGeom prst="flowChartManualOperati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228600" lvl="1" indent="-228600" algn="l" defTabSz="1066800">
            <a:lnSpc>
              <a:spcPct val="90000"/>
            </a:lnSpc>
            <a:spcBef>
              <a:spcPct val="0"/>
            </a:spcBef>
            <a:spcAft>
              <a:spcPct val="15000"/>
            </a:spcAft>
            <a:buChar char="•"/>
          </a:pPr>
          <a:r>
            <a:rPr lang="en-US" sz="2400" kern="1200" dirty="0"/>
            <a:t>Once the BR is approved in the eMEP system, the numbers are populated in the MEPEX system.</a:t>
          </a:r>
        </a:p>
      </dsp:txBody>
      <dsp:txXfrm rot="5400000">
        <a:off x="6350803" y="1083732"/>
        <a:ext cx="2953333" cy="32512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D759B-44FB-4422-A046-6D6F0D78EF41}">
      <dsp:nvSpPr>
        <dsp:cNvPr id="0" name=""/>
        <dsp:cNvSpPr/>
      </dsp:nvSpPr>
      <dsp:spPr>
        <a:xfrm>
          <a:off x="0" y="0"/>
          <a:ext cx="4846319" cy="4846319"/>
        </a:xfrm>
        <a:prstGeom prst="pie">
          <a:avLst>
            <a:gd name="adj1" fmla="val 5400000"/>
            <a:gd name="adj2" fmla="val 1620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5A204FB-AFB6-4A88-95BC-7699343A95D1}">
      <dsp:nvSpPr>
        <dsp:cNvPr id="0" name=""/>
        <dsp:cNvSpPr/>
      </dsp:nvSpPr>
      <dsp:spPr>
        <a:xfrm>
          <a:off x="2423159" y="0"/>
          <a:ext cx="7726680" cy="4846319"/>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Regions forgetting to either approve or finalize their reimbursable districts’ budget revisions in MEPEX. </a:t>
          </a:r>
        </a:p>
      </dsp:txBody>
      <dsp:txXfrm>
        <a:off x="2423159" y="0"/>
        <a:ext cx="7726680" cy="1029842"/>
      </dsp:txXfrm>
    </dsp:sp>
    <dsp:sp modelId="{810B7CF5-5221-45E3-8092-785C96A76DA0}">
      <dsp:nvSpPr>
        <dsp:cNvPr id="0" name=""/>
        <dsp:cNvSpPr/>
      </dsp:nvSpPr>
      <dsp:spPr>
        <a:xfrm>
          <a:off x="636079" y="1029842"/>
          <a:ext cx="3574161" cy="3574161"/>
        </a:xfrm>
        <a:prstGeom prst="pie">
          <a:avLst>
            <a:gd name="adj1" fmla="val 5400000"/>
            <a:gd name="adj2" fmla="val 16200000"/>
          </a:avLst>
        </a:prstGeom>
        <a:solidFill>
          <a:schemeClr val="accent5">
            <a:hueOff val="-2252848"/>
            <a:satOff val="-5806"/>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A1A7E1F-A1BF-46D9-AD0D-BB4296EE60C6}">
      <dsp:nvSpPr>
        <dsp:cNvPr id="0" name=""/>
        <dsp:cNvSpPr/>
      </dsp:nvSpPr>
      <dsp:spPr>
        <a:xfrm>
          <a:off x="2423159" y="1029842"/>
          <a:ext cx="7726680" cy="3574161"/>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effectLst/>
              <a:latin typeface="+mn-lt"/>
              <a:ea typeface="+mn-ea"/>
              <a:cs typeface="+mn-cs"/>
            </a:rPr>
            <a:t>Users not being able to create a new budget revision because previous Budget Revisions were kept in 'draft‘ mode. </a:t>
          </a:r>
          <a:endParaRPr lang="en-US" sz="2400" kern="1200" dirty="0"/>
        </a:p>
      </dsp:txBody>
      <dsp:txXfrm>
        <a:off x="2423159" y="1029842"/>
        <a:ext cx="7726680" cy="1029843"/>
      </dsp:txXfrm>
    </dsp:sp>
    <dsp:sp modelId="{2889A49F-5534-46B3-879F-19B38C7AC0BB}">
      <dsp:nvSpPr>
        <dsp:cNvPr id="0" name=""/>
        <dsp:cNvSpPr/>
      </dsp:nvSpPr>
      <dsp:spPr>
        <a:xfrm>
          <a:off x="1272158" y="2059686"/>
          <a:ext cx="2302001" cy="2302001"/>
        </a:xfrm>
        <a:prstGeom prst="pie">
          <a:avLst>
            <a:gd name="adj1" fmla="val 5400000"/>
            <a:gd name="adj2" fmla="val 16200000"/>
          </a:avLst>
        </a:prstGeom>
        <a:solidFill>
          <a:schemeClr val="accent5">
            <a:hueOff val="-4505695"/>
            <a:satOff val="-11613"/>
            <a:lumOff val="-78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2418D39-E0BB-4271-994A-5EC96ED74DB1}">
      <dsp:nvSpPr>
        <dsp:cNvPr id="0" name=""/>
        <dsp:cNvSpPr/>
      </dsp:nvSpPr>
      <dsp:spPr>
        <a:xfrm>
          <a:off x="2423159" y="2059686"/>
          <a:ext cx="7726680" cy="2302001"/>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Regions requesting districts to edit while the plan is still in 'review mode'. </a:t>
          </a:r>
        </a:p>
      </dsp:txBody>
      <dsp:txXfrm>
        <a:off x="2423159" y="2059686"/>
        <a:ext cx="7726680" cy="1029843"/>
      </dsp:txXfrm>
    </dsp:sp>
    <dsp:sp modelId="{462061F5-C807-4D85-9CCB-E53F22AC407A}">
      <dsp:nvSpPr>
        <dsp:cNvPr id="0" name=""/>
        <dsp:cNvSpPr/>
      </dsp:nvSpPr>
      <dsp:spPr>
        <a:xfrm>
          <a:off x="1908238" y="3089529"/>
          <a:ext cx="1029842" cy="1029842"/>
        </a:xfrm>
        <a:prstGeom prst="pie">
          <a:avLst>
            <a:gd name="adj1" fmla="val 5400000"/>
            <a:gd name="adj2" fmla="val 16200000"/>
          </a:avLst>
        </a:prstGeom>
        <a:solidFill>
          <a:schemeClr val="accent5">
            <a:hueOff val="-6758543"/>
            <a:satOff val="-17419"/>
            <a:lumOff val="-1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73C943-EF1B-4D18-AF8F-22BB89DC6455}">
      <dsp:nvSpPr>
        <dsp:cNvPr id="0" name=""/>
        <dsp:cNvSpPr/>
      </dsp:nvSpPr>
      <dsp:spPr>
        <a:xfrm>
          <a:off x="2423159" y="3089529"/>
          <a:ext cx="7726680" cy="1029842"/>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Object codes are being reduced more than their original budget amount causing negative balances. </a:t>
          </a:r>
        </a:p>
      </dsp:txBody>
      <dsp:txXfrm>
        <a:off x="2423159" y="3089529"/>
        <a:ext cx="7726680" cy="1029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544E1-FC1A-4341-948D-4209E95D28F9}">
      <dsp:nvSpPr>
        <dsp:cNvPr id="0" name=""/>
        <dsp:cNvSpPr/>
      </dsp:nvSpPr>
      <dsp:spPr>
        <a:xfrm>
          <a:off x="1953" y="0"/>
          <a:ext cx="3039661" cy="5418667"/>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All DFDs and Regions must submit BR 1 and make the necessary changes to properly reflect your 2023–24 services/activities.</a:t>
          </a:r>
        </a:p>
      </dsp:txBody>
      <dsp:txXfrm>
        <a:off x="1953" y="2167466"/>
        <a:ext cx="3039661" cy="2167466"/>
      </dsp:txXfrm>
    </dsp:sp>
    <dsp:sp modelId="{279A896A-93BF-40EB-8576-60DC6F412857}">
      <dsp:nvSpPr>
        <dsp:cNvPr id="0" name=""/>
        <dsp:cNvSpPr/>
      </dsp:nvSpPr>
      <dsp:spPr>
        <a:xfrm>
          <a:off x="619576" y="325120"/>
          <a:ext cx="1804416" cy="1804416"/>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C239617-97DD-4FF5-971A-9F34B292079D}">
      <dsp:nvSpPr>
        <dsp:cNvPr id="0" name=""/>
        <dsp:cNvSpPr/>
      </dsp:nvSpPr>
      <dsp:spPr>
        <a:xfrm>
          <a:off x="3132805" y="0"/>
          <a:ext cx="3039661" cy="5418667"/>
        </a:xfrm>
        <a:prstGeom prst="roundRect">
          <a:avLst>
            <a:gd name="adj" fmla="val 10000"/>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Account for your entire 2023–24 grant allocation. </a:t>
          </a:r>
        </a:p>
      </dsp:txBody>
      <dsp:txXfrm>
        <a:off x="3132805" y="2167466"/>
        <a:ext cx="3039661" cy="2167466"/>
      </dsp:txXfrm>
    </dsp:sp>
    <dsp:sp modelId="{85210D8D-DF12-40B6-872E-B241D0421D79}">
      <dsp:nvSpPr>
        <dsp:cNvPr id="0" name=""/>
        <dsp:cNvSpPr/>
      </dsp:nvSpPr>
      <dsp:spPr>
        <a:xfrm>
          <a:off x="3750428" y="325120"/>
          <a:ext cx="1804416" cy="1804416"/>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45000" r="-4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E8A02F3-9A86-4C62-968D-2CBD2541BA1E}">
      <dsp:nvSpPr>
        <dsp:cNvPr id="0" name=""/>
        <dsp:cNvSpPr/>
      </dsp:nvSpPr>
      <dsp:spPr>
        <a:xfrm>
          <a:off x="6263657" y="0"/>
          <a:ext cx="3039661" cy="5418667"/>
        </a:xfrm>
        <a:prstGeom prst="roundRect">
          <a:avLst>
            <a:gd name="adj" fmla="val 1000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Do not begin the BR until instructed to do so by the CDE.</a:t>
          </a:r>
        </a:p>
        <a:p>
          <a:pPr marL="0" lvl="0" indent="0" algn="ctr" defTabSz="889000">
            <a:lnSpc>
              <a:spcPct val="90000"/>
            </a:lnSpc>
            <a:spcBef>
              <a:spcPct val="0"/>
            </a:spcBef>
            <a:spcAft>
              <a:spcPct val="35000"/>
            </a:spcAft>
            <a:buNone/>
          </a:pPr>
          <a:endParaRPr lang="en-US" sz="2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Submit your BR to the CDE by October 1.</a:t>
          </a:r>
        </a:p>
        <a:p>
          <a:pPr marL="0" lvl="0" indent="0" algn="ctr" defTabSz="889000">
            <a:lnSpc>
              <a:spcPct val="90000"/>
            </a:lnSpc>
            <a:spcBef>
              <a:spcPct val="0"/>
            </a:spcBef>
            <a:spcAft>
              <a:spcPct val="35000"/>
            </a:spcAft>
            <a:buNone/>
          </a:pPr>
          <a:endParaRPr lang="en-US" sz="1100" kern="1200" dirty="0">
            <a:solidFill>
              <a:schemeClr val="tx1"/>
            </a:solidFill>
          </a:endParaRPr>
        </a:p>
      </dsp:txBody>
      <dsp:txXfrm>
        <a:off x="6263657" y="2167466"/>
        <a:ext cx="3039661" cy="2167466"/>
      </dsp:txXfrm>
    </dsp:sp>
    <dsp:sp modelId="{091B6C59-92E5-4701-8D65-04248E69AF72}">
      <dsp:nvSpPr>
        <dsp:cNvPr id="0" name=""/>
        <dsp:cNvSpPr/>
      </dsp:nvSpPr>
      <dsp:spPr>
        <a:xfrm>
          <a:off x="6881280" y="325120"/>
          <a:ext cx="1804416" cy="1804416"/>
        </a:xfrm>
        <a:prstGeom prst="ellipse">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5D930FB-A488-4A79-A1C1-3134AC1110C3}">
      <dsp:nvSpPr>
        <dsp:cNvPr id="0" name=""/>
        <dsp:cNvSpPr/>
      </dsp:nvSpPr>
      <dsp:spPr>
        <a:xfrm>
          <a:off x="372210" y="4334933"/>
          <a:ext cx="8560851" cy="812800"/>
        </a:xfrm>
        <a:prstGeom prst="leftRightArrow">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3BFEB-9B30-485D-9130-B41E8AE3A9C5}">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dk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9B3BB6-F4A3-432A-A784-2F58378B6E9E}">
      <dsp:nvSpPr>
        <dsp:cNvPr id="0" name=""/>
        <dsp:cNvSpPr/>
      </dsp:nvSpPr>
      <dsp:spPr>
        <a:xfrm>
          <a:off x="752110" y="541866"/>
          <a:ext cx="8478384" cy="108373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Do not hit the save button unless you have an actual                  change to the service/activity.</a:t>
          </a:r>
        </a:p>
      </dsp:txBody>
      <dsp:txXfrm>
        <a:off x="752110" y="541866"/>
        <a:ext cx="8478384" cy="1083733"/>
      </dsp:txXfrm>
    </dsp:sp>
    <dsp:sp modelId="{48C4B81C-99D9-4B97-91C4-16495CC52208}">
      <dsp:nvSpPr>
        <dsp:cNvPr id="0" name=""/>
        <dsp:cNvSpPr/>
      </dsp:nvSpPr>
      <dsp:spPr>
        <a:xfrm>
          <a:off x="74777" y="4064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6899A40-011E-4904-9256-4249C6C57304}">
      <dsp:nvSpPr>
        <dsp:cNvPr id="0" name=""/>
        <dsp:cNvSpPr/>
      </dsp:nvSpPr>
      <dsp:spPr>
        <a:xfrm>
          <a:off x="1146048" y="1970341"/>
          <a:ext cx="8084447" cy="147798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Provide a date next to the change to make the change easier to identify. For example: 8/26/2023 - Program will now be in person instead of a hybrid program. We will need to hire instructional aids. </a:t>
          </a:r>
        </a:p>
      </dsp:txBody>
      <dsp:txXfrm>
        <a:off x="1146048" y="1970341"/>
        <a:ext cx="8084447" cy="1477984"/>
      </dsp:txXfrm>
    </dsp:sp>
    <dsp:sp modelId="{2B25FB7C-6AF4-4E48-977E-69EC924AF721}">
      <dsp:nvSpPr>
        <dsp:cNvPr id="0" name=""/>
        <dsp:cNvSpPr/>
      </dsp:nvSpPr>
      <dsp:spPr>
        <a:xfrm>
          <a:off x="468714" y="20320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F342A13-15F2-43A1-8BC9-09BA98D4525C}">
      <dsp:nvSpPr>
        <dsp:cNvPr id="0" name=""/>
        <dsp:cNvSpPr/>
      </dsp:nvSpPr>
      <dsp:spPr>
        <a:xfrm>
          <a:off x="752110" y="3793066"/>
          <a:ext cx="8478384" cy="108373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Use a different color font when making a change. This makes it easier for the reviewer to identify the changes. </a:t>
          </a:r>
          <a:endParaRPr lang="en-US" sz="2200" kern="1200" dirty="0"/>
        </a:p>
      </dsp:txBody>
      <dsp:txXfrm>
        <a:off x="752110" y="3793066"/>
        <a:ext cx="8478384" cy="1083733"/>
      </dsp:txXfrm>
    </dsp:sp>
    <dsp:sp modelId="{497AC6A2-EF82-41AA-9C6B-8CB9A99B3F0C}">
      <dsp:nvSpPr>
        <dsp:cNvPr id="0" name=""/>
        <dsp:cNvSpPr/>
      </dsp:nvSpPr>
      <dsp:spPr>
        <a:xfrm>
          <a:off x="74777" y="36576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8/3/2023</a:t>
            </a:fld>
            <a:endParaRPr lang="en-US" dirty="0"/>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dirty="0"/>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8/3/2023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dirty="0"/>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orms.gle/w8RuQZGhC7K1uMrV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Teresa</a:t>
            </a:r>
            <a:endParaRPr lang="en-US" sz="1200" dirty="0"/>
          </a:p>
          <a:p>
            <a:r>
              <a:rPr lang="en-US" sz="1200" b="1" dirty="0"/>
              <a:t>Time: </a:t>
            </a:r>
            <a:r>
              <a:rPr lang="en-US" sz="1200" dirty="0"/>
              <a:t>Slide will be up 15min prior to start time.</a:t>
            </a:r>
          </a:p>
          <a:p>
            <a:r>
              <a:rPr lang="en-US" sz="1200" b="1" dirty="0"/>
              <a:t>Notes: </a:t>
            </a:r>
          </a:p>
          <a:p>
            <a:pPr marL="175295" indent="-175295">
              <a:buFont typeface="Arial" panose="020B0604020202020204" pitchFamily="34" charset="0"/>
              <a:buChar char="•"/>
            </a:pPr>
            <a:r>
              <a:rPr lang="en-US" sz="1200" dirty="0"/>
              <a:t>Stand-by slide </a:t>
            </a:r>
            <a:endParaRPr lang="en-US" sz="1200" b="1" dirty="0"/>
          </a:p>
          <a:p>
            <a:pPr marL="175295" indent="-175295" defTabSz="969794">
              <a:buFont typeface="Arial" panose="020B0604020202020204" pitchFamily="34" charset="0"/>
              <a:buChar char="•"/>
              <a:defRPr/>
            </a:pPr>
            <a:r>
              <a:rPr lang="en-US" sz="1200" dirty="0">
                <a:cs typeface="Arial" panose="020B0604020202020204" pitchFamily="34" charset="0"/>
              </a:rPr>
              <a:t>This slide will be on display as participants log in.</a:t>
            </a:r>
          </a:p>
          <a:p>
            <a:pPr marL="175295" indent="-175295" defTabSz="969794">
              <a:buFont typeface="Arial" panose="020B0604020202020204" pitchFamily="34" charset="0"/>
              <a:buChar char="•"/>
              <a:defRPr/>
            </a:pPr>
            <a:r>
              <a:rPr lang="en-US" sz="1200" dirty="0">
                <a:cs typeface="Arial" panose="020B0604020202020204" pitchFamily="34" charset="0"/>
              </a:rPr>
              <a:t>Do a few sound-checks prior to starting.</a:t>
            </a:r>
          </a:p>
          <a:p>
            <a:pPr marL="175295" indent="-175295" defTabSz="969794">
              <a:buFont typeface="Arial" panose="020B0604020202020204" pitchFamily="34" charset="0"/>
              <a:buChar char="•"/>
              <a:defRPr/>
            </a:pPr>
            <a:r>
              <a:rPr lang="en-US" sz="1200" dirty="0">
                <a:cs typeface="Arial" panose="020B0604020202020204" pitchFamily="34" charset="0"/>
              </a:rPr>
              <a:t>Ask participants to follow the roll call instructions.</a:t>
            </a:r>
          </a:p>
          <a:p>
            <a:endParaRPr lang="en-US" sz="1200" dirty="0"/>
          </a:p>
          <a:p>
            <a:pPr lvl="0">
              <a:lnSpc>
                <a:spcPct val="100000"/>
              </a:lnSpc>
            </a:pPr>
            <a:r>
              <a:rPr lang="es-MX" dirty="0">
                <a:solidFill>
                  <a:srgbClr val="002060"/>
                </a:solidFill>
                <a:hlinkClick r:id="rId3">
                  <a:extLst>
                    <a:ext uri="{A12FA001-AC4F-418D-AE19-62706E023703}">
                      <ahyp:hlinkClr xmlns:ahyp="http://schemas.microsoft.com/office/drawing/2018/hyperlinkcolor" val="tx"/>
                    </a:ext>
                  </a:extLst>
                </a:hlinkClick>
              </a:rPr>
              <a:t>https://forms.gle/w8RuQZGhC7K1uMrV6</a:t>
            </a:r>
            <a:endParaRPr lang="es-MX" dirty="0">
              <a:solidFill>
                <a:srgbClr val="002060"/>
              </a:solidFill>
            </a:endParaRPr>
          </a:p>
        </p:txBody>
      </p:sp>
      <p:sp>
        <p:nvSpPr>
          <p:cNvPr id="4" name="Slide Number Placeholder 3"/>
          <p:cNvSpPr>
            <a:spLocks noGrp="1"/>
          </p:cNvSpPr>
          <p:nvPr>
            <p:ph type="sldNum" sz="quarter" idx="5"/>
          </p:nvPr>
        </p:nvSpPr>
        <p:spPr/>
        <p:txBody>
          <a:bodyPr/>
          <a:lstStyle/>
          <a:p>
            <a:pPr defTabSz="934907">
              <a:defRPr/>
            </a:pPr>
            <a:fld id="{0852AC79-A108-4FDF-A0BE-96CEB0D6FF0B}" type="slidenum">
              <a:rPr lang="en-US">
                <a:solidFill>
                  <a:prstClr val="black"/>
                </a:solidFill>
                <a:latin typeface="Calibri" panose="020F0502020204030204"/>
              </a:rPr>
              <a:pPr defTabSz="934907">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348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98A0405-504D-440D-A27A-68AD8030F7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DE52474-37F6-4123-8034-0313BC09BAEF}"/>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defTabSz="916310" eaLnBrk="1" fontAlgn="auto" hangingPunct="1">
              <a:spcBef>
                <a:spcPts val="0"/>
              </a:spcBef>
              <a:spcAft>
                <a:spcPts val="1400"/>
              </a:spcAft>
              <a:defRPr/>
            </a:pPr>
            <a:r>
              <a:rPr lang="en-US" altLang="en-US" dirty="0">
                <a:latin typeface="Arial" panose="020B0604020202020204" pitchFamily="34" charset="0"/>
                <a:cs typeface="Arial" panose="020B0604020202020204" pitchFamily="34" charset="0"/>
              </a:rPr>
              <a:t>During the System access review, we will discuss three areas, these</a:t>
            </a:r>
            <a:r>
              <a:rPr lang="en-US" altLang="en-US" baseline="0" dirty="0">
                <a:latin typeface="Arial" panose="020B0604020202020204" pitchFamily="34" charset="0"/>
                <a:cs typeface="Arial" panose="020B0604020202020204" pitchFamily="34" charset="0"/>
              </a:rPr>
              <a:t> areas</a:t>
            </a:r>
            <a:r>
              <a:rPr lang="en-US" altLang="en-US" dirty="0">
                <a:latin typeface="Arial" panose="020B0604020202020204" pitchFamily="34" charset="0"/>
                <a:cs typeface="Arial" panose="020B0604020202020204" pitchFamily="34" charset="0"/>
              </a:rPr>
              <a:t> are:</a:t>
            </a:r>
          </a:p>
          <a:p>
            <a:pPr marL="457606" indent="-229078" eaLnBrk="1" fontAlgn="auto" hangingPunct="1">
              <a:spcBef>
                <a:spcPts val="0"/>
              </a:spcBef>
              <a:spcAft>
                <a:spcPts val="1200"/>
              </a:spcAft>
              <a:buFont typeface="+mj-lt"/>
              <a:buAutoNum type="alphaUcPeriod"/>
              <a:defRPr/>
            </a:pPr>
            <a:r>
              <a:rPr lang="en-US" dirty="0">
                <a:latin typeface="Arial" panose="020B0604020202020204" pitchFamily="34" charset="0"/>
                <a:cs typeface="Arial" panose="020B0604020202020204" pitchFamily="34" charset="0"/>
              </a:rPr>
              <a:t>Create an Account (only pertains to new eMEP users)</a:t>
            </a:r>
          </a:p>
          <a:p>
            <a:pPr marL="457606" indent="-229078" eaLnBrk="1" fontAlgn="auto" hangingPunct="1">
              <a:spcBef>
                <a:spcPts val="0"/>
              </a:spcBef>
              <a:spcAft>
                <a:spcPts val="1200"/>
              </a:spcAft>
              <a:buFont typeface="+mj-lt"/>
              <a:buAutoNum type="alphaUcPeriod"/>
              <a:defRPr/>
            </a:pPr>
            <a:r>
              <a:rPr lang="en-US" dirty="0">
                <a:latin typeface="Arial" panose="020B0604020202020204" pitchFamily="34" charset="0"/>
                <a:cs typeface="Arial" panose="020B0604020202020204" pitchFamily="34" charset="0"/>
              </a:rPr>
              <a:t>System Access (or how to log in)</a:t>
            </a:r>
          </a:p>
          <a:p>
            <a:pPr marL="457606" indent="-229078" eaLnBrk="1" fontAlgn="auto" hangingPunct="1">
              <a:spcBef>
                <a:spcPts val="0"/>
              </a:spcBef>
              <a:spcAft>
                <a:spcPts val="1200"/>
              </a:spcAft>
              <a:buFont typeface="+mj-lt"/>
              <a:buAutoNum type="alphaUcPeriod"/>
              <a:defRPr/>
            </a:pPr>
            <a:r>
              <a:rPr lang="en-US" dirty="0">
                <a:latin typeface="Arial" panose="020B0604020202020204" pitchFamily="34" charset="0"/>
                <a:cs typeface="Arial" panose="020B0604020202020204" pitchFamily="34" charset="0"/>
              </a:rPr>
              <a:t>And the BR Menu</a:t>
            </a:r>
          </a:p>
          <a:p>
            <a:pPr eaLnBrk="1" fontAlgn="auto" hangingPunct="1">
              <a:spcBef>
                <a:spcPts val="0"/>
              </a:spcBef>
              <a:spcAft>
                <a:spcPts val="0"/>
              </a:spcAft>
              <a:defRPr/>
            </a:pPr>
            <a:endParaRPr lang="en-US" dirty="0"/>
          </a:p>
        </p:txBody>
      </p:sp>
      <p:sp>
        <p:nvSpPr>
          <p:cNvPr id="20484" name="Slide Number Placeholder 3">
            <a:extLst>
              <a:ext uri="{FF2B5EF4-FFF2-40B4-BE49-F238E27FC236}">
                <a16:creationId xmlns:a16="http://schemas.microsoft.com/office/drawing/2014/main" id="{3B72F163-D6DC-4C38-9C91-D6D5D5D0A2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F3873E12-2835-421E-B420-3ABC3637BC4E}" type="slidenum">
              <a:rPr lang="en-US" altLang="en-US" smtClean="0"/>
              <a:pPr/>
              <a:t>10</a:t>
            </a:fld>
            <a:endParaRPr lang="en-US" altLang="en-US" dirty="0"/>
          </a:p>
        </p:txBody>
      </p:sp>
    </p:spTree>
    <p:extLst>
      <p:ext uri="{BB962C8B-B14F-4D97-AF65-F5344CB8AC3E}">
        <p14:creationId xmlns:p14="http://schemas.microsoft.com/office/powerpoint/2010/main" val="5168918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a:t>
            </a:r>
            <a:r>
              <a:rPr lang="en-US" sz="1200" b="0" dirty="0"/>
              <a:t>Teresa</a:t>
            </a:r>
          </a:p>
          <a:p>
            <a:r>
              <a:rPr lang="en-US" sz="1200" b="1" dirty="0"/>
              <a:t>To do:</a:t>
            </a:r>
          </a:p>
          <a:p>
            <a:r>
              <a:rPr lang="en-US" sz="1200" b="0" dirty="0"/>
              <a:t>Do</a:t>
            </a:r>
            <a:r>
              <a:rPr lang="en-US" sz="1200" b="0" baseline="0" dirty="0"/>
              <a:t> you have any more questions? If so, please add your question in the chat box or feel free to unmute. </a:t>
            </a:r>
            <a:endParaRPr lang="en-US" sz="1200" b="0" dirty="0"/>
          </a:p>
          <a:p>
            <a:endParaRPr lang="en-US" dirty="0"/>
          </a:p>
        </p:txBody>
      </p:sp>
      <p:sp>
        <p:nvSpPr>
          <p:cNvPr id="4" name="Slide Number Placeholder 3"/>
          <p:cNvSpPr>
            <a:spLocks noGrp="1"/>
          </p:cNvSpPr>
          <p:nvPr>
            <p:ph type="sldNum" sz="quarter" idx="5"/>
          </p:nvPr>
        </p:nvSpPr>
        <p:spPr/>
        <p:txBody>
          <a:bodyPr/>
          <a:lstStyle/>
          <a:p>
            <a:pPr defTabSz="934907">
              <a:defRPr/>
            </a:pPr>
            <a:fld id="{0852AC79-A108-4FDF-A0BE-96CEB0D6FF0B}" type="slidenum">
              <a:rPr lang="en-US">
                <a:solidFill>
                  <a:prstClr val="black"/>
                </a:solidFill>
                <a:latin typeface="Calibri" panose="020F0502020204030204"/>
              </a:rPr>
              <a:pPr defTabSz="934907">
                <a:defRPr/>
              </a:pPr>
              <a:t>100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910168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a:t>
            </a:r>
            <a:r>
              <a:rPr lang="en-US" sz="1200" b="0" dirty="0"/>
              <a:t>Emily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r>
              <a:rPr lang="en-US" sz="1200" b="0" dirty="0"/>
              <a:t>If you need to contact the</a:t>
            </a:r>
            <a:r>
              <a:rPr lang="en-US" sz="1200" b="0" baseline="0" dirty="0"/>
              <a:t> LACOE helpdesk or myself, you can contact us via email or phone, our contact information is listed on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Please keep in mind that when reaching out to the LACOE helpdesk, it would be helpful to provide as much information as possible regarding the issue you are facing. Additionally, please be aware that the LACOE TSD team cannot reopen BRs once they have been approved, unless authorized by the CDE. If, for any specific reason, you require a BR to be reopened after approval, kindly ensure that the Regional or DFD Director contacts their CDE consultant for further assistance.</a:t>
            </a:r>
            <a:endParaRPr lang="en-US" b="0" dirty="0"/>
          </a:p>
        </p:txBody>
      </p:sp>
      <p:sp>
        <p:nvSpPr>
          <p:cNvPr id="4" name="Slide Number Placeholder 3"/>
          <p:cNvSpPr>
            <a:spLocks noGrp="1"/>
          </p:cNvSpPr>
          <p:nvPr>
            <p:ph type="sldNum" sz="quarter" idx="5"/>
          </p:nvPr>
        </p:nvSpPr>
        <p:spPr/>
        <p:txBody>
          <a:bodyPr/>
          <a:lstStyle/>
          <a:p>
            <a:pPr defTabSz="934907">
              <a:defRPr/>
            </a:pPr>
            <a:fld id="{0852AC79-A108-4FDF-A0BE-96CEB0D6FF0B}" type="slidenum">
              <a:rPr lang="en-US">
                <a:solidFill>
                  <a:prstClr val="black"/>
                </a:solidFill>
                <a:latin typeface="Calibri" panose="020F0502020204030204"/>
              </a:rPr>
              <a:pPr defTabSz="934907">
                <a:defRPr/>
              </a:pPr>
              <a:t>101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85255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a:t>
            </a:r>
            <a:r>
              <a:rPr lang="en-US" b="0" dirty="0"/>
              <a:t>Emily</a:t>
            </a:r>
          </a:p>
          <a:p>
            <a:endParaRPr lang="en-US" b="0" dirty="0"/>
          </a:p>
          <a:p>
            <a:r>
              <a:rPr lang="en-US" b="0" dirty="0"/>
              <a:t>This</a:t>
            </a:r>
            <a:r>
              <a:rPr lang="en-US" b="0" baseline="0" dirty="0"/>
              <a:t> webinar has come to an end. We will be back at 10:45 to discuss the expenditure report system. Thank you. </a:t>
            </a:r>
          </a:p>
          <a:p>
            <a:endParaRPr lang="en-US" b="0" baseline="0" dirty="0"/>
          </a:p>
          <a:p>
            <a:endParaRPr lang="en-US" b="0" baseline="0" dirty="0"/>
          </a:p>
        </p:txBody>
      </p:sp>
      <p:sp>
        <p:nvSpPr>
          <p:cNvPr id="4" name="Slide Number Placeholder 3"/>
          <p:cNvSpPr>
            <a:spLocks noGrp="1"/>
          </p:cNvSpPr>
          <p:nvPr>
            <p:ph type="sldNum" sz="quarter" idx="5"/>
          </p:nvPr>
        </p:nvSpPr>
        <p:spPr/>
        <p:txBody>
          <a:bodyPr/>
          <a:lstStyle/>
          <a:p>
            <a:fld id="{0852AC79-A108-4FDF-A0BE-96CEB0D6FF0B}" type="slidenum">
              <a:rPr lang="en-US" smtClean="0"/>
              <a:t>102</a:t>
            </a:fld>
            <a:endParaRPr lang="en-US" dirty="0"/>
          </a:p>
        </p:txBody>
      </p:sp>
    </p:spTree>
    <p:extLst>
      <p:ext uri="{BB962C8B-B14F-4D97-AF65-F5344CB8AC3E}">
        <p14:creationId xmlns:p14="http://schemas.microsoft.com/office/powerpoint/2010/main" val="134497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9994571-DEFB-4F34-8B76-B58D7120A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D7A076E-A963-4376-8006-D16EF1691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defTabSz="912813"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access the online Budget Revision System, you will use the same website as the Migrant Education Grant Application System. </a:t>
            </a:r>
          </a:p>
          <a:p>
            <a:pPr defTabSz="91281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link to</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access the system is provided to you on this slide. </a:t>
            </a:r>
          </a:p>
          <a:p>
            <a:pPr defTabSz="912813" eaLnBrk="1" hangingPunct="1">
              <a:spcBef>
                <a:spcPct val="0"/>
              </a:spcBef>
              <a:buFontTx/>
              <a:buChar char="-"/>
            </a:pP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buFontTx/>
              <a:buNone/>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If you do not have an eMEP account, please ensure you sign up for an account by selecting the “sign up for an account” link as shown by the arrow. </a:t>
            </a:r>
          </a:p>
          <a:p>
            <a:pPr defTabSz="912813" eaLnBrk="1" hangingPunct="1">
              <a:spcBef>
                <a:spcPct val="0"/>
              </a:spcBef>
              <a:buFontTx/>
              <a:buChar char="-"/>
            </a:pPr>
            <a:endParaRPr lang="en-US" altLang="en-US" b="1" baseline="0"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22532" name="Slide Number Placeholder 3">
            <a:extLst>
              <a:ext uri="{FF2B5EF4-FFF2-40B4-BE49-F238E27FC236}">
                <a16:creationId xmlns:a16="http://schemas.microsoft.com/office/drawing/2014/main" id="{3E1FA282-2B87-4AFB-86EC-9F9C151BAA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89447AC4-4A3A-413D-8E05-EBA009C91C55}" type="slidenum">
              <a:rPr lang="en-US" altLang="en-US" smtClean="0"/>
              <a:pPr/>
              <a:t>11</a:t>
            </a:fld>
            <a:endParaRPr lang="en-US" altLang="en-US" dirty="0"/>
          </a:p>
        </p:txBody>
      </p:sp>
    </p:spTree>
    <p:extLst>
      <p:ext uri="{BB962C8B-B14F-4D97-AF65-F5344CB8AC3E}">
        <p14:creationId xmlns:p14="http://schemas.microsoft.com/office/powerpoint/2010/main" val="97643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9994571-DEFB-4F34-8B76-B58D7120A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D7A076E-A963-4376-8006-D16EF1691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defTabSz="912813"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you select the “sign up for an account” link, you will be directed to the screen shown on this slide. </a:t>
            </a:r>
          </a:p>
          <a:p>
            <a:pPr defTabSz="912813" eaLnBrk="1" hangingPunct="1">
              <a:spcBef>
                <a:spcPct val="0"/>
              </a:spcBef>
            </a:pP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Enter your email address, your first name, last name, and select your position from the dropdown menu. In this example, we see Teresa’s name, email, and she selected CDE as her position. If you select COE staff, teacher or any other position, you will be prompted to include additional information. Once you have entered all the requested information, select the create button to create your user account. </a:t>
            </a:r>
          </a:p>
          <a:p>
            <a:pPr defTabSz="912813" eaLnBrk="1" hangingPunct="1">
              <a:spcBef>
                <a:spcPct val="0"/>
              </a:spcBef>
            </a:pP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Please note, it usually takes around 24 hours for your account to be activated. </a:t>
            </a:r>
          </a:p>
          <a:p>
            <a:pPr defTabSz="912813" eaLnBrk="1" hangingPunct="1">
              <a:spcBef>
                <a:spcPct val="0"/>
              </a:spcBef>
              <a:buFontTx/>
              <a:buChar char="-"/>
            </a:pPr>
            <a:endParaRPr lang="en-US" altLang="en-US" b="1" baseline="0"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22532" name="Slide Number Placeholder 3">
            <a:extLst>
              <a:ext uri="{FF2B5EF4-FFF2-40B4-BE49-F238E27FC236}">
                <a16:creationId xmlns:a16="http://schemas.microsoft.com/office/drawing/2014/main" id="{3E1FA282-2B87-4AFB-86EC-9F9C151BAA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89447AC4-4A3A-413D-8E05-EBA009C91C55}" type="slidenum">
              <a:rPr lang="en-US" altLang="en-US" smtClean="0"/>
              <a:pPr/>
              <a:t>12</a:t>
            </a:fld>
            <a:endParaRPr lang="en-US" altLang="en-US" dirty="0"/>
          </a:p>
        </p:txBody>
      </p:sp>
    </p:spTree>
    <p:extLst>
      <p:ext uri="{BB962C8B-B14F-4D97-AF65-F5344CB8AC3E}">
        <p14:creationId xmlns:p14="http://schemas.microsoft.com/office/powerpoint/2010/main" val="119211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9994571-DEFB-4F34-8B76-B58D7120A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FD7A076E-A963-4376-8006-D16EF1691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defTabSz="912813"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you have created an account, you will be able to access the eMEP system. To access the system, you will: </a:t>
            </a:r>
          </a:p>
          <a:p>
            <a:pPr defTabSz="912813" eaLnBrk="1" hangingPunct="1">
              <a:spcBef>
                <a:spcPct val="0"/>
              </a:spcBef>
              <a:buFontTx/>
              <a:buNone/>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Login</a:t>
            </a:r>
            <a:r>
              <a:rPr lang="en-US" altLang="en-US" dirty="0">
                <a:latin typeface="Arial" panose="020B0604020202020204" pitchFamily="34" charset="0"/>
                <a:ea typeface="ＭＳ Ｐゴシック" panose="020B0600070205080204" pitchFamily="34" charset="-128"/>
                <a:cs typeface="Arial" panose="020B0604020202020204" pitchFamily="34" charset="0"/>
              </a:rPr>
              <a:t>” link</a:t>
            </a:r>
          </a:p>
          <a:p>
            <a:pPr marL="625475" lvl="1" indent="-168275" defTabSz="912813" eaLnBrk="1" hangingPunct="1">
              <a:spcBef>
                <a:spcPct val="0"/>
              </a:spcBef>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And then Enter your email and password. </a:t>
            </a:r>
          </a:p>
          <a:p>
            <a:pPr marL="625475" lvl="1" indent="-168275" defTabSz="912813" eaLnBrk="1" hangingPunct="1">
              <a:spcBef>
                <a:spcPct val="0"/>
              </a:spcBef>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Select sign in</a:t>
            </a:r>
          </a:p>
          <a:p>
            <a:pPr marL="457200" lvl="1" indent="0" defTabSz="912813" eaLnBrk="1" hangingPunct="1">
              <a:spcBef>
                <a:spcPct val="0"/>
              </a:spcBef>
              <a:buFontTx/>
              <a:buNone/>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1281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22532" name="Slide Number Placeholder 3">
            <a:extLst>
              <a:ext uri="{FF2B5EF4-FFF2-40B4-BE49-F238E27FC236}">
                <a16:creationId xmlns:a16="http://schemas.microsoft.com/office/drawing/2014/main" id="{3E1FA282-2B87-4AFB-86EC-9F9C151BAA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89447AC4-4A3A-413D-8E05-EBA009C91C55}" type="slidenum">
              <a:rPr lang="en-US" altLang="en-US" smtClean="0"/>
              <a:pPr/>
              <a:t>13</a:t>
            </a:fld>
            <a:endParaRPr lang="en-US" altLang="en-US" dirty="0"/>
          </a:p>
        </p:txBody>
      </p:sp>
    </p:spTree>
    <p:extLst>
      <p:ext uri="{BB962C8B-B14F-4D97-AF65-F5344CB8AC3E}">
        <p14:creationId xmlns:p14="http://schemas.microsoft.com/office/powerpoint/2010/main" val="241955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65B9BFA-E6DA-4423-9C69-EBEDAEF0E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6C5716B-A468-4997-B494-4C39503A83B1}"/>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Once you are logged in, you will be directed to the main</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menu.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The view of the menu will vary depending on what level user you are in the system. </a:t>
            </a:r>
          </a:p>
          <a:p>
            <a:pPr marL="171039" indent="-171039" eaLnBrk="1" fontAlgn="auto" hangingPunct="1">
              <a:spcBef>
                <a:spcPts val="0"/>
              </a:spcBef>
              <a:spcAft>
                <a:spcPts val="0"/>
              </a:spcAft>
              <a:buFontTx/>
              <a:buChar char="-"/>
              <a:defRPr/>
            </a:pPr>
            <a:r>
              <a:rPr lang="en-US" dirty="0">
                <a:latin typeface="Arial" panose="020B0604020202020204" pitchFamily="34" charset="0"/>
                <a:cs typeface="Arial" panose="020B0604020202020204" pitchFamily="34" charset="0"/>
              </a:rPr>
              <a:t>If you are a District, the sections include: </a:t>
            </a:r>
            <a:r>
              <a:rPr lang="en-US" b="1" dirty="0">
                <a:latin typeface="Arial" panose="020B0604020202020204" pitchFamily="34" charset="0"/>
                <a:cs typeface="Arial" panose="020B0604020202020204" pitchFamily="34" charset="0"/>
              </a:rPr>
              <a:t>Create Budget Revisions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Read or Edit an Existing Budget Revision.</a:t>
            </a:r>
          </a:p>
          <a:p>
            <a:pPr marL="171039" indent="-171039" eaLnBrk="1" fontAlgn="auto" hangingPunct="1">
              <a:spcBef>
                <a:spcPts val="0"/>
              </a:spcBef>
              <a:spcAft>
                <a:spcPts val="0"/>
              </a:spcAft>
              <a:buFontTx/>
              <a:buChar char="-"/>
              <a:defRPr/>
            </a:pPr>
            <a:endParaRPr lang="en-US" dirty="0">
              <a:latin typeface="Arial" panose="020B0604020202020204" pitchFamily="34" charset="0"/>
              <a:cs typeface="Arial" panose="020B0604020202020204" pitchFamily="34" charset="0"/>
            </a:endParaRPr>
          </a:p>
          <a:p>
            <a:pPr marL="171039" indent="-171039" eaLnBrk="1" fontAlgn="auto" hangingPunct="1">
              <a:spcBef>
                <a:spcPts val="0"/>
              </a:spcBef>
              <a:spcAft>
                <a:spcPts val="0"/>
              </a:spcAft>
              <a:buFontTx/>
              <a:buChar char="-"/>
              <a:defRPr/>
            </a:pPr>
            <a:r>
              <a:rPr lang="en-US" dirty="0">
                <a:latin typeface="Arial" panose="020B0604020202020204" pitchFamily="34" charset="0"/>
                <a:cs typeface="Arial" panose="020B0604020202020204" pitchFamily="34" charset="0"/>
              </a:rPr>
              <a:t>If you are a Region or Direct Funded District,</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sections include: </a:t>
            </a:r>
            <a:r>
              <a:rPr lang="en-US" b="1" dirty="0">
                <a:latin typeface="Arial" panose="020B0604020202020204" pitchFamily="34" charset="0"/>
                <a:cs typeface="Arial" panose="020B0604020202020204" pitchFamily="34" charset="0"/>
              </a:rPr>
              <a:t>Create Budget Revisions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Read or Edit an Existing Budget Revision</a:t>
            </a:r>
            <a:r>
              <a:rPr lang="en-US" dirty="0">
                <a:latin typeface="Arial" panose="020B0604020202020204" pitchFamily="34" charset="0"/>
                <a:cs typeface="Arial" panose="020B0604020202020204" pitchFamily="34" charset="0"/>
              </a:rPr>
              <a:t>, as well as the sections that apply to the review process,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which are </a:t>
            </a:r>
            <a:r>
              <a:rPr lang="en-US" b="1" dirty="0">
                <a:latin typeface="Arial" panose="020B0604020202020204" pitchFamily="34" charset="0"/>
                <a:cs typeface="Arial" panose="020B0604020202020204" pitchFamily="34" charset="0"/>
              </a:rPr>
              <a:t>List Budget Revisions for Review </a:t>
            </a:r>
            <a:r>
              <a:rPr lang="en-US" dirty="0">
                <a:latin typeface="Arial" panose="020B0604020202020204" pitchFamily="34" charset="0"/>
                <a:cs typeface="Arial" panose="020B0604020202020204" pitchFamily="34" charset="0"/>
              </a:rPr>
              <a:t>and </a:t>
            </a:r>
            <a:r>
              <a:rPr lang="en-US" b="1" dirty="0">
                <a:latin typeface="Arial" panose="020B0604020202020204" pitchFamily="34" charset="0"/>
                <a:cs typeface="Arial" panose="020B0604020202020204" pitchFamily="34" charset="0"/>
              </a:rPr>
              <a:t>List Budget Revisions Submitted for Review</a:t>
            </a:r>
            <a:r>
              <a:rPr lang="en-US" b="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24580" name="Slide Number Placeholder 3">
            <a:extLst>
              <a:ext uri="{FF2B5EF4-FFF2-40B4-BE49-F238E27FC236}">
                <a16:creationId xmlns:a16="http://schemas.microsoft.com/office/drawing/2014/main" id="{D7CE9611-EF61-48F6-AF52-6DB9DD7DBB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C489112-2943-4351-9979-CA768D3FE9D7}" type="slidenum">
              <a:rPr lang="en-US" altLang="en-US" smtClean="0"/>
              <a:pPr/>
              <a:t>14</a:t>
            </a:fld>
            <a:endParaRPr lang="en-US" altLang="en-US" dirty="0"/>
          </a:p>
        </p:txBody>
      </p:sp>
    </p:spTree>
    <p:extLst>
      <p:ext uri="{BB962C8B-B14F-4D97-AF65-F5344CB8AC3E}">
        <p14:creationId xmlns:p14="http://schemas.microsoft.com/office/powerpoint/2010/main" val="3415509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6377BF0-3B6B-4260-8004-63E6CE8AC4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31E4DF27-192C-4503-9A48-5AAF0AEA6D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marL="0" marR="0" lvl="0" indent="0" algn="l" defTabSz="931863"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Moving on to how to create a budget revision. Please note, some of the examples/screenshots provided in this training pertain to previous fiscal years, please ensure you select the appropriate fiscal year when creating your budget revisions. </a:t>
            </a:r>
          </a:p>
          <a:p>
            <a:pPr marL="0" marR="0" lvl="0" indent="0" algn="l" defTabSz="931863"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26628" name="Slide Number Placeholder 3">
            <a:extLst>
              <a:ext uri="{FF2B5EF4-FFF2-40B4-BE49-F238E27FC236}">
                <a16:creationId xmlns:a16="http://schemas.microsoft.com/office/drawing/2014/main" id="{C10437B5-4F72-4337-8A48-5C6CE6313C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E952EFD-76A2-4CB1-91DC-B3CFE776FD45}" type="slidenum">
              <a:rPr lang="en-US" altLang="en-US" smtClean="0"/>
              <a:pPr/>
              <a:t>15</a:t>
            </a:fld>
            <a:endParaRPr lang="en-US" altLang="en-US" dirty="0"/>
          </a:p>
        </p:txBody>
      </p:sp>
    </p:spTree>
    <p:extLst>
      <p:ext uri="{BB962C8B-B14F-4D97-AF65-F5344CB8AC3E}">
        <p14:creationId xmlns:p14="http://schemas.microsoft.com/office/powerpoint/2010/main" val="322515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A4B6FCE-74FC-48E4-8F9C-461DC6D896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DF3F249-A901-45BC-A8B0-8AC0559503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create a Budget Revision, you will start by selecting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Create Budget Revision link</a:t>
            </a:r>
            <a:r>
              <a:rPr lang="en-US" altLang="en-US" dirty="0">
                <a:latin typeface="Arial" panose="020B0604020202020204" pitchFamily="34" charset="0"/>
                <a:ea typeface="ＭＳ Ｐゴシック" panose="020B0600070205080204" pitchFamily="34" charset="-128"/>
                <a:cs typeface="Arial" panose="020B0604020202020204" pitchFamily="34" charset="0"/>
              </a:rPr>
              <a:t>. This will take the user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Create Budget Revision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screen.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28676" name="Slide Number Placeholder 3">
            <a:extLst>
              <a:ext uri="{FF2B5EF4-FFF2-40B4-BE49-F238E27FC236}">
                <a16:creationId xmlns:a16="http://schemas.microsoft.com/office/drawing/2014/main" id="{BE150D50-622A-4FEE-A576-43780D425C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8CE946EF-2193-430F-A4A7-463FF37AC425}" type="slidenum">
              <a:rPr lang="en-US" altLang="en-US" smtClean="0"/>
              <a:pPr/>
              <a:t>16</a:t>
            </a:fld>
            <a:endParaRPr lang="en-US" altLang="en-US" dirty="0"/>
          </a:p>
        </p:txBody>
      </p:sp>
    </p:spTree>
    <p:extLst>
      <p:ext uri="{BB962C8B-B14F-4D97-AF65-F5344CB8AC3E}">
        <p14:creationId xmlns:p14="http://schemas.microsoft.com/office/powerpoint/2010/main" val="369290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7DF6AD4-74D7-4F6E-A803-B53A7794F3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93EA9669-390A-4870-9A8A-792C83EA4D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is the Create Budget Revision Screen.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Only Grant Applications assigned to the user for the current fiscal year will be listed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Create Budget Revision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screen. In this example,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the user has eight plans assigned to them. Please ensure you select the correct plan fiscal year.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30724" name="Slide Number Placeholder 3">
            <a:extLst>
              <a:ext uri="{FF2B5EF4-FFF2-40B4-BE49-F238E27FC236}">
                <a16:creationId xmlns:a16="http://schemas.microsoft.com/office/drawing/2014/main" id="{E44ACE78-0139-4626-8FD1-A0019D10F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AA8FF871-6E35-4CC6-83C1-48B113F4B8BB}" type="slidenum">
              <a:rPr lang="en-US" altLang="en-US" smtClean="0"/>
              <a:pPr/>
              <a:t>17</a:t>
            </a:fld>
            <a:endParaRPr lang="en-US" altLang="en-US" dirty="0"/>
          </a:p>
        </p:txBody>
      </p:sp>
    </p:spTree>
    <p:extLst>
      <p:ext uri="{BB962C8B-B14F-4D97-AF65-F5344CB8AC3E}">
        <p14:creationId xmlns:p14="http://schemas.microsoft.com/office/powerpoint/2010/main" val="142950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8C1B549-E8DA-4719-A295-F8AFCB709E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36F8433-49A3-41AA-B6E4-DA08E8C41CB5}"/>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To start the creation of a Budget Revision, the user will do the following:</a:t>
            </a:r>
          </a:p>
          <a:p>
            <a:pPr marL="228051" indent="-228051" eaLnBrk="1" fontAlgn="auto" hangingPunct="1">
              <a:spcBef>
                <a:spcPts val="0"/>
              </a:spcBef>
              <a:spcAft>
                <a:spcPts val="0"/>
              </a:spcAft>
              <a:buFontTx/>
              <a:buAutoNum type="arabicPeriod"/>
              <a:defRPr/>
            </a:pPr>
            <a:r>
              <a:rPr lang="en-US" dirty="0">
                <a:latin typeface="Arial" panose="020B0604020202020204" pitchFamily="34" charset="0"/>
                <a:cs typeface="Arial" panose="020B0604020202020204" pitchFamily="34" charset="0"/>
              </a:rPr>
              <a:t>Select Plan</a:t>
            </a:r>
          </a:p>
          <a:p>
            <a:pPr marL="228051" indent="-228051" eaLnBrk="1" fontAlgn="auto" hangingPunct="1">
              <a:spcBef>
                <a:spcPts val="0"/>
              </a:spcBef>
              <a:spcAft>
                <a:spcPts val="0"/>
              </a:spcAft>
              <a:buFontTx/>
              <a:buAutoNum type="arabicPeriod"/>
              <a:defRPr/>
            </a:pPr>
            <a:r>
              <a:rPr lang="en-US" dirty="0">
                <a:latin typeface="Arial" panose="020B0604020202020204" pitchFamily="34" charset="0"/>
                <a:cs typeface="Arial" panose="020B0604020202020204" pitchFamily="34" charset="0"/>
              </a:rPr>
              <a:t>Select the appropriate Budget Revision Number</a:t>
            </a:r>
            <a:r>
              <a:rPr lang="en-US" baseline="0"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Date. Fo</a:t>
            </a:r>
            <a:r>
              <a:rPr lang="en-US" baseline="0" dirty="0">
                <a:latin typeface="Arial" panose="020B0604020202020204" pitchFamily="34" charset="0"/>
                <a:cs typeface="Arial" panose="020B0604020202020204" pitchFamily="34" charset="0"/>
              </a:rPr>
              <a:t>r example, Budget Revision 1-Sep 15. </a:t>
            </a:r>
            <a:endParaRPr lang="en-US" dirty="0">
              <a:latin typeface="Arial" panose="020B0604020202020204" pitchFamily="34" charset="0"/>
              <a:cs typeface="Arial" panose="020B0604020202020204" pitchFamily="34" charset="0"/>
            </a:endParaRPr>
          </a:p>
          <a:p>
            <a:pPr marL="228051" indent="-228051" eaLnBrk="1" fontAlgn="auto" hangingPunct="1">
              <a:spcBef>
                <a:spcPts val="0"/>
              </a:spcBef>
              <a:spcAft>
                <a:spcPts val="0"/>
              </a:spcAft>
              <a:buFontTx/>
              <a:buAutoNum type="arabicPeriod"/>
              <a:defRPr/>
            </a:pPr>
            <a:r>
              <a:rPr lang="en-US" dirty="0">
                <a:latin typeface="Arial" panose="020B0604020202020204" pitchFamily="34" charset="0"/>
                <a:cs typeface="Arial" panose="020B0604020202020204" pitchFamily="34" charset="0"/>
              </a:rPr>
              <a:t>Click the Create New Revision button</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p:txBody>
      </p:sp>
      <p:sp>
        <p:nvSpPr>
          <p:cNvPr id="32772" name="Slide Number Placeholder 3">
            <a:extLst>
              <a:ext uri="{FF2B5EF4-FFF2-40B4-BE49-F238E27FC236}">
                <a16:creationId xmlns:a16="http://schemas.microsoft.com/office/drawing/2014/main" id="{06A5795E-D683-411E-A46A-C8510ADB3A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1CE5FB3-CB53-4AB8-8129-DDA2733AE30C}" type="slidenum">
              <a:rPr lang="en-US" altLang="en-US" smtClean="0"/>
              <a:pPr/>
              <a:t>18</a:t>
            </a:fld>
            <a:endParaRPr lang="en-US" altLang="en-US" dirty="0"/>
          </a:p>
        </p:txBody>
      </p:sp>
    </p:spTree>
    <p:extLst>
      <p:ext uri="{BB962C8B-B14F-4D97-AF65-F5344CB8AC3E}">
        <p14:creationId xmlns:p14="http://schemas.microsoft.com/office/powerpoint/2010/main" val="4244077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9FD9D38-5B90-436C-9599-44A908246C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6AED6CD4-813C-438F-AC38-727F143149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 this example, Budget Revision 1 dated Sep 15 was selected.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Create New Revision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will become available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only when the user selects a revision date from the dropdown list</a:t>
            </a:r>
            <a:r>
              <a:rPr lang="en-US" altLang="en-US" dirty="0">
                <a:latin typeface="Arial" panose="020B0604020202020204" pitchFamily="34" charset="0"/>
                <a:ea typeface="ＭＳ Ｐゴシック" panose="020B0600070205080204" pitchFamily="34" charset="-128"/>
                <a:cs typeface="Arial" panose="020B0604020202020204" pitchFamily="34" charset="0"/>
              </a:rPr>
              <a:t>. Once you 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Create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New Revision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button, y</a:t>
            </a:r>
            <a:r>
              <a:rPr lang="en-US" altLang="en-US" dirty="0">
                <a:latin typeface="Arial" panose="020B0604020202020204" pitchFamily="34" charset="0"/>
                <a:ea typeface="ＭＳ Ｐゴシック" panose="020B0600070205080204" pitchFamily="34" charset="-128"/>
                <a:cs typeface="Arial" panose="020B0604020202020204" pitchFamily="34" charset="0"/>
              </a:rPr>
              <a:t>ou will be directed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 Page.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34820" name="Slide Number Placeholder 3">
            <a:extLst>
              <a:ext uri="{FF2B5EF4-FFF2-40B4-BE49-F238E27FC236}">
                <a16:creationId xmlns:a16="http://schemas.microsoft.com/office/drawing/2014/main" id="{43A1D0B9-AC8B-48D3-A17D-7F7A820D86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D700E136-7321-446F-BA06-A16F12A642AD}" type="slidenum">
              <a:rPr lang="en-US" altLang="en-US" smtClean="0"/>
              <a:pPr/>
              <a:t>19</a:t>
            </a:fld>
            <a:endParaRPr lang="en-US" altLang="en-US" dirty="0"/>
          </a:p>
        </p:txBody>
      </p:sp>
    </p:spTree>
    <p:extLst>
      <p:ext uri="{BB962C8B-B14F-4D97-AF65-F5344CB8AC3E}">
        <p14:creationId xmlns:p14="http://schemas.microsoft.com/office/powerpoint/2010/main" val="47741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AF253EE-8C50-4915-B17A-BD9A920A2A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E1F68172-60CE-4103-BF54-9331DFF764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3200" b="1" dirty="0"/>
              <a:t>Facilitator: </a:t>
            </a:r>
            <a:r>
              <a:rPr lang="en-US" sz="3200" dirty="0"/>
              <a:t>Teresa</a:t>
            </a:r>
          </a:p>
          <a:p>
            <a:r>
              <a:rPr lang="en-US" sz="3200" b="1" dirty="0"/>
              <a:t>Say the following:</a:t>
            </a:r>
          </a:p>
          <a:p>
            <a:pPr marL="0" indent="0">
              <a:buFont typeface="Arial" panose="020B0604020202020204" pitchFamily="34" charset="0"/>
              <a:buNone/>
            </a:pPr>
            <a:r>
              <a:rPr lang="en-US" sz="1200" dirty="0"/>
              <a:t>Good morning and welcome</a:t>
            </a:r>
            <a:r>
              <a:rPr lang="en-US" sz="1200" baseline="0" dirty="0"/>
              <a:t> to the 2023–24 Migrant Education Program, Budget Revision Webinar. This training is a two-part training. The first half will cover the Budget Revision System, and the second half will cover the MEPEX System, also knows as the expenditure report system.  </a:t>
            </a:r>
          </a:p>
          <a:p>
            <a:pPr marL="0" indent="0">
              <a:buFont typeface="Arial" panose="020B0604020202020204" pitchFamily="34" charset="0"/>
              <a:buNone/>
            </a:pPr>
            <a:endParaRPr lang="en-US" sz="6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600" baseline="0" dirty="0"/>
          </a:p>
          <a:p>
            <a:pPr marL="0" indent="0">
              <a:buFont typeface="Arial" panose="020B0604020202020204" pitchFamily="34" charset="0"/>
              <a:buNone/>
            </a:pPr>
            <a:endParaRPr lang="en-US" altLang="en-US" dirty="0">
              <a:ea typeface="ＭＳ Ｐゴシック" panose="020B0600070205080204" pitchFamily="34" charset="-128"/>
              <a:cs typeface="Arial" panose="020B0604020202020204" pitchFamily="34" charset="0"/>
            </a:endParaRPr>
          </a:p>
        </p:txBody>
      </p:sp>
      <p:sp>
        <p:nvSpPr>
          <p:cNvPr id="10244" name="Slide Number Placeholder 3">
            <a:extLst>
              <a:ext uri="{FF2B5EF4-FFF2-40B4-BE49-F238E27FC236}">
                <a16:creationId xmlns:a16="http://schemas.microsoft.com/office/drawing/2014/main" id="{B0FF3B0E-B26B-4645-9921-29158518AB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BAA40E96-DEC0-4A50-8A5A-D8EB1122EE3D}" type="slidenum">
              <a:rPr lang="en-US" altLang="en-US" smtClean="0"/>
              <a:pPr/>
              <a:t>2</a:t>
            </a:fld>
            <a:endParaRPr lang="en-US" altLang="en-US" dirty="0"/>
          </a:p>
        </p:txBody>
      </p:sp>
    </p:spTree>
    <p:extLst>
      <p:ext uri="{BB962C8B-B14F-4D97-AF65-F5344CB8AC3E}">
        <p14:creationId xmlns:p14="http://schemas.microsoft.com/office/powerpoint/2010/main" val="4066506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F111423-E482-43B4-BAFA-C5FA18C550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2A2739-0F9B-4C91-9956-0B577D32B40E}"/>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a:t>
            </a:r>
            <a:r>
              <a:rPr lang="en-US" baseline="0" dirty="0">
                <a:latin typeface="Arial" panose="020B0604020202020204" pitchFamily="34" charset="0"/>
                <a:cs typeface="Arial" panose="020B0604020202020204" pitchFamily="34" charset="0"/>
              </a:rPr>
              <a:t> is what the </a:t>
            </a:r>
            <a:r>
              <a:rPr lang="en-US" dirty="0">
                <a:latin typeface="Arial" panose="020B0604020202020204" pitchFamily="34" charset="0"/>
                <a:cs typeface="Arial" panose="020B0604020202020204" pitchFamily="34" charset="0"/>
              </a:rPr>
              <a:t>Plan Index Page for a new Budget Revision looks like. Let’s take a few moment</a:t>
            </a:r>
            <a:r>
              <a:rPr lang="en-US" baseline="0" dirty="0">
                <a:latin typeface="Arial" panose="020B0604020202020204" pitchFamily="34" charset="0"/>
                <a:cs typeface="Arial" panose="020B0604020202020204" pitchFamily="34" charset="0"/>
              </a:rPr>
              <a:t>s to discuss the components included in the Plan Index.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None/>
              <a:defRPr/>
            </a:pPr>
            <a:r>
              <a:rPr lang="en-US" dirty="0">
                <a:latin typeface="Arial" panose="020B0604020202020204" pitchFamily="34" charset="0"/>
                <a:cs typeface="Arial" panose="020B0604020202020204" pitchFamily="34" charset="0"/>
              </a:rPr>
              <a:t>Item</a:t>
            </a:r>
            <a:r>
              <a:rPr lang="en-US" baseline="0" dirty="0">
                <a:latin typeface="Arial" panose="020B0604020202020204" pitchFamily="34" charset="0"/>
                <a:cs typeface="Arial" panose="020B0604020202020204" pitchFamily="34" charset="0"/>
              </a:rPr>
              <a:t> 1 is the</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Delete Plan </a:t>
            </a:r>
            <a:r>
              <a:rPr lang="en-US" dirty="0">
                <a:latin typeface="Arial" panose="020B0604020202020204" pitchFamily="34" charset="0"/>
                <a:cs typeface="Arial" panose="020B0604020202020204" pitchFamily="34" charset="0"/>
              </a:rPr>
              <a:t>button. </a:t>
            </a:r>
            <a:r>
              <a:rPr lang="en-US" b="1" baseline="0" dirty="0">
                <a:solidFill>
                  <a:srgbClr val="FF0000"/>
                </a:solidFill>
                <a:latin typeface="Arial" panose="020B0604020202020204" pitchFamily="34" charset="0"/>
                <a:cs typeface="Arial" panose="020B0604020202020204" pitchFamily="34" charset="0"/>
              </a:rPr>
              <a:t>Only select this button if you wish to delete your newly created BR. </a:t>
            </a:r>
            <a:endParaRPr lang="en-US" b="1" dirty="0">
              <a:solidFill>
                <a:srgbClr val="FF0000"/>
              </a:solidFill>
              <a:latin typeface="Arial" panose="020B0604020202020204" pitchFamily="34" charset="0"/>
              <a:cs typeface="Arial" panose="020B0604020202020204" pitchFamily="34" charset="0"/>
            </a:endParaRPr>
          </a:p>
          <a:p>
            <a:pPr marL="0" indent="0" eaLnBrk="1" fontAlgn="auto" hangingPunct="1">
              <a:spcBef>
                <a:spcPts val="0"/>
              </a:spcBef>
              <a:spcAft>
                <a:spcPts val="0"/>
              </a:spcAft>
              <a:buFontTx/>
              <a:buNone/>
              <a:defRPr/>
            </a:pPr>
            <a:endParaRPr lang="en-US"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Tx/>
              <a:buNone/>
              <a:defRPr/>
            </a:pPr>
            <a:r>
              <a:rPr lang="en-US" dirty="0">
                <a:latin typeface="Arial" panose="020B0604020202020204" pitchFamily="34" charset="0"/>
                <a:cs typeface="Arial" panose="020B0604020202020204" pitchFamily="34" charset="0"/>
              </a:rPr>
              <a:t>Then we have Item 2, which are the sections that are editable during a Budget Revision.</a:t>
            </a:r>
            <a:r>
              <a:rPr lang="en-US" baseline="0" dirty="0">
                <a:latin typeface="Arial" panose="020B0604020202020204" pitchFamily="34" charset="0"/>
                <a:cs typeface="Arial" panose="020B0604020202020204" pitchFamily="34" charset="0"/>
              </a:rPr>
              <a:t> These sections </a:t>
            </a:r>
            <a:r>
              <a:rPr lang="en-US" dirty="0">
                <a:latin typeface="Arial" panose="020B0604020202020204" pitchFamily="34" charset="0"/>
                <a:cs typeface="Arial" panose="020B0604020202020204" pitchFamily="34" charset="0"/>
              </a:rPr>
              <a:t>will have their status automatically set to </a:t>
            </a:r>
            <a:r>
              <a:rPr lang="en-US" b="1" dirty="0">
                <a:latin typeface="Arial" panose="020B0604020202020204" pitchFamily="34" charset="0"/>
                <a:cs typeface="Arial" panose="020B0604020202020204" pitchFamily="34" charset="0"/>
              </a:rPr>
              <a:t>Completed</a:t>
            </a:r>
            <a:r>
              <a:rPr lang="en-US" b="0" baseline="0" dirty="0">
                <a:latin typeface="Arial" panose="020B0604020202020204" pitchFamily="34" charset="0"/>
                <a:cs typeface="Arial" panose="020B0604020202020204" pitchFamily="34" charset="0"/>
              </a:rPr>
              <a:t> and </a:t>
            </a:r>
            <a:r>
              <a:rPr lang="en-US" b="1" baseline="0" dirty="0">
                <a:latin typeface="Arial" panose="020B0604020202020204" pitchFamily="34" charset="0"/>
                <a:cs typeface="Arial" panose="020B0604020202020204" pitchFamily="34" charset="0"/>
              </a:rPr>
              <a:t>Read Section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Sections marked as </a:t>
            </a:r>
            <a:r>
              <a:rPr lang="en-US" b="1" dirty="0">
                <a:latin typeface="Arial" panose="020B0604020202020204" pitchFamily="34" charset="0"/>
                <a:cs typeface="Arial" panose="020B0604020202020204" pitchFamily="34" charset="0"/>
              </a:rPr>
              <a:t>Completed</a:t>
            </a:r>
            <a:r>
              <a:rPr lang="en-US"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Read Section, </a:t>
            </a:r>
            <a:r>
              <a:rPr lang="en-US" dirty="0">
                <a:latin typeface="Arial" panose="020B0604020202020204" pitchFamily="34" charset="0"/>
                <a:cs typeface="Arial" panose="020B0604020202020204" pitchFamily="34" charset="0"/>
              </a:rPr>
              <a:t>can be altered during a Budget Revision. However, the “Read” only items can not be altered during a BR. As you can see, for this specific subgrantee those sections are </a:t>
            </a:r>
            <a:r>
              <a:rPr lang="en-US" baseline="0" dirty="0">
                <a:latin typeface="Arial" panose="020B0604020202020204" pitchFamily="34" charset="0"/>
                <a:cs typeface="Arial" panose="020B0604020202020204" pitchFamily="34" charset="0"/>
              </a:rPr>
              <a:t>sections 1, 2, 4, 14 and the Budget Summary. These sections vary by subgrantees, regions will also have section 3 as “Read” only. </a:t>
            </a:r>
          </a:p>
          <a:p>
            <a:pPr marL="0" indent="0" eaLnBrk="1" fontAlgn="auto" hangingPunct="1">
              <a:spcBef>
                <a:spcPts val="0"/>
              </a:spcBef>
              <a:spcAft>
                <a:spcPts val="0"/>
              </a:spcAft>
              <a:buFontTx/>
              <a:buNone/>
              <a:defRPr/>
            </a:pPr>
            <a:endParaRPr lang="en-US" baseline="0"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Tx/>
              <a:buNone/>
              <a:defRPr/>
            </a:pPr>
            <a:r>
              <a:rPr lang="en-US" baseline="0" dirty="0">
                <a:latin typeface="Arial" panose="020B0604020202020204" pitchFamily="34" charset="0"/>
                <a:cs typeface="Arial" panose="020B0604020202020204" pitchFamily="34" charset="0"/>
              </a:rPr>
              <a:t>Item 3 is s</a:t>
            </a:r>
            <a:r>
              <a:rPr lang="en-US" dirty="0">
                <a:latin typeface="Arial" panose="020B0604020202020204" pitchFamily="34" charset="0"/>
                <a:cs typeface="Arial" panose="020B0604020202020204" pitchFamily="34" charset="0"/>
              </a:rPr>
              <a:t>ection 15- Budget Revision Attachments. Here</a:t>
            </a:r>
            <a:r>
              <a:rPr lang="en-US" baseline="0" dirty="0">
                <a:latin typeface="Arial" panose="020B0604020202020204" pitchFamily="34" charset="0"/>
                <a:cs typeface="Arial" panose="020B0604020202020204" pitchFamily="34" charset="0"/>
              </a:rPr>
              <a:t> subgrantees will upload supporting documentation. Some examples of supporting documentation are: contract agreements, pre-approval emails, and quotes.</a:t>
            </a:r>
          </a:p>
          <a:p>
            <a:pPr marL="0" indent="0" eaLnBrk="1" fontAlgn="auto" hangingPunct="1">
              <a:spcBef>
                <a:spcPts val="0"/>
              </a:spcBef>
              <a:spcAft>
                <a:spcPts val="0"/>
              </a:spcAft>
              <a:buNone/>
              <a:defRPr/>
            </a:pPr>
            <a:endParaRPr lang="en-US"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 typeface="+mj-lt"/>
              <a:buNone/>
              <a:defRPr/>
            </a:pPr>
            <a:r>
              <a:rPr lang="en-US" dirty="0">
                <a:latin typeface="Arial" panose="020B0604020202020204" pitchFamily="34" charset="0"/>
                <a:cs typeface="Arial" panose="020B0604020202020204" pitchFamily="34" charset="0"/>
              </a:rPr>
              <a:t>And lastly, item 4 is the </a:t>
            </a:r>
            <a:r>
              <a:rPr lang="en-US" b="1" dirty="0">
                <a:latin typeface="Arial" panose="020B0604020202020204" pitchFamily="34" charset="0"/>
                <a:cs typeface="Arial" panose="020B0604020202020204" pitchFamily="34" charset="0"/>
              </a:rPr>
              <a:t>Manage Users </a:t>
            </a:r>
            <a:r>
              <a:rPr lang="en-US" dirty="0">
                <a:latin typeface="Arial" panose="020B0604020202020204" pitchFamily="34" charset="0"/>
                <a:cs typeface="Arial" panose="020B0604020202020204" pitchFamily="34" charset="0"/>
              </a:rPr>
              <a:t>tab. All users assigned to the current year Grant Application will automatically be assigned and have access to the Budget Revision. If users need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be added or removed, this can be done by selecting the Manage Users Tab. We</a:t>
            </a:r>
            <a:r>
              <a:rPr lang="en-US" baseline="0" dirty="0">
                <a:latin typeface="Arial" panose="020B0604020202020204" pitchFamily="34" charset="0"/>
                <a:cs typeface="Arial" panose="020B0604020202020204" pitchFamily="34" charset="0"/>
              </a:rPr>
              <a:t> will discuss this tab more in detail during the next slide.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36868" name="Slide Number Placeholder 3">
            <a:extLst>
              <a:ext uri="{FF2B5EF4-FFF2-40B4-BE49-F238E27FC236}">
                <a16:creationId xmlns:a16="http://schemas.microsoft.com/office/drawing/2014/main" id="{B9C444E2-F002-481B-A545-026D3123D9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9AC596A9-1BE4-42B3-83AA-E935271935F4}" type="slidenum">
              <a:rPr lang="en-US" altLang="en-US" smtClean="0"/>
              <a:pPr/>
              <a:t>20</a:t>
            </a:fld>
            <a:endParaRPr lang="en-US" altLang="en-US" dirty="0"/>
          </a:p>
        </p:txBody>
      </p:sp>
    </p:spTree>
    <p:extLst>
      <p:ext uri="{BB962C8B-B14F-4D97-AF65-F5344CB8AC3E}">
        <p14:creationId xmlns:p14="http://schemas.microsoft.com/office/powerpoint/2010/main" val="1374088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CB3DE2F-4D05-4F6E-B38A-9DFB27BA0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97081F1-3BA2-4614-B892-1B60EEB546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Manage Users Tab</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If users need to be added or removed,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Manage Users </a:t>
            </a:r>
            <a:r>
              <a:rPr lang="en-US" altLang="en-US" dirty="0">
                <a:latin typeface="Arial" panose="020B0604020202020204" pitchFamily="34" charset="0"/>
                <a:ea typeface="ＭＳ Ｐゴシック" panose="020B0600070205080204" pitchFamily="34" charset="-128"/>
                <a:cs typeface="Arial" panose="020B0604020202020204" pitchFamily="34" charset="0"/>
              </a:rPr>
              <a:t>tab will be available for the plan’s Approved Submitter.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By selecting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Manage Users </a:t>
            </a:r>
            <a:r>
              <a:rPr lang="en-US" altLang="en-US" dirty="0">
                <a:latin typeface="Arial" panose="020B0604020202020204" pitchFamily="34" charset="0"/>
                <a:ea typeface="ＭＳ Ｐゴシック" panose="020B0600070205080204" pitchFamily="34" charset="-128"/>
                <a:cs typeface="Arial" panose="020B0604020202020204" pitchFamily="34" charset="0"/>
              </a:rPr>
              <a:t>tab, the user will be directed to the Manage Users screen, as seen in graphic 2. This screen works in the same manner as in the Grant Application.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Since the authorized submitter for budgets may not be the same as the Grant Application, the user may need to request approval to be added as a submitter.</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38916" name="Slide Number Placeholder 3">
            <a:extLst>
              <a:ext uri="{FF2B5EF4-FFF2-40B4-BE49-F238E27FC236}">
                <a16:creationId xmlns:a16="http://schemas.microsoft.com/office/drawing/2014/main" id="{4FC77E68-A64E-44F1-9BF8-733D39E0D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4A510DFD-68D5-4D2F-8CF9-9A412C4EE0B1}" type="slidenum">
              <a:rPr lang="en-US" altLang="en-US" smtClean="0"/>
              <a:pPr/>
              <a:t>21</a:t>
            </a:fld>
            <a:endParaRPr lang="en-US" altLang="en-US" dirty="0"/>
          </a:p>
        </p:txBody>
      </p:sp>
    </p:spTree>
    <p:extLst>
      <p:ext uri="{BB962C8B-B14F-4D97-AF65-F5344CB8AC3E}">
        <p14:creationId xmlns:p14="http://schemas.microsoft.com/office/powerpoint/2010/main" val="2087145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r>
              <a:rPr lang="en-US" sz="1200" b="0" dirty="0"/>
              <a:t>It</a:t>
            </a:r>
            <a:r>
              <a:rPr lang="en-US" sz="1200" b="0" baseline="0" dirty="0"/>
              <a:t> is time to check for understanding. </a:t>
            </a: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22</a:t>
            </a:fld>
            <a:endParaRPr lang="en-US" altLang="en-US" dirty="0"/>
          </a:p>
        </p:txBody>
      </p:sp>
    </p:spTree>
    <p:extLst>
      <p:ext uri="{BB962C8B-B14F-4D97-AF65-F5344CB8AC3E}">
        <p14:creationId xmlns:p14="http://schemas.microsoft.com/office/powerpoint/2010/main" val="3829024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r>
              <a:rPr lang="en-US" altLang="en-US" sz="1200" b="1" dirty="0"/>
              <a:t>Using the Zoom annotate button, place a stamp in either TRUE or FALSE</a:t>
            </a:r>
            <a:endParaRPr lang="en-US" sz="1200" b="1" dirty="0"/>
          </a:p>
          <a:p>
            <a:endParaRPr lang="en-US" altLang="en-US" dirty="0">
              <a:latin typeface="Arial" panose="020B0604020202020204" pitchFamily="34" charset="0"/>
              <a:cs typeface="Arial" panose="020B0604020202020204" pitchFamily="34" charset="0"/>
            </a:endParaRPr>
          </a:p>
          <a:p>
            <a:pPr>
              <a:spcBef>
                <a:spcPct val="0"/>
              </a:spcBef>
              <a:buFontTx/>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b="1" dirty="0">
                <a:latin typeface="Arial" panose="020B0604020202020204" pitchFamily="34" charset="0"/>
                <a:cs typeface="Arial" panose="020B0604020202020204" pitchFamily="34" charset="0"/>
              </a:rPr>
              <a:t>True or False: </a:t>
            </a:r>
            <a:r>
              <a:rPr lang="en-US" altLang="en-US" dirty="0">
                <a:latin typeface="Arial" panose="020B0604020202020204" pitchFamily="34" charset="0"/>
                <a:cs typeface="Arial" panose="020B0604020202020204" pitchFamily="34" charset="0"/>
              </a:rPr>
              <a:t>You need to create a new user account to create a BR, even if you already have account for the eMEP and MEPEX systems?</a:t>
            </a:r>
          </a:p>
          <a:p>
            <a:pPr>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1: </a:t>
            </a:r>
            <a:r>
              <a:rPr lang="en-US" altLang="en-US" dirty="0">
                <a:latin typeface="Arial" panose="020B0604020202020204" pitchFamily="34" charset="0"/>
                <a:ea typeface="ＭＳ Ｐゴシック" panose="020B0600070205080204" pitchFamily="34" charset="-128"/>
                <a:cs typeface="Arial" panose="020B0604020202020204" pitchFamily="34" charset="0"/>
              </a:rPr>
              <a:t>False, you only need to create a new user account if you don’t have access to the eMEP or MEPEX systems. BRs are created in the eMEP system. </a:t>
            </a: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do: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Teresa</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effectLst/>
                <a:latin typeface="Segoe UI" panose="020B0502040204020203" pitchFamily="34" charset="0"/>
              </a:rPr>
              <a:t>Add the following to the chat: </a:t>
            </a:r>
            <a:br>
              <a:rPr lang="en-US" sz="1200" dirty="0">
                <a:effectLst/>
                <a:latin typeface="Segoe UI" panose="020B0502040204020203" pitchFamily="34" charset="0"/>
              </a:rPr>
            </a:br>
            <a:br>
              <a:rPr lang="en-US" sz="1200" dirty="0">
                <a:effectLst/>
                <a:latin typeface="Segoe UI" panose="020B0502040204020203" pitchFamily="34" charset="0"/>
              </a:rPr>
            </a:br>
            <a:r>
              <a:rPr lang="en-US" sz="1200" dirty="0">
                <a:effectLst/>
                <a:latin typeface="Segoe UI" panose="020B0502040204020203" pitchFamily="34" charset="0"/>
              </a:rPr>
              <a:t>Zoom annotate: (1) click on “View Options”, (2) click on “Annotate” in the dropdown menu, (3) in the annotate toolbar that appears, click on “Stamp”</a:t>
            </a:r>
            <a:endParaRPr lang="en-US" sz="1200" dirty="0">
              <a:effectLst/>
              <a:latin typeface="Arial" panose="020B0604020202020204" pitchFamily="34" charset="0"/>
            </a:endParaRP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23</a:t>
            </a:fld>
            <a:endParaRPr lang="en-US" altLang="en-US" dirty="0"/>
          </a:p>
        </p:txBody>
      </p:sp>
    </p:spTree>
    <p:extLst>
      <p:ext uri="{BB962C8B-B14F-4D97-AF65-F5344CB8AC3E}">
        <p14:creationId xmlns:p14="http://schemas.microsoft.com/office/powerpoint/2010/main" val="3018021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buFontTx/>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Question 2: </a:t>
            </a:r>
            <a:r>
              <a:rPr lang="en-US" altLang="en-US" b="1" dirty="0">
                <a:latin typeface="Arial" panose="020B0604020202020204" pitchFamily="34" charset="0"/>
                <a:cs typeface="Arial" panose="020B0604020202020204" pitchFamily="34" charset="0"/>
              </a:rPr>
              <a:t>True or False: </a:t>
            </a:r>
            <a:r>
              <a:rPr lang="en-US" altLang="en-US" dirty="0">
                <a:latin typeface="Arial" panose="020B0604020202020204" pitchFamily="34" charset="0"/>
                <a:cs typeface="Arial" panose="020B0604020202020204" pitchFamily="34" charset="0"/>
              </a:rPr>
              <a:t>The first step to creating a BR is to delete the plan? </a:t>
            </a:r>
          </a:p>
          <a:p>
            <a:pPr>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2: </a:t>
            </a:r>
            <a:r>
              <a:rPr lang="en-US" altLang="en-US" dirty="0">
                <a:latin typeface="Arial" panose="020B0604020202020204" pitchFamily="34" charset="0"/>
                <a:ea typeface="ＭＳ Ｐゴシック" panose="020B0600070205080204" pitchFamily="34" charset="-128"/>
                <a:cs typeface="Arial" panose="020B0604020202020204" pitchFamily="34" charset="0"/>
              </a:rPr>
              <a:t>False, you only want to select the delete button if you want to delete your newly created BR.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24</a:t>
            </a:fld>
            <a:endParaRPr lang="en-US" altLang="en-US" dirty="0"/>
          </a:p>
        </p:txBody>
      </p:sp>
    </p:spTree>
    <p:extLst>
      <p:ext uri="{BB962C8B-B14F-4D97-AF65-F5344CB8AC3E}">
        <p14:creationId xmlns:p14="http://schemas.microsoft.com/office/powerpoint/2010/main" val="355025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a:t>
            </a:r>
          </a:p>
          <a:p>
            <a:pPr>
              <a:spcBef>
                <a:spcPct val="0"/>
              </a:spcBef>
            </a:pPr>
            <a:endParaRPr lang="en-US" altLang="en-US" dirty="0">
              <a:latin typeface="Arial" panose="020B0604020202020204" pitchFamily="34" charset="0"/>
              <a:cs typeface="Arial" panose="020B0604020202020204" pitchFamily="34" charset="0"/>
            </a:endParaRPr>
          </a:p>
          <a:p>
            <a:pPr>
              <a:spcBef>
                <a:spcPct val="0"/>
              </a:spcBef>
              <a:buFontTx/>
              <a:buNone/>
            </a:pPr>
            <a:r>
              <a:rPr lang="en-US" altLang="en-US" b="1" dirty="0">
                <a:latin typeface="Arial" panose="020B0604020202020204" pitchFamily="34" charset="0"/>
                <a:cs typeface="Arial" panose="020B0604020202020204" pitchFamily="34" charset="0"/>
              </a:rPr>
              <a:t>Question 3: True or False: </a:t>
            </a:r>
            <a:r>
              <a:rPr lang="en-US" altLang="en-US" dirty="0">
                <a:latin typeface="Arial" panose="020B0604020202020204" pitchFamily="34" charset="0"/>
                <a:cs typeface="Arial" panose="020B0604020202020204" pitchFamily="34" charset="0"/>
              </a:rPr>
              <a:t>All sections are editable during a BR?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3: </a:t>
            </a:r>
            <a:r>
              <a:rPr lang="en-US" altLang="en-US" dirty="0">
                <a:latin typeface="Arial" panose="020B0604020202020204" pitchFamily="34" charset="0"/>
                <a:ea typeface="ＭＳ Ｐゴシック" panose="020B0600070205080204" pitchFamily="34" charset="-128"/>
                <a:cs typeface="Arial" panose="020B0604020202020204" pitchFamily="34" charset="0"/>
              </a:rPr>
              <a:t>False, only sections 5-13 and 15 are editable. Sections 1-4 and 14 are set as read only.</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25</a:t>
            </a:fld>
            <a:endParaRPr lang="en-US" altLang="en-US" dirty="0"/>
          </a:p>
        </p:txBody>
      </p:sp>
    </p:spTree>
    <p:extLst>
      <p:ext uri="{BB962C8B-B14F-4D97-AF65-F5344CB8AC3E}">
        <p14:creationId xmlns:p14="http://schemas.microsoft.com/office/powerpoint/2010/main" val="1088203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CB3DE2F-4D05-4F6E-B38A-9DFB27BA0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97081F1-3BA2-4614-B892-1B60EEB546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p>
          <a:p>
            <a:endParaRPr lang="en-US"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0" dirty="0">
                <a:latin typeface="Arial" panose="020B0604020202020204" pitchFamily="34" charset="0"/>
                <a:ea typeface="ＭＳ Ｐゴシック" panose="020B0600070205080204" pitchFamily="34" charset="-128"/>
                <a:cs typeface="Arial" panose="020B0604020202020204" pitchFamily="34" charset="0"/>
              </a:rPr>
              <a:t>Now let’s take a deeper look at some of the sections within the Budget Revision. We’ll start with Section 1, Funding Allocations. </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dirty="0">
                <a:latin typeface="Arial" panose="020B0604020202020204" pitchFamily="34" charset="0"/>
                <a:cs typeface="Arial" panose="020B0604020202020204" pitchFamily="34" charset="0"/>
              </a:rPr>
              <a:t>Please note this portion pertains to </a:t>
            </a:r>
            <a:r>
              <a:rPr lang="en-US" baseline="0" dirty="0">
                <a:latin typeface="Arial" panose="020B0604020202020204" pitchFamily="34" charset="0"/>
                <a:cs typeface="Arial" panose="020B0604020202020204" pitchFamily="34" charset="0"/>
              </a:rPr>
              <a:t>Regions and DFDs only.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Box 1 will display your original allocation amounts listed in your 2023–24 grant application. </a:t>
            </a:r>
          </a:p>
          <a:p>
            <a:r>
              <a:rPr lang="en-US" baseline="0" dirty="0">
                <a:latin typeface="Arial" panose="020B0604020202020204" pitchFamily="34" charset="0"/>
                <a:cs typeface="Arial" panose="020B0604020202020204" pitchFamily="34" charset="0"/>
              </a:rPr>
              <a:t>Your final allocations provided by the CDE will automatically be rolled over upon the first created BR as you see in box 2. The LACOE TSD programmers update this information with the final numbers received from CDE. </a:t>
            </a: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38916" name="Slide Number Placeholder 3">
            <a:extLst>
              <a:ext uri="{FF2B5EF4-FFF2-40B4-BE49-F238E27FC236}">
                <a16:creationId xmlns:a16="http://schemas.microsoft.com/office/drawing/2014/main" id="{4FC77E68-A64E-44F1-9BF8-733D39E0D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4A510DFD-68D5-4D2F-8CF9-9A412C4EE0B1}" type="slidenum">
              <a:rPr lang="en-US" altLang="en-US" smtClean="0"/>
              <a:pPr/>
              <a:t>26</a:t>
            </a:fld>
            <a:endParaRPr lang="en-US" altLang="en-US" dirty="0"/>
          </a:p>
        </p:txBody>
      </p:sp>
    </p:spTree>
    <p:extLst>
      <p:ext uri="{BB962C8B-B14F-4D97-AF65-F5344CB8AC3E}">
        <p14:creationId xmlns:p14="http://schemas.microsoft.com/office/powerpoint/2010/main" val="1039653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5E93412-3580-458A-8096-D685B9911A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99F4E8A-31E2-405C-A009-95055868A6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hangingPunct="1">
              <a:spcBef>
                <a:spcPct val="0"/>
              </a:spcBef>
            </a:pPr>
            <a:r>
              <a:rPr lang="en-US" altLang="en-US" b="0" dirty="0">
                <a:latin typeface="Arial" panose="020B0604020202020204" pitchFamily="34" charset="0"/>
                <a:ea typeface="ＭＳ Ｐゴシック" panose="020B0600070205080204" pitchFamily="34" charset="-128"/>
                <a:cs typeface="Arial" panose="020B0604020202020204" pitchFamily="34" charset="0"/>
              </a:rPr>
              <a:t>To start making edits to your services,</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first step is to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Read Section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next</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to the section you wish you edit</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If the Service/Activities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sections are selected,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which are sections 5 through 9</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user will be directed to the program’s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Service/Activity List </a:t>
            </a:r>
            <a:r>
              <a:rPr lang="en-US" altLang="en-US" dirty="0">
                <a:latin typeface="Arial" panose="020B0604020202020204" pitchFamily="34" charset="0"/>
                <a:ea typeface="ＭＳ Ｐゴシック" panose="020B0600070205080204" pitchFamily="34" charset="-128"/>
                <a:cs typeface="Arial" panose="020B0604020202020204" pitchFamily="34" charset="0"/>
              </a:rPr>
              <a:t>as shown in the next slide.</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If sections 10 through 13 are selected, the user will be directed into the program service tabs.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It is important to remember that this system was created to make modifications to your budgets. If you don’t have any changes to your budgets, you will not be able to submit a budget revision to your region. If you are a reimbursable district, or if you are a DFD or region, you won’t be able to submit to CDE. Budget revisions should only be created if you plan to make a change to your budget.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40964" name="Slide Number Placeholder 3">
            <a:extLst>
              <a:ext uri="{FF2B5EF4-FFF2-40B4-BE49-F238E27FC236}">
                <a16:creationId xmlns:a16="http://schemas.microsoft.com/office/drawing/2014/main" id="{1A51CC2D-E7EF-4F86-97C9-2DCAA1E1F1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8A1F0899-F769-46C8-B293-CFDBE9265CF6}" type="slidenum">
              <a:rPr lang="en-US" altLang="en-US" smtClean="0"/>
              <a:pPr/>
              <a:t>27</a:t>
            </a:fld>
            <a:endParaRPr lang="en-US" altLang="en-US" dirty="0"/>
          </a:p>
        </p:txBody>
      </p:sp>
    </p:spTree>
    <p:extLst>
      <p:ext uri="{BB962C8B-B14F-4D97-AF65-F5344CB8AC3E}">
        <p14:creationId xmlns:p14="http://schemas.microsoft.com/office/powerpoint/2010/main" val="1724024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0E98B8C-73AC-426C-9C07-757EC963D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4B087F8-F390-41FC-8715-18FC4E39E5F4}"/>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Let’s take a deeper look at Section 5: Regular School Year services &amp; activities. Once Section 5 has been selected, the user will be directed to the </a:t>
            </a:r>
            <a:r>
              <a:rPr lang="en-US" b="1" dirty="0">
                <a:latin typeface="Arial" panose="020B0604020202020204" pitchFamily="34" charset="0"/>
                <a:cs typeface="Arial" panose="020B0604020202020204" pitchFamily="34" charset="0"/>
              </a:rPr>
              <a:t>Service/Activity </a:t>
            </a:r>
            <a:r>
              <a:rPr lang="en-US" b="0" dirty="0">
                <a:latin typeface="Arial" panose="020B0604020202020204" pitchFamily="34" charset="0"/>
                <a:cs typeface="Arial" panose="020B0604020202020204" pitchFamily="34" charset="0"/>
              </a:rPr>
              <a:t>list</a:t>
            </a:r>
            <a:r>
              <a:rPr lang="en-US" b="0" baseline="0" dirty="0">
                <a:latin typeface="Arial" panose="020B0604020202020204" pitchFamily="34" charset="0"/>
                <a:cs typeface="Arial" panose="020B0604020202020204" pitchFamily="34" charset="0"/>
              </a:rPr>
              <a:t> page</a:t>
            </a:r>
            <a:r>
              <a:rPr lang="en-US" dirty="0">
                <a:latin typeface="Arial" panose="020B0604020202020204" pitchFamily="34" charset="0"/>
                <a:cs typeface="Arial" panose="020B0604020202020204" pitchFamily="34" charset="0"/>
              </a:rPr>
              <a:t> as seen in this slide.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To start</a:t>
            </a:r>
            <a:r>
              <a:rPr lang="en-US" baseline="0" dirty="0">
                <a:latin typeface="Arial" panose="020B0604020202020204" pitchFamily="34" charset="0"/>
                <a:cs typeface="Arial" panose="020B0604020202020204" pitchFamily="34" charset="0"/>
              </a:rPr>
              <a:t> editing the section, </a:t>
            </a:r>
            <a:r>
              <a:rPr lang="en-US" dirty="0">
                <a:latin typeface="Arial" panose="020B0604020202020204" pitchFamily="34" charset="0"/>
                <a:cs typeface="Arial" panose="020B0604020202020204" pitchFamily="34" charset="0"/>
              </a:rPr>
              <a:t>the user will need to:</a:t>
            </a:r>
          </a:p>
          <a:p>
            <a:pPr marL="228051" indent="-228051" eaLnBrk="1" fontAlgn="auto" hangingPunct="1">
              <a:spcBef>
                <a:spcPts val="0"/>
              </a:spcBef>
              <a:spcAft>
                <a:spcPts val="0"/>
              </a:spcAft>
              <a:buFontTx/>
              <a:buAutoNum type="arabicPeriod"/>
              <a:defRPr/>
            </a:pPr>
            <a:r>
              <a:rPr lang="en-US" dirty="0">
                <a:latin typeface="Arial" panose="020B0604020202020204" pitchFamily="34" charset="0"/>
                <a:cs typeface="Arial" panose="020B0604020202020204" pitchFamily="34" charset="0"/>
              </a:rPr>
              <a:t>Change the status from “Completed” to “Draft” in the dropdown menu.</a:t>
            </a:r>
          </a:p>
          <a:p>
            <a:pPr marL="228051" indent="-228051" eaLnBrk="1" fontAlgn="auto" hangingPunct="1">
              <a:spcBef>
                <a:spcPts val="0"/>
              </a:spcBef>
              <a:spcAft>
                <a:spcPts val="0"/>
              </a:spcAft>
              <a:buFontTx/>
              <a:buAutoNum type="arabicPeriod"/>
              <a:defRPr/>
            </a:pPr>
            <a:r>
              <a:rPr lang="en-US" dirty="0">
                <a:latin typeface="Arial" panose="020B0604020202020204" pitchFamily="34" charset="0"/>
                <a:cs typeface="Arial" panose="020B0604020202020204" pitchFamily="34" charset="0"/>
              </a:rPr>
              <a:t>And then select the “Update Status” button </a:t>
            </a:r>
          </a:p>
          <a:p>
            <a:pPr marL="639057" lvl="1" indent="-174289" eaLnBrk="1" fontAlgn="auto" hangingPunct="1">
              <a:spcBef>
                <a:spcPts val="0"/>
              </a:spcBef>
              <a:spcAft>
                <a:spcPts val="0"/>
              </a:spcAft>
              <a:buFontTx/>
              <a:buChar char="-"/>
              <a:defRPr/>
            </a:pPr>
            <a:r>
              <a:rPr lang="en-US" dirty="0">
                <a:latin typeface="Arial" panose="020B0604020202020204" pitchFamily="34" charset="0"/>
                <a:cs typeface="Arial" panose="020B0604020202020204" pitchFamily="34" charset="0"/>
              </a:rPr>
              <a:t>This will change the appearance of the screen as seen in the next slide. </a:t>
            </a:r>
          </a:p>
          <a:p>
            <a:pPr marL="7568" lvl="0" indent="0" eaLnBrk="1" fontAlgn="auto" hangingPunct="1">
              <a:spcBef>
                <a:spcPts val="0"/>
              </a:spcBef>
              <a:spcAft>
                <a:spcPts val="0"/>
              </a:spcAft>
              <a:buFontTx/>
              <a:buNone/>
              <a:defRPr/>
            </a:pPr>
            <a:endParaRPr lang="en-US" dirty="0">
              <a:latin typeface="Arial" panose="020B0604020202020204" pitchFamily="34" charset="0"/>
              <a:cs typeface="Arial" panose="020B0604020202020204" pitchFamily="34" charset="0"/>
            </a:endParaRPr>
          </a:p>
          <a:p>
            <a:pPr marL="464768" lvl="1" indent="0" eaLnBrk="1" fontAlgn="auto" hangingPunct="1">
              <a:spcBef>
                <a:spcPts val="0"/>
              </a:spcBef>
              <a:spcAft>
                <a:spcPts val="0"/>
              </a:spcAft>
              <a:buFontTx/>
              <a:buNone/>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p:txBody>
      </p:sp>
      <p:sp>
        <p:nvSpPr>
          <p:cNvPr id="43012" name="Slide Number Placeholder 3">
            <a:extLst>
              <a:ext uri="{FF2B5EF4-FFF2-40B4-BE49-F238E27FC236}">
                <a16:creationId xmlns:a16="http://schemas.microsoft.com/office/drawing/2014/main" id="{E67AA605-3C9E-498A-A3CB-8C48C0D00B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2444-503A-4949-BD4F-67A7E156F8EF}" type="slidenum">
              <a:rPr lang="en-US" altLang="en-US" smtClean="0"/>
              <a:pPr/>
              <a:t>28</a:t>
            </a:fld>
            <a:endParaRPr lang="en-US" altLang="en-US" dirty="0"/>
          </a:p>
        </p:txBody>
      </p:sp>
    </p:spTree>
    <p:extLst>
      <p:ext uri="{BB962C8B-B14F-4D97-AF65-F5344CB8AC3E}">
        <p14:creationId xmlns:p14="http://schemas.microsoft.com/office/powerpoint/2010/main" val="3765755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CDC6E1E-53C0-44D2-A65F-A57517C86B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B8F07F1-381C-4EE8-8F0B-50A745C76B2D}"/>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Now</a:t>
            </a:r>
            <a:r>
              <a:rPr lang="en-US" baseline="0" dirty="0">
                <a:latin typeface="Arial" panose="020B0604020202020204" pitchFamily="34" charset="0"/>
                <a:cs typeface="Arial" panose="020B0604020202020204" pitchFamily="34" charset="0"/>
              </a:rPr>
              <a:t> that t</a:t>
            </a:r>
            <a:r>
              <a:rPr lang="en-US" dirty="0">
                <a:latin typeface="Arial" panose="020B0604020202020204" pitchFamily="34" charset="0"/>
                <a:cs typeface="Arial" panose="020B0604020202020204" pitchFamily="34" charset="0"/>
              </a:rPr>
              <a:t>he status has changed to </a:t>
            </a:r>
            <a:r>
              <a:rPr lang="en-US" b="1" dirty="0">
                <a:latin typeface="Arial" panose="020B0604020202020204" pitchFamily="34" charset="0"/>
                <a:cs typeface="Arial" panose="020B0604020202020204" pitchFamily="34" charset="0"/>
              </a:rPr>
              <a:t>Draft</a:t>
            </a:r>
            <a:r>
              <a:rPr lang="en-US" dirty="0">
                <a:latin typeface="Arial" panose="020B0604020202020204" pitchFamily="34" charset="0"/>
                <a:cs typeface="Arial" panose="020B0604020202020204" pitchFamily="34" charset="0"/>
              </a:rPr>
              <a:t>.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Tx/>
              <a:buNone/>
              <a:defRPr/>
            </a:pPr>
            <a:r>
              <a:rPr lang="en-US" dirty="0">
                <a:latin typeface="Arial" panose="020B0604020202020204" pitchFamily="34" charset="0"/>
                <a:cs typeface="Arial" panose="020B0604020202020204" pitchFamily="34" charset="0"/>
              </a:rPr>
              <a:t>Select</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the</a:t>
            </a:r>
            <a:r>
              <a:rPr lang="en-US" b="1" dirty="0">
                <a:latin typeface="Arial" panose="020B0604020202020204" pitchFamily="34" charset="0"/>
                <a:cs typeface="Arial" panose="020B0604020202020204" pitchFamily="34" charset="0"/>
              </a:rPr>
              <a:t> Edit </a:t>
            </a:r>
            <a:r>
              <a:rPr lang="en-US" b="0" dirty="0">
                <a:latin typeface="Arial" panose="020B0604020202020204" pitchFamily="34" charset="0"/>
                <a:cs typeface="Arial" panose="020B0604020202020204" pitchFamily="34" charset="0"/>
              </a:rPr>
              <a:t>button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the service</a:t>
            </a:r>
            <a:r>
              <a:rPr lang="en-US" baseline="0" dirty="0">
                <a:latin typeface="Arial" panose="020B0604020202020204" pitchFamily="34" charset="0"/>
                <a:cs typeface="Arial" panose="020B0604020202020204" pitchFamily="34" charset="0"/>
              </a:rPr>
              <a:t> or </a:t>
            </a:r>
            <a:r>
              <a:rPr lang="en-US" dirty="0">
                <a:latin typeface="Arial" panose="020B0604020202020204" pitchFamily="34" charset="0"/>
                <a:cs typeface="Arial" panose="020B0604020202020204" pitchFamily="34" charset="0"/>
              </a:rPr>
              <a:t>activity you wish to modify.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Doing this will take the user inside the individual </a:t>
            </a:r>
            <a:r>
              <a:rPr lang="en-US" b="1" dirty="0">
                <a:latin typeface="Arial" panose="020B0604020202020204" pitchFamily="34" charset="0"/>
                <a:cs typeface="Arial" panose="020B0604020202020204" pitchFamily="34" charset="0"/>
              </a:rPr>
              <a:t>Service</a:t>
            </a:r>
            <a:r>
              <a:rPr lang="en-US" b="1" baseline="0"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Activity.</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you want to create</a:t>
            </a:r>
            <a:r>
              <a:rPr lang="en-US" baseline="0" dirty="0">
                <a:latin typeface="Arial" panose="020B0604020202020204" pitchFamily="34" charset="0"/>
                <a:cs typeface="Arial" panose="020B0604020202020204" pitchFamily="34" charset="0"/>
              </a:rPr>
              <a:t> a new </a:t>
            </a:r>
            <a:r>
              <a:rPr lang="en-US" b="0" dirty="0">
                <a:latin typeface="Arial" panose="020B0604020202020204" pitchFamily="34" charset="0"/>
                <a:cs typeface="Arial" panose="020B0604020202020204" pitchFamily="34" charset="0"/>
              </a:rPr>
              <a:t>Service</a:t>
            </a:r>
            <a:r>
              <a:rPr lang="en-US" b="0" baseline="0" dirty="0">
                <a:latin typeface="Arial" panose="020B0604020202020204" pitchFamily="34" charset="0"/>
                <a:cs typeface="Arial" panose="020B0604020202020204" pitchFamily="34" charset="0"/>
              </a:rPr>
              <a:t> or </a:t>
            </a:r>
            <a:r>
              <a:rPr lang="en-US" b="0" dirty="0">
                <a:latin typeface="Arial" panose="020B0604020202020204" pitchFamily="34" charset="0"/>
                <a:cs typeface="Arial" panose="020B0604020202020204" pitchFamily="34" charset="0"/>
              </a:rPr>
              <a:t>Activity,</a:t>
            </a:r>
            <a:r>
              <a:rPr lang="en-US" b="0" baseline="0" dirty="0">
                <a:latin typeface="Arial" panose="020B0604020202020204" pitchFamily="34" charset="0"/>
                <a:cs typeface="Arial" panose="020B0604020202020204" pitchFamily="34" charset="0"/>
              </a:rPr>
              <a:t> you will select the “New Service/Activity button” instead of the “Edit” button. By selecting the “New Service/Activity button”, you will be directed inside the service/activity. You must then complete all the tabs including the budget tab to create a new service or activity. </a:t>
            </a:r>
            <a:endParaRPr lang="en-US" b="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However,</a:t>
            </a:r>
            <a:r>
              <a:rPr lang="en-US" baseline="0" dirty="0">
                <a:latin typeface="Arial" panose="020B0604020202020204" pitchFamily="34" charset="0"/>
                <a:cs typeface="Arial" panose="020B0604020202020204" pitchFamily="34" charset="0"/>
              </a:rPr>
              <a:t> for this example we will be selecting an existing service. </a:t>
            </a:r>
            <a:r>
              <a:rPr lang="en-US" dirty="0">
                <a:latin typeface="Arial" panose="020B0604020202020204" pitchFamily="34" charset="0"/>
                <a:cs typeface="Arial" panose="020B0604020202020204" pitchFamily="34" charset="0"/>
              </a:rPr>
              <a:t>In this example, we will be working on a budget revision in the Service/Activity labeled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Activity”.</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p:txBody>
      </p:sp>
      <p:sp>
        <p:nvSpPr>
          <p:cNvPr id="45060" name="Slide Number Placeholder 3">
            <a:extLst>
              <a:ext uri="{FF2B5EF4-FFF2-40B4-BE49-F238E27FC236}">
                <a16:creationId xmlns:a16="http://schemas.microsoft.com/office/drawing/2014/main" id="{E280AC78-2369-422A-BBE9-628EDFD0DD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22E1AC9A-6420-4B0C-AF7C-D3E5FDAAC303}" type="slidenum">
              <a:rPr lang="en-US" altLang="en-US" smtClean="0"/>
              <a:pPr/>
              <a:t>29</a:t>
            </a:fld>
            <a:endParaRPr lang="en-US" altLang="en-US" dirty="0"/>
          </a:p>
        </p:txBody>
      </p:sp>
    </p:spTree>
    <p:extLst>
      <p:ext uri="{BB962C8B-B14F-4D97-AF65-F5344CB8AC3E}">
        <p14:creationId xmlns:p14="http://schemas.microsoft.com/office/powerpoint/2010/main" val="2446225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a:t>
            </a:r>
            <a:r>
              <a:rPr lang="en-US" sz="1200" dirty="0"/>
              <a:t>Teresa</a:t>
            </a:r>
          </a:p>
          <a:p>
            <a:r>
              <a:rPr lang="en-US" sz="1200" b="1" dirty="0"/>
              <a:t>Say the following:</a:t>
            </a:r>
          </a:p>
          <a:p>
            <a:pPr marL="0" indent="0" eaLnBrk="1" hangingPunct="1">
              <a:spcBef>
                <a:spcPct val="0"/>
              </a:spcBef>
              <a:spcAft>
                <a:spcPts val="600"/>
              </a:spcAft>
              <a:buFont typeface="Arial" panose="020B0604020202020204" pitchFamily="34" charset="0"/>
              <a:buNone/>
            </a:pPr>
            <a:endParaRPr lang="en-US" altLang="en-US" sz="1200" dirty="0">
              <a:latin typeface="Arial" panose="020B0604020202020204" pitchFamily="34" charset="0"/>
              <a:cs typeface="Arial" panose="020B0604020202020204" pitchFamily="34" charset="0"/>
            </a:endParaRPr>
          </a:p>
          <a:p>
            <a:pPr marL="0" indent="0" eaLnBrk="1" hangingPunct="1">
              <a:spcBef>
                <a:spcPct val="0"/>
              </a:spcBef>
              <a:spcAft>
                <a:spcPts val="600"/>
              </a:spcAft>
              <a:buFont typeface="Arial" panose="020B0604020202020204" pitchFamily="34" charset="0"/>
              <a:buNone/>
            </a:pPr>
            <a:r>
              <a:rPr lang="en-US" altLang="en-US" sz="1200" dirty="0">
                <a:latin typeface="Arial" panose="020B0604020202020204" pitchFamily="34" charset="0"/>
                <a:cs typeface="Arial" panose="020B0604020202020204" pitchFamily="34" charset="0"/>
              </a:rPr>
              <a:t>Today’s presenters are:</a:t>
            </a:r>
          </a:p>
          <a:p>
            <a:pPr marL="0" indent="0" eaLnBrk="1" hangingPunct="1">
              <a:spcBef>
                <a:spcPct val="0"/>
              </a:spcBef>
              <a:spcAft>
                <a:spcPts val="600"/>
              </a:spcAft>
              <a:buFont typeface="Arial" panose="020B0604020202020204" pitchFamily="34" charset="0"/>
              <a:buNone/>
            </a:pPr>
            <a:endParaRPr lang="en-US" altLang="en-US" sz="1200" dirty="0">
              <a:latin typeface="Arial" panose="020B0604020202020204" pitchFamily="34" charset="0"/>
              <a:cs typeface="Arial" panose="020B0604020202020204" pitchFamily="34" charset="0"/>
            </a:endParaRPr>
          </a:p>
          <a:p>
            <a:pPr marL="0" indent="0" eaLnBrk="1" hangingPunct="1">
              <a:spcBef>
                <a:spcPct val="0"/>
              </a:spcBef>
              <a:spcAft>
                <a:spcPts val="600"/>
              </a:spcAft>
              <a:buFont typeface="Arial" panose="020B0604020202020204" pitchFamily="34" charset="0"/>
              <a:buNone/>
            </a:pPr>
            <a:r>
              <a:rPr lang="en-US" altLang="en-US" sz="1200" dirty="0">
                <a:latin typeface="Arial" panose="020B0604020202020204" pitchFamily="34" charset="0"/>
                <a:cs typeface="Arial" panose="020B0604020202020204" pitchFamily="34" charset="0"/>
              </a:rPr>
              <a:t>Emily Smith. She is an Education Programs Assistant, in the Migrant Education Office. She is the lead for the eMEP system which consists of the grant applications and budget revisions. </a:t>
            </a:r>
          </a:p>
          <a:p>
            <a:pPr marL="0" indent="0" eaLnBrk="1" hangingPunct="1">
              <a:spcBef>
                <a:spcPct val="0"/>
              </a:spcBef>
              <a:spcAft>
                <a:spcPts val="600"/>
              </a:spcAft>
              <a:buFont typeface="Arial" panose="020B0604020202020204" pitchFamily="34" charset="0"/>
              <a:buNone/>
            </a:pPr>
            <a:endParaRPr lang="en-US" altLang="en-US" sz="1200" dirty="0">
              <a:latin typeface="Arial" panose="020B0604020202020204" pitchFamily="34" charset="0"/>
              <a:cs typeface="Arial" panose="020B0604020202020204" pitchFamily="34" charset="0"/>
            </a:endParaRPr>
          </a:p>
          <a:p>
            <a:pPr marL="0" indent="0" eaLnBrk="1" hangingPunct="1">
              <a:spcBef>
                <a:spcPct val="0"/>
              </a:spcBef>
              <a:spcAft>
                <a:spcPts val="600"/>
              </a:spcAft>
              <a:buFont typeface="Arial" panose="020B0604020202020204" pitchFamily="34" charset="0"/>
              <a:buNone/>
            </a:pPr>
            <a:r>
              <a:rPr lang="en-US" altLang="en-US" sz="1200" dirty="0">
                <a:latin typeface="Arial" panose="020B0604020202020204" pitchFamily="34" charset="0"/>
                <a:cs typeface="Arial" panose="020B0604020202020204" pitchFamily="34" charset="0"/>
              </a:rPr>
              <a:t>And Alex Leguizamo. He is an Education Programs Consultant within the Migrant Education Office and the lead for the MEPEX system. </a:t>
            </a:r>
          </a:p>
          <a:p>
            <a:pPr marL="0" indent="0" eaLnBrk="1" hangingPunct="1">
              <a:spcBef>
                <a:spcPct val="0"/>
              </a:spcBef>
              <a:spcAft>
                <a:spcPts val="600"/>
              </a:spcAft>
              <a:buFont typeface="Arial" panose="020B0604020202020204" pitchFamily="34" charset="0"/>
              <a:buNone/>
            </a:pPr>
            <a:endParaRPr lang="en-US" altLang="en-US" sz="1200" dirty="0">
              <a:latin typeface="Arial" panose="020B0604020202020204" pitchFamily="34" charset="0"/>
              <a:cs typeface="Arial" panose="020B0604020202020204" pitchFamily="34" charset="0"/>
            </a:endParaRPr>
          </a:p>
          <a:p>
            <a:pPr marL="0" indent="0" eaLnBrk="1" hangingPunct="1">
              <a:spcBef>
                <a:spcPct val="0"/>
              </a:spcBef>
              <a:spcAft>
                <a:spcPts val="600"/>
              </a:spcAft>
              <a:buFont typeface="Arial" panose="020B0604020202020204" pitchFamily="34" charset="0"/>
              <a:buNone/>
            </a:pPr>
            <a:r>
              <a:rPr lang="en-US" altLang="en-US" sz="1200" dirty="0">
                <a:latin typeface="Arial" panose="020B0604020202020204" pitchFamily="34" charset="0"/>
                <a:cs typeface="Arial" panose="020B0604020202020204" pitchFamily="34" charset="0"/>
              </a:rPr>
              <a:t>Joining us from the Los Angeles County Office of Education Technology services division are Brian Yamamoto and Ruby Querubin. </a:t>
            </a:r>
          </a:p>
          <a:p>
            <a:pPr marL="0" indent="0" eaLnBrk="1" hangingPunct="1">
              <a:spcBef>
                <a:spcPct val="0"/>
              </a:spcBef>
              <a:spcAft>
                <a:spcPts val="600"/>
              </a:spcAft>
              <a:buFont typeface="Arial" panose="020B0604020202020204" pitchFamily="34" charset="0"/>
              <a:buNone/>
            </a:pPr>
            <a:endParaRPr lang="en-US" altLang="en-US" sz="1200" dirty="0">
              <a:latin typeface="Arial" panose="020B0604020202020204" pitchFamily="34" charset="0"/>
              <a:cs typeface="Arial" panose="020B0604020202020204" pitchFamily="34" charset="0"/>
            </a:endParaRPr>
          </a:p>
          <a:p>
            <a:pPr>
              <a:spcBef>
                <a:spcPct val="0"/>
              </a:spcBef>
              <a:spcAft>
                <a:spcPts val="600"/>
              </a:spcAft>
            </a:pPr>
            <a:r>
              <a:rPr lang="en-US" altLang="en-US" sz="1200" b="1" dirty="0">
                <a:latin typeface="Arial" panose="020B0604020202020204" pitchFamily="34" charset="0"/>
                <a:cs typeface="Arial" panose="020B0604020202020204" pitchFamily="34" charset="0"/>
              </a:rPr>
              <a:t>[Click to advance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p:txBody>
      </p:sp>
      <p:sp>
        <p:nvSpPr>
          <p:cNvPr id="4" name="Slide Number Placeholder 3"/>
          <p:cNvSpPr>
            <a:spLocks noGrp="1"/>
          </p:cNvSpPr>
          <p:nvPr>
            <p:ph type="sldNum" sz="quarter" idx="5"/>
          </p:nvPr>
        </p:nvSpPr>
        <p:spPr/>
        <p:txBody>
          <a:bodyPr/>
          <a:lstStyle/>
          <a:p>
            <a:pPr defTabSz="934907">
              <a:defRPr/>
            </a:pPr>
            <a:fld id="{0852AC79-A108-4FDF-A0BE-96CEB0D6FF0B}" type="slidenum">
              <a:rPr lang="en-US">
                <a:solidFill>
                  <a:prstClr val="black"/>
                </a:solidFill>
                <a:latin typeface="Calibri" panose="020F0502020204030204"/>
              </a:rPr>
              <a:pPr defTabSz="934907">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35851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11771A1-FB1E-41A7-BAC3-7149ABDA78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A98EB52-B115-48D6-B03A-E3C02D4EBB51}"/>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Once you select</a:t>
            </a:r>
            <a:r>
              <a:rPr lang="en-US" baseline="0" dirty="0">
                <a:latin typeface="Arial" panose="020B0604020202020204" pitchFamily="34" charset="0"/>
                <a:cs typeface="Arial" panose="020B0604020202020204" pitchFamily="34" charset="0"/>
              </a:rPr>
              <a:t> the “edit” button as discussed in the previous slide, you will be directed to the actual service or activity as demonstrated on this slide. </a:t>
            </a:r>
          </a:p>
          <a:p>
            <a:pPr eaLnBrk="1" fontAlgn="auto" hangingPunct="1">
              <a:spcBef>
                <a:spcPts val="0"/>
              </a:spcBef>
              <a:spcAft>
                <a:spcPts val="0"/>
              </a:spcAft>
              <a:defRPr/>
            </a:pPr>
            <a:endParaRPr lang="en-US" baseline="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baseline="0" dirty="0">
                <a:latin typeface="Arial" panose="020B0604020202020204" pitchFamily="34" charset="0"/>
                <a:cs typeface="Arial" panose="020B0604020202020204" pitchFamily="34" charset="0"/>
              </a:rPr>
              <a:t>Please note: </a:t>
            </a:r>
            <a:endParaRPr lang="en-US"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Tx/>
              <a:buChar char="-"/>
              <a:defRPr/>
            </a:pPr>
            <a:r>
              <a:rPr lang="en-US" dirty="0">
                <a:latin typeface="Arial" panose="020B0604020202020204" pitchFamily="34" charset="0"/>
                <a:cs typeface="Arial" panose="020B0604020202020204" pitchFamily="34" charset="0"/>
              </a:rPr>
              <a:t>All service</a:t>
            </a:r>
            <a:r>
              <a:rPr lang="en-US" baseline="0" dirty="0">
                <a:latin typeface="Arial" panose="020B0604020202020204" pitchFamily="34" charset="0"/>
                <a:cs typeface="Arial" panose="020B0604020202020204" pitchFamily="34" charset="0"/>
              </a:rPr>
              <a:t> or </a:t>
            </a:r>
            <a:r>
              <a:rPr lang="en-US" dirty="0">
                <a:latin typeface="Arial" panose="020B0604020202020204" pitchFamily="34" charset="0"/>
                <a:cs typeface="Arial" panose="020B0604020202020204" pitchFamily="34" charset="0"/>
              </a:rPr>
              <a:t>activity tabs are open during the Budget Revision.</a:t>
            </a:r>
          </a:p>
          <a:p>
            <a:pPr marL="174289" indent="-174289" eaLnBrk="1" fontAlgn="auto" hangingPunct="1">
              <a:spcBef>
                <a:spcPts val="0"/>
              </a:spcBef>
              <a:spcAft>
                <a:spcPts val="0"/>
              </a:spcAft>
              <a:buFontTx/>
              <a:buChar char="-"/>
              <a:defRPr/>
            </a:pPr>
            <a:r>
              <a:rPr lang="en-US" dirty="0">
                <a:latin typeface="Arial" panose="020B0604020202020204" pitchFamily="34" charset="0"/>
                <a:cs typeface="Arial" panose="020B0604020202020204" pitchFamily="34" charset="0"/>
              </a:rPr>
              <a:t>Any changes to the budget that affect the information located within the other tabs in that Service</a:t>
            </a:r>
            <a:r>
              <a:rPr lang="en-US" baseline="0" dirty="0">
                <a:latin typeface="Arial" panose="020B0604020202020204" pitchFamily="34" charset="0"/>
                <a:cs typeface="Arial" panose="020B0604020202020204" pitchFamily="34" charset="0"/>
              </a:rPr>
              <a:t> or </a:t>
            </a:r>
            <a:r>
              <a:rPr lang="en-US" dirty="0">
                <a:latin typeface="Arial" panose="020B0604020202020204" pitchFamily="34" charset="0"/>
                <a:cs typeface="Arial" panose="020B0604020202020204" pitchFamily="34" charset="0"/>
              </a:rPr>
              <a:t>Activity</a:t>
            </a:r>
            <a:r>
              <a:rPr lang="en-US" baseline="0" dirty="0">
                <a:latin typeface="Arial" panose="020B0604020202020204" pitchFamily="34" charset="0"/>
                <a:cs typeface="Arial" panose="020B0604020202020204" pitchFamily="34" charset="0"/>
              </a:rPr>
              <a:t> will also need to be updated. </a:t>
            </a:r>
            <a:r>
              <a:rPr lang="en-US" dirty="0">
                <a:latin typeface="Arial" panose="020B0604020202020204" pitchFamily="34" charset="0"/>
                <a:cs typeface="Arial" panose="020B0604020202020204" pitchFamily="34" charset="0"/>
              </a:rPr>
              <a:t>An example would be changing the budget because</a:t>
            </a:r>
            <a:r>
              <a:rPr lang="en-US" baseline="0" dirty="0">
                <a:latin typeface="Arial" panose="020B0604020202020204" pitchFamily="34" charset="0"/>
                <a:cs typeface="Arial" panose="020B0604020202020204" pitchFamily="34" charset="0"/>
              </a:rPr>
              <a:t> you are hiring additional teachers. The </a:t>
            </a:r>
            <a:r>
              <a:rPr lang="en-US" dirty="0">
                <a:latin typeface="Arial" panose="020B0604020202020204" pitchFamily="34" charset="0"/>
                <a:cs typeface="Arial" panose="020B0604020202020204" pitchFamily="34" charset="0"/>
              </a:rPr>
              <a:t>change in budget for teacher</a:t>
            </a:r>
            <a:r>
              <a:rPr lang="en-US" baseline="0" dirty="0">
                <a:latin typeface="Arial" panose="020B0604020202020204" pitchFamily="34" charset="0"/>
                <a:cs typeface="Arial" panose="020B0604020202020204" pitchFamily="34" charset="0"/>
              </a:rPr>
              <a:t> increase </a:t>
            </a:r>
            <a:r>
              <a:rPr lang="en-US" dirty="0">
                <a:latin typeface="Arial" panose="020B0604020202020204" pitchFamily="34" charset="0"/>
                <a:cs typeface="Arial" panose="020B0604020202020204" pitchFamily="34" charset="0"/>
              </a:rPr>
              <a:t>would require the user to support this budget change in the migrant student served, staff, </a:t>
            </a:r>
            <a:r>
              <a:rPr lang="en-US" baseline="0" dirty="0">
                <a:latin typeface="Arial" panose="020B0604020202020204" pitchFamily="34" charset="0"/>
                <a:cs typeface="Arial" panose="020B0604020202020204" pitchFamily="34" charset="0"/>
              </a:rPr>
              <a:t>activity time, and possibly the service/allowable activity description and plan tabs</a:t>
            </a:r>
            <a:r>
              <a:rPr lang="en-US" dirty="0">
                <a:latin typeface="Arial" panose="020B0604020202020204" pitchFamily="34" charset="0"/>
                <a:cs typeface="Arial" panose="020B0604020202020204" pitchFamily="34" charset="0"/>
              </a:rPr>
              <a:t>. Please make sure that all tabs for one service are aligned.  </a:t>
            </a:r>
          </a:p>
          <a:p>
            <a:pPr marL="639057" lvl="1" indent="-174289" eaLnBrk="1" fontAlgn="auto" hangingPunct="1">
              <a:spcBef>
                <a:spcPts val="0"/>
              </a:spcBef>
              <a:spcAft>
                <a:spcPts val="0"/>
              </a:spcAft>
              <a:buFontTx/>
              <a:buChar char="-"/>
              <a:defRPr/>
            </a:pPr>
            <a:endParaRPr lang="en-US"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Tx/>
              <a:buChar char="-"/>
              <a:defRPr/>
            </a:pPr>
            <a:r>
              <a:rPr lang="en-US" dirty="0">
                <a:solidFill>
                  <a:srgbClr val="FF0000"/>
                </a:solidFill>
                <a:latin typeface="Arial" panose="020B0604020202020204" pitchFamily="34" charset="0"/>
                <a:cs typeface="Arial" panose="020B0604020202020204" pitchFamily="34" charset="0"/>
              </a:rPr>
              <a:t>NOTE: The user should only select any of the </a:t>
            </a:r>
            <a:r>
              <a:rPr lang="en-US" b="1" dirty="0">
                <a:solidFill>
                  <a:srgbClr val="FF0000"/>
                </a:solidFill>
                <a:latin typeface="Arial" panose="020B0604020202020204" pitchFamily="34" charset="0"/>
                <a:cs typeface="Arial" panose="020B0604020202020204" pitchFamily="34" charset="0"/>
              </a:rPr>
              <a:t>Save </a:t>
            </a:r>
            <a:r>
              <a:rPr lang="en-US" dirty="0">
                <a:solidFill>
                  <a:srgbClr val="FF0000"/>
                </a:solidFill>
                <a:latin typeface="Arial" panose="020B0604020202020204" pitchFamily="34" charset="0"/>
                <a:cs typeface="Arial" panose="020B0604020202020204" pitchFamily="34" charset="0"/>
              </a:rPr>
              <a:t>buttons if actual changes have been made to the activity. </a:t>
            </a:r>
          </a:p>
          <a:p>
            <a:pPr marL="639057" lvl="1" indent="-174289" eaLnBrk="1" fontAlgn="auto" hangingPunct="1">
              <a:spcBef>
                <a:spcPts val="0"/>
              </a:spcBef>
              <a:spcAft>
                <a:spcPts val="0"/>
              </a:spcAft>
              <a:buFontTx/>
              <a:buChar char="-"/>
              <a:defRPr/>
            </a:pPr>
            <a:r>
              <a:rPr lang="en-US" dirty="0">
                <a:solidFill>
                  <a:srgbClr val="FF0000"/>
                </a:solidFill>
                <a:latin typeface="Arial" panose="020B0604020202020204" pitchFamily="34" charset="0"/>
                <a:cs typeface="Arial" panose="020B0604020202020204" pitchFamily="34" charset="0"/>
              </a:rPr>
              <a:t>Clicking any of the </a:t>
            </a:r>
            <a:r>
              <a:rPr lang="en-US" b="1" dirty="0">
                <a:solidFill>
                  <a:srgbClr val="FF0000"/>
                </a:solidFill>
                <a:latin typeface="Arial" panose="020B0604020202020204" pitchFamily="34" charset="0"/>
                <a:cs typeface="Arial" panose="020B0604020202020204" pitchFamily="34" charset="0"/>
              </a:rPr>
              <a:t>SAVE</a:t>
            </a:r>
            <a:r>
              <a:rPr lang="en-US" dirty="0">
                <a:solidFill>
                  <a:srgbClr val="FF0000"/>
                </a:solidFill>
                <a:latin typeface="Arial" panose="020B0604020202020204" pitchFamily="34" charset="0"/>
                <a:cs typeface="Arial" panose="020B0604020202020204" pitchFamily="34" charset="0"/>
              </a:rPr>
              <a:t> buttons will</a:t>
            </a:r>
            <a:r>
              <a:rPr lang="en-US" b="1" dirty="0">
                <a:solidFill>
                  <a:srgbClr val="FF0000"/>
                </a:solidFill>
                <a:latin typeface="Arial" panose="020B0604020202020204" pitchFamily="34" charset="0"/>
                <a:cs typeface="Arial" panose="020B0604020202020204" pitchFamily="34" charset="0"/>
              </a:rPr>
              <a:t> flag </a:t>
            </a:r>
            <a:r>
              <a:rPr lang="en-US" dirty="0">
                <a:solidFill>
                  <a:srgbClr val="FF0000"/>
                </a:solidFill>
                <a:latin typeface="Arial" panose="020B0604020202020204" pitchFamily="34" charset="0"/>
                <a:cs typeface="Arial" panose="020B0604020202020204" pitchFamily="34" charset="0"/>
              </a:rPr>
              <a:t>the section in red to indicate the section as having a budget revision within the</a:t>
            </a:r>
            <a:r>
              <a:rPr lang="en-US" baseline="0" dirty="0">
                <a:solidFill>
                  <a:srgbClr val="FF0000"/>
                </a:solidFill>
                <a:latin typeface="Arial" panose="020B0604020202020204" pitchFamily="34" charset="0"/>
                <a:cs typeface="Arial" panose="020B0604020202020204" pitchFamily="34" charset="0"/>
              </a:rPr>
              <a:t> service or activity and will require</a:t>
            </a:r>
            <a:r>
              <a:rPr lang="en-US" dirty="0">
                <a:solidFill>
                  <a:srgbClr val="FF0000"/>
                </a:solidFill>
                <a:latin typeface="Arial" panose="020B0604020202020204" pitchFamily="34" charset="0"/>
                <a:cs typeface="Arial" panose="020B0604020202020204" pitchFamily="34" charset="0"/>
              </a:rPr>
              <a:t> the service</a:t>
            </a:r>
            <a:r>
              <a:rPr lang="en-US" baseline="0" dirty="0">
                <a:solidFill>
                  <a:srgbClr val="FF0000"/>
                </a:solidFill>
                <a:latin typeface="Arial" panose="020B0604020202020204" pitchFamily="34" charset="0"/>
                <a:cs typeface="Arial" panose="020B0604020202020204" pitchFamily="34" charset="0"/>
              </a:rPr>
              <a:t> or </a:t>
            </a:r>
            <a:r>
              <a:rPr lang="en-US" dirty="0">
                <a:solidFill>
                  <a:srgbClr val="FF0000"/>
                </a:solidFill>
                <a:latin typeface="Arial" panose="020B0604020202020204" pitchFamily="34" charset="0"/>
                <a:cs typeface="Arial" panose="020B0604020202020204" pitchFamily="34" charset="0"/>
              </a:rPr>
              <a:t>activity to be reviewed even</a:t>
            </a:r>
            <a:r>
              <a:rPr lang="en-US" baseline="0" dirty="0">
                <a:solidFill>
                  <a:srgbClr val="FF0000"/>
                </a:solidFill>
                <a:latin typeface="Arial" panose="020B0604020202020204" pitchFamily="34" charset="0"/>
                <a:cs typeface="Arial" panose="020B0604020202020204" pitchFamily="34" charset="0"/>
              </a:rPr>
              <a:t> if no changes have been made</a:t>
            </a:r>
            <a:r>
              <a:rPr lang="en-US" dirty="0">
                <a:solidFill>
                  <a:srgbClr val="FF0000"/>
                </a:solidFill>
                <a:latin typeface="Arial" panose="020B0604020202020204" pitchFamily="34" charset="0"/>
                <a:cs typeface="Arial" panose="020B0604020202020204" pitchFamily="34" charset="0"/>
              </a:rPr>
              <a:t>. </a:t>
            </a:r>
          </a:p>
          <a:p>
            <a:pPr marL="639057" lvl="1" indent="-174289" eaLnBrk="1" fontAlgn="auto" hangingPunct="1">
              <a:spcBef>
                <a:spcPts val="0"/>
              </a:spcBef>
              <a:spcAft>
                <a:spcPts val="0"/>
              </a:spcAft>
              <a:buFontTx/>
              <a:buChar char="-"/>
              <a:defRPr/>
            </a:pPr>
            <a:r>
              <a:rPr lang="en-US" dirty="0">
                <a:solidFill>
                  <a:srgbClr val="FF0000"/>
                </a:solidFill>
                <a:latin typeface="Arial" panose="020B0604020202020204" pitchFamily="34" charset="0"/>
                <a:cs typeface="Arial" panose="020B0604020202020204" pitchFamily="34" charset="0"/>
              </a:rPr>
              <a:t>Also: Only add a </a:t>
            </a:r>
            <a:r>
              <a:rPr lang="en-US" b="1" dirty="0">
                <a:solidFill>
                  <a:srgbClr val="FF0000"/>
                </a:solidFill>
                <a:latin typeface="Arial" panose="020B0604020202020204" pitchFamily="34" charset="0"/>
                <a:cs typeface="Arial" panose="020B0604020202020204" pitchFamily="34" charset="0"/>
              </a:rPr>
              <a:t>NEW</a:t>
            </a:r>
            <a:r>
              <a:rPr lang="en-US" dirty="0">
                <a:solidFill>
                  <a:srgbClr val="FF0000"/>
                </a:solidFill>
                <a:latin typeface="Arial" panose="020B0604020202020204" pitchFamily="34" charset="0"/>
                <a:cs typeface="Arial" panose="020B0604020202020204" pitchFamily="34" charset="0"/>
              </a:rPr>
              <a:t> service</a:t>
            </a:r>
            <a:r>
              <a:rPr lang="en-US" baseline="0" dirty="0">
                <a:solidFill>
                  <a:srgbClr val="FF0000"/>
                </a:solidFill>
                <a:latin typeface="Arial" panose="020B0604020202020204" pitchFamily="34" charset="0"/>
                <a:cs typeface="Arial" panose="020B0604020202020204" pitchFamily="34" charset="0"/>
              </a:rPr>
              <a:t> or </a:t>
            </a:r>
            <a:r>
              <a:rPr lang="en-US" dirty="0">
                <a:solidFill>
                  <a:srgbClr val="FF0000"/>
                </a:solidFill>
                <a:latin typeface="Arial" panose="020B0604020202020204" pitchFamily="34" charset="0"/>
                <a:cs typeface="Arial" panose="020B0604020202020204" pitchFamily="34" charset="0"/>
              </a:rPr>
              <a:t>activity if the user is confident that the Service</a:t>
            </a:r>
            <a:r>
              <a:rPr lang="en-US" baseline="0" dirty="0">
                <a:solidFill>
                  <a:srgbClr val="FF0000"/>
                </a:solidFill>
                <a:latin typeface="Arial" panose="020B0604020202020204" pitchFamily="34" charset="0"/>
                <a:cs typeface="Arial" panose="020B0604020202020204" pitchFamily="34" charset="0"/>
              </a:rPr>
              <a:t> or </a:t>
            </a:r>
            <a:r>
              <a:rPr lang="en-US" dirty="0">
                <a:solidFill>
                  <a:srgbClr val="FF0000"/>
                </a:solidFill>
                <a:latin typeface="Arial" panose="020B0604020202020204" pitchFamily="34" charset="0"/>
                <a:cs typeface="Arial" panose="020B0604020202020204" pitchFamily="34" charset="0"/>
              </a:rPr>
              <a:t>Activity will be executed. If you create a Service</a:t>
            </a:r>
            <a:r>
              <a:rPr lang="en-US" baseline="0" dirty="0">
                <a:solidFill>
                  <a:srgbClr val="FF0000"/>
                </a:solidFill>
                <a:latin typeface="Arial" panose="020B0604020202020204" pitchFamily="34" charset="0"/>
                <a:cs typeface="Arial" panose="020B0604020202020204" pitchFamily="34" charset="0"/>
              </a:rPr>
              <a:t> or </a:t>
            </a:r>
            <a:r>
              <a:rPr lang="en-US" dirty="0">
                <a:solidFill>
                  <a:srgbClr val="FF0000"/>
                </a:solidFill>
                <a:latin typeface="Arial" panose="020B0604020202020204" pitchFamily="34" charset="0"/>
                <a:cs typeface="Arial" panose="020B0604020202020204" pitchFamily="34" charset="0"/>
              </a:rPr>
              <a:t>Activity and then delete it, the section will still be flagged in red as having a revision. </a:t>
            </a:r>
          </a:p>
          <a:p>
            <a:pPr eaLnBrk="1" fontAlgn="auto" hangingPunct="1">
              <a:spcBef>
                <a:spcPts val="0"/>
              </a:spcBef>
              <a:spcAft>
                <a:spcPts val="0"/>
              </a:spcAft>
              <a:defRPr/>
            </a:pPr>
            <a:endParaRPr lang="en-US" dirty="0"/>
          </a:p>
        </p:txBody>
      </p:sp>
      <p:sp>
        <p:nvSpPr>
          <p:cNvPr id="47108" name="Slide Number Placeholder 3">
            <a:extLst>
              <a:ext uri="{FF2B5EF4-FFF2-40B4-BE49-F238E27FC236}">
                <a16:creationId xmlns:a16="http://schemas.microsoft.com/office/drawing/2014/main" id="{F80C4D61-A278-425D-A10A-EDE3309D42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131334D5-BC5D-4735-9438-FA2EEB19784C}" type="slidenum">
              <a:rPr lang="en-US" altLang="en-US" smtClean="0"/>
              <a:pPr/>
              <a:t>30</a:t>
            </a:fld>
            <a:endParaRPr lang="en-US" altLang="en-US" dirty="0"/>
          </a:p>
        </p:txBody>
      </p:sp>
    </p:spTree>
    <p:extLst>
      <p:ext uri="{BB962C8B-B14F-4D97-AF65-F5344CB8AC3E}">
        <p14:creationId xmlns:p14="http://schemas.microsoft.com/office/powerpoint/2010/main" val="1343426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7CDB630-BB5B-4018-83B3-51C78077D2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7A5A66D-6EF9-4167-B9A0-647E728E5BF1}"/>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Budget Revision Entries in the </a:t>
            </a:r>
            <a:r>
              <a:rPr lang="en-US" b="1" dirty="0">
                <a:latin typeface="Arial" panose="020B0604020202020204" pitchFamily="34" charset="0"/>
                <a:cs typeface="Arial" panose="020B0604020202020204" pitchFamily="34" charset="0"/>
              </a:rPr>
              <a:t>Budget Tab</a:t>
            </a:r>
            <a:r>
              <a:rPr lang="en-US" dirty="0">
                <a:latin typeface="Arial" panose="020B0604020202020204" pitchFamily="34" charset="0"/>
                <a:cs typeface="Arial" panose="020B0604020202020204" pitchFamily="34" charset="0"/>
              </a:rPr>
              <a:t>:</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Within an activity or service, the </a:t>
            </a:r>
            <a:r>
              <a:rPr lang="en-US" b="1" dirty="0">
                <a:latin typeface="Arial" panose="020B0604020202020204" pitchFamily="34" charset="0"/>
                <a:cs typeface="Arial" panose="020B0604020202020204" pitchFamily="34" charset="0"/>
              </a:rPr>
              <a:t>Budget Tab </a:t>
            </a:r>
            <a:r>
              <a:rPr lang="en-US" dirty="0">
                <a:latin typeface="Arial" panose="020B0604020202020204" pitchFamily="34" charset="0"/>
                <a:cs typeface="Arial" panose="020B0604020202020204" pitchFamily="34" charset="0"/>
              </a:rPr>
              <a:t>will originally display all existing budget entries in the </a:t>
            </a:r>
            <a:r>
              <a:rPr lang="en-US" b="1" dirty="0">
                <a:latin typeface="Arial" panose="020B0604020202020204" pitchFamily="34" charset="0"/>
                <a:cs typeface="Arial" panose="020B0604020202020204" pitchFamily="34" charset="0"/>
              </a:rPr>
              <a:t>Service</a:t>
            </a:r>
            <a:r>
              <a:rPr lang="en-US" b="1" baseline="0"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Activity Budget Detail </a:t>
            </a:r>
            <a:r>
              <a:rPr lang="en-US" b="0" dirty="0">
                <a:latin typeface="Arial" panose="020B0604020202020204" pitchFamily="34" charset="0"/>
                <a:cs typeface="Arial" panose="020B0604020202020204" pitchFamily="34" charset="0"/>
              </a:rPr>
              <a:t>as shown in this slide.</a:t>
            </a:r>
            <a:r>
              <a:rPr lang="en-US" b="0" baseline="0" dirty="0">
                <a:latin typeface="Arial" panose="020B0604020202020204" pitchFamily="34" charset="0"/>
                <a:cs typeface="Arial" panose="020B0604020202020204" pitchFamily="34" charset="0"/>
              </a:rPr>
              <a:t>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b="0" dirty="0">
                <a:latin typeface="Arial" panose="020B0604020202020204" pitchFamily="34" charset="0"/>
                <a:cs typeface="Arial" panose="020B0604020202020204" pitchFamily="34" charset="0"/>
              </a:rPr>
              <a:t>At the bottom of the </a:t>
            </a:r>
            <a:r>
              <a:rPr lang="en-US" b="1" dirty="0">
                <a:latin typeface="Arial" panose="020B0604020202020204" pitchFamily="34" charset="0"/>
                <a:cs typeface="Arial" panose="020B0604020202020204" pitchFamily="34" charset="0"/>
              </a:rPr>
              <a:t>Service</a:t>
            </a:r>
            <a:r>
              <a:rPr lang="en-US" b="1" baseline="0"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Activity Budget Detail </a:t>
            </a:r>
            <a:r>
              <a:rPr lang="en-US" dirty="0">
                <a:latin typeface="Arial" panose="020B0604020202020204" pitchFamily="34" charset="0"/>
                <a:cs typeface="Arial" panose="020B0604020202020204" pitchFamily="34" charset="0"/>
              </a:rPr>
              <a:t>Table, the user will see the: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marL="228051" indent="-228051" eaLnBrk="1" fontAlgn="auto" hangingPunct="1">
              <a:spcBef>
                <a:spcPts val="0"/>
              </a:spcBef>
              <a:spcAft>
                <a:spcPts val="0"/>
              </a:spcAft>
              <a:buFontTx/>
              <a:buAutoNum type="arabicPeriod"/>
              <a:defRPr/>
            </a:pPr>
            <a:r>
              <a:rPr lang="en-US" b="1" dirty="0">
                <a:latin typeface="Arial" panose="020B0604020202020204" pitchFamily="34" charset="0"/>
                <a:cs typeface="Arial" panose="020B0604020202020204" pitchFamily="34" charset="0"/>
              </a:rPr>
              <a:t>New Total: </a:t>
            </a:r>
            <a:r>
              <a:rPr lang="en-US" dirty="0">
                <a:latin typeface="Arial" panose="020B0604020202020204" pitchFamily="34" charset="0"/>
                <a:cs typeface="Arial" panose="020B0604020202020204" pitchFamily="34" charset="0"/>
              </a:rPr>
              <a:t>this will show the new total after budget revision entries have been made, and it</a:t>
            </a:r>
            <a:r>
              <a:rPr lang="en-US" baseline="0" dirty="0">
                <a:latin typeface="Arial" panose="020B0604020202020204" pitchFamily="34" charset="0"/>
                <a:cs typeface="Arial" panose="020B0604020202020204" pitchFamily="34" charset="0"/>
              </a:rPr>
              <a:t> will be displayed </a:t>
            </a:r>
            <a:r>
              <a:rPr lang="en-US" dirty="0">
                <a:latin typeface="Arial" panose="020B0604020202020204" pitchFamily="34" charset="0"/>
                <a:cs typeface="Arial" panose="020B0604020202020204" pitchFamily="34" charset="0"/>
              </a:rPr>
              <a:t>in green text.</a:t>
            </a:r>
          </a:p>
          <a:p>
            <a:pPr marL="228051" indent="-228051" eaLnBrk="1" fontAlgn="auto" hangingPunct="1">
              <a:spcBef>
                <a:spcPts val="0"/>
              </a:spcBef>
              <a:spcAft>
                <a:spcPts val="0"/>
              </a:spcAft>
              <a:buFontTx/>
              <a:buAutoNum type="arabicPeriod"/>
              <a:defRPr/>
            </a:pPr>
            <a:r>
              <a:rPr lang="en-US" b="1" dirty="0">
                <a:latin typeface="Arial" panose="020B0604020202020204" pitchFamily="34" charset="0"/>
                <a:cs typeface="Arial" panose="020B0604020202020204" pitchFamily="34" charset="0"/>
              </a:rPr>
              <a:t>Previous Total: </a:t>
            </a:r>
            <a:r>
              <a:rPr lang="en-US" dirty="0">
                <a:latin typeface="Arial" panose="020B0604020202020204" pitchFamily="34" charset="0"/>
                <a:cs typeface="Arial" panose="020B0604020202020204" pitchFamily="34" charset="0"/>
              </a:rPr>
              <a:t>this will show the total of the most</a:t>
            </a:r>
            <a:r>
              <a:rPr lang="en-US" baseline="0" dirty="0">
                <a:latin typeface="Arial" panose="020B0604020202020204" pitchFamily="34" charset="0"/>
                <a:cs typeface="Arial" panose="020B0604020202020204" pitchFamily="34" charset="0"/>
              </a:rPr>
              <a:t> recent </a:t>
            </a:r>
            <a:r>
              <a:rPr lang="en-US" dirty="0">
                <a:latin typeface="Arial" panose="020B0604020202020204" pitchFamily="34" charset="0"/>
                <a:cs typeface="Arial" panose="020B0604020202020204" pitchFamily="34" charset="0"/>
              </a:rPr>
              <a:t>approved budget, and</a:t>
            </a:r>
            <a:r>
              <a:rPr lang="en-US" baseline="0" dirty="0">
                <a:latin typeface="Arial" panose="020B0604020202020204" pitchFamily="34" charset="0"/>
                <a:cs typeface="Arial" panose="020B0604020202020204" pitchFamily="34" charset="0"/>
              </a:rPr>
              <a:t> it will be displayed </a:t>
            </a:r>
            <a:r>
              <a:rPr lang="en-US" dirty="0">
                <a:latin typeface="Arial" panose="020B0604020202020204" pitchFamily="34" charset="0"/>
                <a:cs typeface="Arial" panose="020B0604020202020204" pitchFamily="34" charset="0"/>
              </a:rPr>
              <a:t>in black text.</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p:txBody>
      </p:sp>
      <p:sp>
        <p:nvSpPr>
          <p:cNvPr id="49156" name="Slide Number Placeholder 3">
            <a:extLst>
              <a:ext uri="{FF2B5EF4-FFF2-40B4-BE49-F238E27FC236}">
                <a16:creationId xmlns:a16="http://schemas.microsoft.com/office/drawing/2014/main" id="{748D1EAC-6D08-47FF-A3E9-BF2243CEDF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CC2596A-4C84-419F-8BCA-967CBDBEEDED}" type="slidenum">
              <a:rPr lang="en-US" altLang="en-US" smtClean="0"/>
              <a:pPr/>
              <a:t>31</a:t>
            </a:fld>
            <a:endParaRPr lang="en-US" altLang="en-US" dirty="0"/>
          </a:p>
        </p:txBody>
      </p:sp>
    </p:spTree>
    <p:extLst>
      <p:ext uri="{BB962C8B-B14F-4D97-AF65-F5344CB8AC3E}">
        <p14:creationId xmlns:p14="http://schemas.microsoft.com/office/powerpoint/2010/main" val="3894575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5536970-2A1D-4A59-8446-5C21630C9A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D90D6FC-820C-4AAD-8FA1-3C20C18FEFB7}"/>
              </a:ext>
            </a:extLst>
          </p:cNvPr>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To add a Budget Revision entry into the </a:t>
            </a:r>
            <a:r>
              <a:rPr lang="en-US" b="1" dirty="0">
                <a:latin typeface="Arial" panose="020B0604020202020204" pitchFamily="34" charset="0"/>
                <a:cs typeface="Arial" panose="020B0604020202020204" pitchFamily="34" charset="0"/>
              </a:rPr>
              <a:t>Service</a:t>
            </a:r>
            <a:r>
              <a:rPr lang="en-US" b="1" baseline="0"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Activity </a:t>
            </a:r>
            <a:r>
              <a:rPr lang="en-US" dirty="0">
                <a:latin typeface="Arial" panose="020B0604020202020204" pitchFamily="34" charset="0"/>
                <a:cs typeface="Arial" panose="020B0604020202020204" pitchFamily="34" charset="0"/>
              </a:rPr>
              <a:t>Budget Detail, the user will: </a:t>
            </a:r>
          </a:p>
          <a:p>
            <a:pPr marL="232384" indent="-232384" eaLnBrk="1" fontAlgn="auto" hangingPunct="1">
              <a:spcBef>
                <a:spcPts val="0"/>
              </a:spcBef>
              <a:spcAft>
                <a:spcPts val="0"/>
              </a:spcAft>
              <a:buFont typeface="+mj-lt"/>
              <a:buAutoNum type="arabicPeriod"/>
              <a:defRPr/>
            </a:pPr>
            <a:r>
              <a:rPr lang="en-US" dirty="0">
                <a:latin typeface="Arial" panose="020B0604020202020204" pitchFamily="34" charset="0"/>
                <a:cs typeface="Arial" panose="020B0604020202020204" pitchFamily="34" charset="0"/>
              </a:rPr>
              <a:t>Click the </a:t>
            </a:r>
            <a:r>
              <a:rPr lang="en-US" b="1" dirty="0">
                <a:latin typeface="Arial" panose="020B0604020202020204" pitchFamily="34" charset="0"/>
                <a:cs typeface="Arial" panose="020B0604020202020204" pitchFamily="34" charset="0"/>
              </a:rPr>
              <a:t>Add Item </a:t>
            </a:r>
            <a:r>
              <a:rPr lang="en-US" dirty="0">
                <a:latin typeface="Arial" panose="020B0604020202020204" pitchFamily="34" charset="0"/>
                <a:cs typeface="Arial" panose="020B0604020202020204" pitchFamily="34" charset="0"/>
              </a:rPr>
              <a:t>button.</a:t>
            </a:r>
          </a:p>
          <a:p>
            <a:pPr marL="232384" indent="-232384" eaLnBrk="1" fontAlgn="auto" hangingPunct="1">
              <a:spcBef>
                <a:spcPts val="0"/>
              </a:spcBef>
              <a:spcAft>
                <a:spcPts val="0"/>
              </a:spcAft>
              <a:buFontTx/>
              <a:buAutoNum type="arabicPeriod"/>
              <a:defRPr/>
            </a:pPr>
            <a:r>
              <a:rPr lang="en-US" dirty="0">
                <a:latin typeface="Arial" panose="020B0604020202020204" pitchFamily="34" charset="0"/>
                <a:cs typeface="Arial" panose="020B0604020202020204" pitchFamily="34" charset="0"/>
              </a:rPr>
              <a:t>Enter the Object Code, Description &amp; Itemization of Costs, and the Amount to be adjusted (+/-).</a:t>
            </a:r>
          </a:p>
          <a:p>
            <a:pPr marL="232384" indent="-232384" eaLnBrk="1" fontAlgn="auto" hangingPunct="1">
              <a:spcBef>
                <a:spcPts val="0"/>
              </a:spcBef>
              <a:spcAft>
                <a:spcPts val="0"/>
              </a:spcAft>
              <a:buFontTx/>
              <a:buAutoNum type="arabicPeriod"/>
              <a:defRPr/>
            </a:pPr>
            <a:r>
              <a:rPr lang="en-US" dirty="0">
                <a:latin typeface="Arial" panose="020B0604020202020204" pitchFamily="34" charset="0"/>
                <a:cs typeface="Arial" panose="020B0604020202020204" pitchFamily="34" charset="0"/>
              </a:rPr>
              <a:t>Click the </a:t>
            </a:r>
            <a:r>
              <a:rPr lang="en-US" b="1" dirty="0">
                <a:latin typeface="Arial" panose="020B0604020202020204" pitchFamily="34" charset="0"/>
                <a:cs typeface="Arial" panose="020B0604020202020204" pitchFamily="34" charset="0"/>
              </a:rPr>
              <a:t>Add Budget Item</a:t>
            </a:r>
            <a:r>
              <a:rPr lang="en-US" dirty="0">
                <a:latin typeface="Arial" panose="020B0604020202020204" pitchFamily="34" charset="0"/>
                <a:cs typeface="Arial" panose="020B0604020202020204" pitchFamily="34" charset="0"/>
              </a:rPr>
              <a:t>.</a:t>
            </a:r>
          </a:p>
          <a:p>
            <a:pPr marL="232384" indent="-232384" eaLnBrk="1" fontAlgn="auto" hangingPunct="1">
              <a:spcBef>
                <a:spcPts val="0"/>
              </a:spcBef>
              <a:spcAft>
                <a:spcPts val="0"/>
              </a:spcAft>
              <a:buFontTx/>
              <a:buAutoNum type="arabicPeriod"/>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The Add Budget Item button acts as a Sav</a:t>
            </a:r>
            <a:r>
              <a:rPr lang="en-US" b="0" dirty="0">
                <a:latin typeface="Arial" panose="020B0604020202020204" pitchFamily="34" charset="0"/>
                <a:cs typeface="Arial" panose="020B0604020202020204" pitchFamily="34" charset="0"/>
              </a:rPr>
              <a:t>e</a:t>
            </a:r>
            <a:r>
              <a:rPr lang="en-US" b="1" dirty="0">
                <a:latin typeface="Arial" panose="020B0604020202020204" pitchFamily="34" charset="0"/>
                <a:cs typeface="Arial" panose="020B0604020202020204" pitchFamily="34" charset="0"/>
              </a:rPr>
              <a:t> Button </a:t>
            </a:r>
            <a:r>
              <a:rPr lang="en-US" dirty="0">
                <a:latin typeface="Arial" panose="020B0604020202020204" pitchFamily="34" charset="0"/>
                <a:cs typeface="Arial" panose="020B0604020202020204" pitchFamily="34" charset="0"/>
              </a:rPr>
              <a:t>within the </a:t>
            </a:r>
            <a:r>
              <a:rPr lang="en-US" b="1" dirty="0">
                <a:latin typeface="Arial" panose="020B0604020202020204" pitchFamily="34" charset="0"/>
                <a:cs typeface="Arial" panose="020B0604020202020204" pitchFamily="34" charset="0"/>
              </a:rPr>
              <a:t>Service</a:t>
            </a:r>
            <a:r>
              <a:rPr lang="en-US" b="1" baseline="0"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Activity </a:t>
            </a:r>
            <a:r>
              <a:rPr lang="en-US" dirty="0">
                <a:latin typeface="Arial" panose="020B0604020202020204" pitchFamily="34" charset="0"/>
                <a:cs typeface="Arial" panose="020B0604020202020204" pitchFamily="34" charset="0"/>
              </a:rPr>
              <a:t>for the budget item only,</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will flag the section in red which will require the</a:t>
            </a:r>
            <a:r>
              <a:rPr lang="en-US" b="1" dirty="0">
                <a:latin typeface="Arial" panose="020B0604020202020204" pitchFamily="34" charset="0"/>
                <a:cs typeface="Arial" panose="020B0604020202020204" pitchFamily="34" charset="0"/>
              </a:rPr>
              <a:t> Service</a:t>
            </a:r>
            <a:r>
              <a:rPr lang="en-US" b="1" baseline="0"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Activity</a:t>
            </a:r>
            <a:r>
              <a:rPr lang="en-US" dirty="0">
                <a:latin typeface="Arial" panose="020B0604020202020204" pitchFamily="34" charset="0"/>
                <a:cs typeface="Arial" panose="020B0604020202020204" pitchFamily="34" charset="0"/>
              </a:rPr>
              <a:t> to be reviewed.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51204" name="Slide Number Placeholder 3">
            <a:extLst>
              <a:ext uri="{FF2B5EF4-FFF2-40B4-BE49-F238E27FC236}">
                <a16:creationId xmlns:a16="http://schemas.microsoft.com/office/drawing/2014/main" id="{69CC3368-EAC2-46A6-A1D6-6106C29683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47400520-DD2B-4400-AD18-2D4E98AD1F1A}" type="slidenum">
              <a:rPr lang="en-US" altLang="en-US" smtClean="0"/>
              <a:pPr/>
              <a:t>32</a:t>
            </a:fld>
            <a:endParaRPr lang="en-US" altLang="en-US" dirty="0"/>
          </a:p>
        </p:txBody>
      </p:sp>
    </p:spTree>
    <p:extLst>
      <p:ext uri="{BB962C8B-B14F-4D97-AF65-F5344CB8AC3E}">
        <p14:creationId xmlns:p14="http://schemas.microsoft.com/office/powerpoint/2010/main" val="1219670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48D4664-FEA2-41FE-8765-AD06F2E9E4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89DDC44-F60D-42F1-9621-37BA73EC8D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b="1" dirty="0"/>
              <a:t>Facilitator: </a:t>
            </a:r>
            <a:r>
              <a:rPr lang="en-US" sz="1000" b="0" dirty="0"/>
              <a:t>Emily</a:t>
            </a:r>
          </a:p>
          <a:p>
            <a:r>
              <a:rPr lang="en-US" sz="1000" b="1" dirty="0"/>
              <a:t>Say the following: </a:t>
            </a:r>
            <a:endParaRPr lang="en-US" sz="1000" dirty="0">
              <a:latin typeface="Arial" panose="020B0604020202020204" pitchFamily="34" charset="0"/>
              <a:cs typeface="Arial" panose="020B0604020202020204" pitchFamily="34" charset="0"/>
            </a:endParaRPr>
          </a:p>
          <a:p>
            <a:pPr eaLnBrk="1" hangingPunct="1">
              <a:spcBef>
                <a:spcPct val="0"/>
              </a:spcBef>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new budget entry will now appear in red underneath its appropriate object code.</a:t>
            </a:r>
            <a:r>
              <a:rPr lang="en-US" altLang="en-US" sz="1000" baseline="0"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New Total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will reflect any changes in the Budget Table and will be in green text. Under the </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New Total,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user will find the </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Previous Total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of the most</a:t>
            </a:r>
            <a:r>
              <a:rPr lang="en-US" altLang="en-US" sz="1000" baseline="0" dirty="0">
                <a:latin typeface="Arial" panose="020B0604020202020204" pitchFamily="34" charset="0"/>
                <a:ea typeface="ＭＳ Ｐゴシック" panose="020B0600070205080204" pitchFamily="34" charset="-128"/>
                <a:cs typeface="Arial" panose="020B0604020202020204" pitchFamily="34" charset="0"/>
              </a:rPr>
              <a:t> recent</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approved budget.</a:t>
            </a:r>
          </a:p>
          <a:p>
            <a:pPr eaLnBrk="1" hangingPunct="1">
              <a:spcBef>
                <a:spcPct val="0"/>
              </a:spcBef>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Service</a:t>
            </a:r>
            <a:r>
              <a:rPr lang="en-US" altLang="en-US" sz="1000" b="1"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Activity</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is now flagged red in the table, indicating that there has been a budget revision in this </a:t>
            </a:r>
            <a:r>
              <a:rPr lang="en-US" altLang="en-US" sz="1000" b="0" dirty="0">
                <a:latin typeface="Arial" panose="020B0604020202020204" pitchFamily="34" charset="0"/>
                <a:ea typeface="ＭＳ Ｐゴシック" panose="020B0600070205080204" pitchFamily="34" charset="-128"/>
                <a:cs typeface="Arial" panose="020B0604020202020204" pitchFamily="34" charset="0"/>
              </a:rPr>
              <a:t>Service</a:t>
            </a:r>
            <a:r>
              <a:rPr lang="en-US" altLang="en-US" sz="1000" b="0"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sz="1000" b="0" dirty="0">
                <a:latin typeface="Arial" panose="020B0604020202020204" pitchFamily="34" charset="0"/>
                <a:ea typeface="ＭＳ Ｐゴシック" panose="020B0600070205080204" pitchFamily="34" charset="-128"/>
                <a:cs typeface="Arial" panose="020B0604020202020204" pitchFamily="34" charset="0"/>
              </a:rPr>
              <a:t>Activity,</a:t>
            </a:r>
            <a:r>
              <a:rPr lang="en-US" altLang="en-US" sz="1000" b="0" baseline="0" dirty="0">
                <a:latin typeface="Arial" panose="020B0604020202020204" pitchFamily="34" charset="0"/>
                <a:ea typeface="ＭＳ Ｐゴシック" panose="020B0600070205080204" pitchFamily="34" charset="-128"/>
                <a:cs typeface="Arial" panose="020B0604020202020204" pitchFamily="34" charset="0"/>
              </a:rPr>
              <a:t> as pointed out by the bottom arrow. </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Please note: In order to keep an</a:t>
            </a:r>
            <a:r>
              <a:rPr lang="en-US" altLang="en-US" sz="1000" baseline="0" dirty="0">
                <a:latin typeface="Arial" panose="020B0604020202020204" pitchFamily="34" charset="0"/>
                <a:ea typeface="ＭＳ Ｐゴシック" panose="020B0600070205080204" pitchFamily="34" charset="-128"/>
                <a:cs typeface="Arial" panose="020B0604020202020204" pitchFamily="34" charset="0"/>
              </a:rPr>
              <a:t> audit record, services originally created will not be able to be deleted. </a:t>
            </a:r>
            <a:r>
              <a:rPr lang="en-US" altLang="en-US" sz="1000" b="1" baseline="0" dirty="0">
                <a:latin typeface="Arial" panose="020B0604020202020204" pitchFamily="34" charset="0"/>
                <a:ea typeface="ＭＳ Ｐゴシック" panose="020B0600070205080204" pitchFamily="34" charset="-128"/>
                <a:cs typeface="Arial" panose="020B0604020202020204" pitchFamily="34" charset="0"/>
              </a:rPr>
              <a:t>If you are planning to cancel a service, please make a note in the service or activity description tab, and zero out all the budget items in the budget section. </a:t>
            </a:r>
          </a:p>
          <a:p>
            <a:pPr eaLnBrk="1" hangingPunct="1">
              <a:spcBef>
                <a:spcPct val="0"/>
              </a:spcBef>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An example of the budget section of a canceled service will be provided toward the end of the webinar. </a:t>
            </a:r>
          </a:p>
          <a:p>
            <a:pPr eaLnBrk="1" hangingPunct="1">
              <a:spcBef>
                <a:spcPct val="0"/>
              </a:spcBef>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53252" name="Slide Number Placeholder 3">
            <a:extLst>
              <a:ext uri="{FF2B5EF4-FFF2-40B4-BE49-F238E27FC236}">
                <a16:creationId xmlns:a16="http://schemas.microsoft.com/office/drawing/2014/main" id="{2D29587D-652C-4F10-A3BB-E94CFEEFA6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7625710F-C8B3-4931-9D3D-2964F757382B}" type="slidenum">
              <a:rPr lang="en-US" altLang="en-US" smtClean="0"/>
              <a:pPr/>
              <a:t>33</a:t>
            </a:fld>
            <a:endParaRPr lang="en-US" altLang="en-US" dirty="0"/>
          </a:p>
        </p:txBody>
      </p:sp>
    </p:spTree>
    <p:extLst>
      <p:ext uri="{BB962C8B-B14F-4D97-AF65-F5344CB8AC3E}">
        <p14:creationId xmlns:p14="http://schemas.microsoft.com/office/powerpoint/2010/main" val="2684697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a:t>
            </a:r>
            <a:r>
              <a:rPr lang="en-US" sz="1200" b="0" dirty="0"/>
              <a:t>Teresa </a:t>
            </a:r>
          </a:p>
          <a:p>
            <a:r>
              <a:rPr lang="en-US" sz="1200" b="1" dirty="0"/>
              <a:t>Say the following:</a:t>
            </a:r>
          </a:p>
          <a:p>
            <a:r>
              <a:rPr lang="en-US" sz="1200" b="0" dirty="0"/>
              <a:t>Time for questions. Please enter your questions</a:t>
            </a:r>
            <a:r>
              <a:rPr lang="en-US" sz="1200" b="0" baseline="0" dirty="0"/>
              <a:t> in the chat box or feel free to unmute yourself. </a:t>
            </a:r>
          </a:p>
          <a:p>
            <a:r>
              <a:rPr lang="en-US" sz="1200" b="0" baseline="0" dirty="0"/>
              <a:t> </a:t>
            </a:r>
            <a:endParaRPr lang="en-US" dirty="0"/>
          </a:p>
        </p:txBody>
      </p:sp>
      <p:sp>
        <p:nvSpPr>
          <p:cNvPr id="4" name="Slide Number Placeholder 3"/>
          <p:cNvSpPr>
            <a:spLocks noGrp="1"/>
          </p:cNvSpPr>
          <p:nvPr>
            <p:ph type="sldNum" sz="quarter" idx="5"/>
          </p:nvPr>
        </p:nvSpPr>
        <p:spPr/>
        <p:txBody>
          <a:bodyPr/>
          <a:lstStyle/>
          <a:p>
            <a:pPr defTabSz="934907">
              <a:defRPr/>
            </a:pPr>
            <a:fld id="{0852AC79-A108-4FDF-A0BE-96CEB0D6FF0B}" type="slidenum">
              <a:rPr lang="en-US">
                <a:solidFill>
                  <a:prstClr val="black"/>
                </a:solidFill>
                <a:latin typeface="Calibri" panose="020F0502020204030204"/>
              </a:rPr>
              <a:pPr defTabSz="934907">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33564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8CCE9FB-02D7-4B2A-9C91-09DC5C388B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F358446-D003-4382-917E-7276ED9C37F8}"/>
              </a:ext>
            </a:extLst>
          </p:cNvPr>
          <p:cNvSpPr>
            <a:spLocks noGrp="1"/>
          </p:cNvSpPr>
          <p:nvPr>
            <p:ph type="body" idx="1"/>
          </p:nvPr>
        </p:nvSpPr>
        <p:spPr/>
        <p:txBody>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Here is a Budget Revision Entry Example:</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In this example:</a:t>
            </a:r>
          </a:p>
          <a:p>
            <a:pPr marL="174289" indent="-17428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Object Code 2900 has been reduced by $10,000. </a:t>
            </a:r>
            <a:r>
              <a:rPr lang="en-US" b="1" dirty="0">
                <a:latin typeface="Arial" panose="020B0604020202020204" pitchFamily="34" charset="0"/>
                <a:cs typeface="Arial" panose="020B0604020202020204" pitchFamily="34" charset="0"/>
              </a:rPr>
              <a:t>(select enter</a:t>
            </a:r>
            <a:r>
              <a:rPr lang="en-US" b="1" baseline="0" dirty="0">
                <a:latin typeface="Arial" panose="020B0604020202020204" pitchFamily="34" charset="0"/>
                <a:cs typeface="Arial" panose="020B0604020202020204" pitchFamily="34" charset="0"/>
              </a:rPr>
              <a:t> to activate PPT animation)</a:t>
            </a:r>
            <a:endParaRPr lang="en-US" b="1" dirty="0">
              <a:latin typeface="Arial" panose="020B0604020202020204" pitchFamily="34" charset="0"/>
              <a:cs typeface="Arial" panose="020B0604020202020204" pitchFamily="34" charset="0"/>
            </a:endParaRPr>
          </a:p>
          <a:p>
            <a:pPr marL="174289" marR="0" lvl="0" indent="-1742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Object Code 3700 has also been reduced by $3,700. </a:t>
            </a:r>
            <a:r>
              <a:rPr lang="en-US" b="1" dirty="0">
                <a:latin typeface="Arial" panose="020B0604020202020204" pitchFamily="34" charset="0"/>
                <a:cs typeface="Arial" panose="020B0604020202020204" pitchFamily="34" charset="0"/>
              </a:rPr>
              <a:t>(select enter</a:t>
            </a:r>
            <a:r>
              <a:rPr lang="en-US" b="1" baseline="0" dirty="0">
                <a:latin typeface="Arial" panose="020B0604020202020204" pitchFamily="34" charset="0"/>
                <a:cs typeface="Arial" panose="020B0604020202020204" pitchFamily="34" charset="0"/>
              </a:rPr>
              <a:t> to activate PPT animation)</a:t>
            </a:r>
            <a:endParaRPr lang="en-US" dirty="0">
              <a:latin typeface="Arial" panose="020B0604020202020204" pitchFamily="34" charset="0"/>
              <a:cs typeface="Arial" panose="020B0604020202020204" pitchFamily="34" charset="0"/>
            </a:endParaRPr>
          </a:p>
          <a:p>
            <a:pPr marL="174289" marR="0" lvl="0" indent="-1742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Object Code 3200 has been increased by $500. </a:t>
            </a:r>
            <a:r>
              <a:rPr lang="en-US" b="1" dirty="0">
                <a:latin typeface="Arial" panose="020B0604020202020204" pitchFamily="34" charset="0"/>
                <a:cs typeface="Arial" panose="020B0604020202020204" pitchFamily="34" charset="0"/>
              </a:rPr>
              <a:t>(select enter</a:t>
            </a:r>
            <a:r>
              <a:rPr lang="en-US" b="1" baseline="0" dirty="0">
                <a:latin typeface="Arial" panose="020B0604020202020204" pitchFamily="34" charset="0"/>
                <a:cs typeface="Arial" panose="020B0604020202020204" pitchFamily="34" charset="0"/>
              </a:rPr>
              <a:t> to activate PPT animation)</a:t>
            </a:r>
            <a:endParaRPr lang="en-US"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net adjusted change for this service/activity was -$13,200.</a:t>
            </a:r>
          </a:p>
          <a:p>
            <a:pPr marL="174289" indent="-174289" eaLnBrk="1" fontAlgn="auto" hangingPunct="1">
              <a:spcBef>
                <a:spcPts val="0"/>
              </a:spcBef>
              <a:spcAft>
                <a:spcPts val="0"/>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Subsequently, the total amounts at the bottom of the </a:t>
            </a:r>
            <a:r>
              <a:rPr lang="en-US" b="1" dirty="0">
                <a:latin typeface="Arial" panose="020B0604020202020204" pitchFamily="34" charset="0"/>
                <a:cs typeface="Arial" panose="020B0604020202020204" pitchFamily="34" charset="0"/>
              </a:rPr>
              <a:t>Service</a:t>
            </a:r>
            <a:r>
              <a:rPr lang="en-US" b="1" baseline="0"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Activity Budget Detail </a:t>
            </a:r>
            <a:r>
              <a:rPr lang="en-US" dirty="0">
                <a:latin typeface="Arial" panose="020B0604020202020204" pitchFamily="34" charset="0"/>
                <a:cs typeface="Arial" panose="020B0604020202020204" pitchFamily="34" charset="0"/>
              </a:rPr>
              <a:t>Table should reflect these adjustments:</a:t>
            </a:r>
          </a:p>
          <a:p>
            <a:pPr marL="174289" marR="0" lvl="0" indent="-1742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The new total for this service is</a:t>
            </a:r>
            <a:r>
              <a:rPr lang="en-US" baseline="0" dirty="0">
                <a:latin typeface="Arial" panose="020B0604020202020204" pitchFamily="34" charset="0"/>
                <a:cs typeface="Arial" panose="020B0604020202020204" pitchFamily="34" charset="0"/>
              </a:rPr>
              <a:t> now </a:t>
            </a:r>
            <a:r>
              <a:rPr lang="en-US" dirty="0">
                <a:latin typeface="Arial" panose="020B0604020202020204" pitchFamily="34" charset="0"/>
                <a:cs typeface="Arial" panose="020B0604020202020204" pitchFamily="34" charset="0"/>
              </a:rPr>
              <a:t>$21,600 (as displayed in green text). </a:t>
            </a:r>
            <a:r>
              <a:rPr lang="en-US" b="1" dirty="0">
                <a:latin typeface="Arial" panose="020B0604020202020204" pitchFamily="34" charset="0"/>
                <a:cs typeface="Arial" panose="020B0604020202020204" pitchFamily="34" charset="0"/>
              </a:rPr>
              <a:t>(select enter</a:t>
            </a:r>
            <a:r>
              <a:rPr lang="en-US" b="1" baseline="0" dirty="0">
                <a:latin typeface="Arial" panose="020B0604020202020204" pitchFamily="34" charset="0"/>
                <a:cs typeface="Arial" panose="020B0604020202020204" pitchFamily="34" charset="0"/>
              </a:rPr>
              <a:t> to activate PPT animation)</a:t>
            </a:r>
            <a:endParaRPr lang="en-US" dirty="0">
              <a:latin typeface="Arial" panose="020B0604020202020204" pitchFamily="34" charset="0"/>
              <a:cs typeface="Arial" panose="020B0604020202020204" pitchFamily="34" charset="0"/>
            </a:endParaRPr>
          </a:p>
          <a:p>
            <a:pPr marL="174289" marR="0" lvl="0" indent="-1742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The previous total for this service was $34,800. </a:t>
            </a:r>
            <a:r>
              <a:rPr lang="en-US" b="1" dirty="0">
                <a:latin typeface="Arial" panose="020B0604020202020204" pitchFamily="34" charset="0"/>
                <a:cs typeface="Arial" panose="020B0604020202020204" pitchFamily="34" charset="0"/>
              </a:rPr>
              <a:t>(select enter</a:t>
            </a:r>
            <a:r>
              <a:rPr lang="en-US" b="1" baseline="0" dirty="0">
                <a:latin typeface="Arial" panose="020B0604020202020204" pitchFamily="34" charset="0"/>
                <a:cs typeface="Arial" panose="020B0604020202020204" pitchFamily="34" charset="0"/>
              </a:rPr>
              <a:t> to activate PPT animation)</a:t>
            </a:r>
            <a:endParaRPr lang="en-US"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This confirms the net difference of -$13,200.</a:t>
            </a:r>
          </a:p>
          <a:p>
            <a:pPr marL="174289" indent="-174289" eaLnBrk="1" fontAlgn="auto" hangingPunct="1">
              <a:spcBef>
                <a:spcPts val="0"/>
              </a:spcBef>
              <a:spcAft>
                <a:spcPts val="0"/>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 typeface="Arial" panose="020B0604020202020204" pitchFamily="34" charset="0"/>
              <a:buNone/>
              <a:defRPr/>
            </a:pPr>
            <a:r>
              <a:rPr lang="en-US" dirty="0">
                <a:latin typeface="Arial" panose="020B0604020202020204" pitchFamily="34" charset="0"/>
                <a:cs typeface="Arial" panose="020B0604020202020204" pitchFamily="34" charset="0"/>
              </a:rPr>
              <a:t>It is important that you only decrease object codes with budget line items. In this example, the subgrantee only had budgets in object codes 1100, 2900, and 3700, </a:t>
            </a:r>
            <a:r>
              <a:rPr lang="en-US" b="1" dirty="0">
                <a:latin typeface="Arial" panose="020B0604020202020204" pitchFamily="34" charset="0"/>
                <a:cs typeface="Arial" panose="020B0604020202020204" pitchFamily="34" charset="0"/>
              </a:rPr>
              <a:t>therefore, we should not see a decrease in other object codes such as 1300, 4300, 5800, etc. </a:t>
            </a:r>
          </a:p>
          <a:p>
            <a:pPr marL="0" indent="0" eaLnBrk="1" fontAlgn="auto" hangingPunct="1">
              <a:spcBef>
                <a:spcPts val="0"/>
              </a:spcBef>
              <a:spcAft>
                <a:spcPts val="0"/>
              </a:spcAft>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 typeface="Arial" panose="020B0604020202020204" pitchFamily="34" charset="0"/>
              <a:buNone/>
              <a:defRPr/>
            </a:pPr>
            <a:r>
              <a:rPr lang="en-US" dirty="0">
                <a:latin typeface="Arial" panose="020B0604020202020204" pitchFamily="34" charset="0"/>
                <a:cs typeface="Arial" panose="020B0604020202020204" pitchFamily="34" charset="0"/>
              </a:rPr>
              <a:t>It is also important to note, that you should not decrease the object code by more than what it was previously budgeted. For example, on this slide, object code 1100 only has a budget of $11,100, we should not see a reduction of $12,000 in object code 1100 as this can cause an issue when entering your expenditure reports.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55300" name="Slide Number Placeholder 3">
            <a:extLst>
              <a:ext uri="{FF2B5EF4-FFF2-40B4-BE49-F238E27FC236}">
                <a16:creationId xmlns:a16="http://schemas.microsoft.com/office/drawing/2014/main" id="{48639322-1934-4627-97BB-6554E95141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78FABAEB-2787-43F5-84E3-C4559BE3B22A}" type="slidenum">
              <a:rPr lang="en-US" altLang="en-US" smtClean="0"/>
              <a:pPr/>
              <a:t>35</a:t>
            </a:fld>
            <a:endParaRPr lang="en-US" altLang="en-US" dirty="0"/>
          </a:p>
        </p:txBody>
      </p:sp>
    </p:spTree>
    <p:extLst>
      <p:ext uri="{BB962C8B-B14F-4D97-AF65-F5344CB8AC3E}">
        <p14:creationId xmlns:p14="http://schemas.microsoft.com/office/powerpoint/2010/main" val="1511137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A9D2CDA-5D70-4A58-8745-138BDE43FD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456DF8EE-8C14-48B6-9858-23C250C18E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As mentioned before, any object codes that have been adjusted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Tab </a:t>
            </a:r>
            <a:r>
              <a:rPr lang="en-US" altLang="en-US" dirty="0">
                <a:latin typeface="Arial" panose="020B0604020202020204" pitchFamily="34" charset="0"/>
                <a:ea typeface="ＭＳ Ｐゴシック" panose="020B0600070205080204" pitchFamily="34" charset="-128"/>
                <a:cs typeface="Arial" panose="020B0604020202020204" pitchFamily="34" charset="0"/>
              </a:rPr>
              <a:t>and relate to other tabs within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also require adjustments in the appropriate tabs.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 this example, we made changes for staff salary reduction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Tab, </a:t>
            </a:r>
            <a:r>
              <a:rPr lang="en-US" altLang="en-US" dirty="0">
                <a:latin typeface="Arial" panose="020B0604020202020204" pitchFamily="34" charset="0"/>
                <a:ea typeface="ＭＳ Ｐゴシック" panose="020B0600070205080204" pitchFamily="34" charset="-128"/>
                <a:cs typeface="Arial" panose="020B0604020202020204" pitchFamily="34" charset="0"/>
              </a:rPr>
              <a:t>and this requires an adjustment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Staff Tab</a:t>
            </a:r>
            <a:r>
              <a:rPr lang="en-US" altLang="en-US" dirty="0">
                <a:latin typeface="Arial" panose="020B0604020202020204" pitchFamily="34" charset="0"/>
                <a:ea typeface="ＭＳ Ｐゴシック" panose="020B0600070205080204" pitchFamily="34" charset="-128"/>
                <a:cs typeface="Arial" panose="020B0604020202020204" pitchFamily="34" charset="0"/>
              </a:rPr>
              <a:t> to support this change.</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 the budget, we described a reduction of an assistant counselor which required the classified staff to be reduced by 1.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complete this task, the user will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Edit Button </a:t>
            </a:r>
            <a:r>
              <a:rPr lang="en-US" altLang="en-US" dirty="0">
                <a:latin typeface="Arial" panose="020B0604020202020204" pitchFamily="34" charset="0"/>
                <a:ea typeface="ＭＳ Ｐゴシック" panose="020B0600070205080204" pitchFamily="34" charset="-128"/>
                <a:cs typeface="Arial" panose="020B0604020202020204" pitchFamily="34" charset="0"/>
              </a:rPr>
              <a:t>for the appropriate Staff item.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57348" name="Slide Number Placeholder 3">
            <a:extLst>
              <a:ext uri="{FF2B5EF4-FFF2-40B4-BE49-F238E27FC236}">
                <a16:creationId xmlns:a16="http://schemas.microsoft.com/office/drawing/2014/main" id="{5C51DFEA-4B6B-4E94-9CB9-ED273BC314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9E01FAC1-98CA-43E8-89AC-7A45E4B4F470}" type="slidenum">
              <a:rPr lang="en-US" altLang="en-US" smtClean="0"/>
              <a:pPr/>
              <a:t>36</a:t>
            </a:fld>
            <a:endParaRPr lang="en-US" altLang="en-US" dirty="0"/>
          </a:p>
        </p:txBody>
      </p:sp>
    </p:spTree>
    <p:extLst>
      <p:ext uri="{BB962C8B-B14F-4D97-AF65-F5344CB8AC3E}">
        <p14:creationId xmlns:p14="http://schemas.microsoft.com/office/powerpoint/2010/main" val="3547225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9C89D33-180C-4761-BE88-61F4979277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5D8DA722-C1CA-4AD3-B08C-A96DD00AA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By clicking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Edit</a:t>
            </a:r>
            <a:r>
              <a:rPr lang="en-US" altLang="en-US" dirty="0">
                <a:latin typeface="Arial" panose="020B0604020202020204" pitchFamily="34" charset="0"/>
                <a:ea typeface="ＭＳ Ｐゴシック" panose="020B0600070205080204" pitchFamily="34" charset="-128"/>
                <a:cs typeface="Arial" panose="020B0604020202020204" pitchFamily="34" charset="0"/>
              </a:rPr>
              <a:t> button, the field will open for adjustments in the staff item and allow the user to reflect the budget changes in the staff table.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finished,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Update Staff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 The ‘Update Staff’ button acts as a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Save Button </a:t>
            </a:r>
            <a:r>
              <a:rPr lang="en-US" altLang="en-US" dirty="0">
                <a:latin typeface="Arial" panose="020B0604020202020204" pitchFamily="34" charset="0"/>
                <a:ea typeface="ＭＳ Ｐゴシック" panose="020B0600070205080204" pitchFamily="34" charset="-128"/>
                <a:cs typeface="Arial" panose="020B0604020202020204" pitchFamily="34" charset="0"/>
              </a:rPr>
              <a:t>within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for the staff item only and will flag the section in red and require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to be reviewed. Please select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Update Staff </a:t>
            </a:r>
            <a:r>
              <a:rPr lang="en-US" altLang="en-US" dirty="0">
                <a:latin typeface="Arial" panose="020B0604020202020204" pitchFamily="34" charset="0"/>
                <a:ea typeface="ＭＳ Ｐゴシック" panose="020B0600070205080204" pitchFamily="34" charset="-128"/>
                <a:cs typeface="Arial" panose="020B0604020202020204" pitchFamily="34" charset="0"/>
              </a:rPr>
              <a:t>only if the changes are needed.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59396" name="Slide Number Placeholder 3">
            <a:extLst>
              <a:ext uri="{FF2B5EF4-FFF2-40B4-BE49-F238E27FC236}">
                <a16:creationId xmlns:a16="http://schemas.microsoft.com/office/drawing/2014/main" id="{0C993FDE-0974-4E14-BFBA-6D5B047AC2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13C1A96A-2B96-4544-B048-0A48245C654B}" type="slidenum">
              <a:rPr lang="en-US" altLang="en-US" smtClean="0"/>
              <a:pPr/>
              <a:t>37</a:t>
            </a:fld>
            <a:endParaRPr lang="en-US" altLang="en-US" dirty="0"/>
          </a:p>
        </p:txBody>
      </p:sp>
    </p:spTree>
    <p:extLst>
      <p:ext uri="{BB962C8B-B14F-4D97-AF65-F5344CB8AC3E}">
        <p14:creationId xmlns:p14="http://schemas.microsoft.com/office/powerpoint/2010/main" val="2993036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01309EC-21F9-4C13-9B93-0D8A6570E1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2CAB5DBB-7972-4EA2-9084-F67529921B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Changes made in any table will display in red font once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Updated </a:t>
            </a:r>
            <a:r>
              <a:rPr lang="en-US" altLang="en-US" dirty="0">
                <a:latin typeface="Arial" panose="020B0604020202020204" pitchFamily="34" charset="0"/>
                <a:ea typeface="ＭＳ Ｐゴシック" panose="020B0600070205080204" pitchFamily="34" charset="-128"/>
                <a:cs typeface="Arial" panose="020B0604020202020204" pitchFamily="34" charset="0"/>
              </a:rPr>
              <a:t>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Saved.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all changes have been made, the user will click on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Save and Return to Activity List </a:t>
            </a:r>
            <a:r>
              <a:rPr lang="en-US" altLang="en-US" dirty="0">
                <a:latin typeface="Arial" panose="020B0604020202020204" pitchFamily="34" charset="0"/>
                <a:ea typeface="ＭＳ Ｐゴシック" panose="020B0600070205080204" pitchFamily="34" charset="-128"/>
                <a:cs typeface="Arial" panose="020B0604020202020204" pitchFamily="34" charset="0"/>
              </a:rPr>
              <a:t>to get back to the sections’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Service/Activity List</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1444" name="Slide Number Placeholder 3">
            <a:extLst>
              <a:ext uri="{FF2B5EF4-FFF2-40B4-BE49-F238E27FC236}">
                <a16:creationId xmlns:a16="http://schemas.microsoft.com/office/drawing/2014/main" id="{32E981AC-8F76-4D5D-9CB5-64CC9C05D6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3856077-888C-499F-9F3A-D290F2F4D0EE}" type="slidenum">
              <a:rPr lang="en-US" altLang="en-US" smtClean="0"/>
              <a:pPr/>
              <a:t>38</a:t>
            </a:fld>
            <a:endParaRPr lang="en-US" altLang="en-US" dirty="0"/>
          </a:p>
        </p:txBody>
      </p:sp>
    </p:spTree>
    <p:extLst>
      <p:ext uri="{BB962C8B-B14F-4D97-AF65-F5344CB8AC3E}">
        <p14:creationId xmlns:p14="http://schemas.microsoft.com/office/powerpoint/2010/main" val="604379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16345DAC-66FC-4058-9FC2-5F6290406E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969A29F-9A58-468F-A92B-C7AC8106AF1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remember to either: </a:t>
            </a:r>
          </a:p>
          <a:p>
            <a:pPr marL="0" indent="0" eaLnBrk="1" hangingPunct="1">
              <a:spcBef>
                <a:spcPct val="0"/>
              </a:spcBef>
              <a:buFontTx/>
              <a:buNone/>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spcBef>
                <a:spcPct val="0"/>
              </a:spcBef>
              <a:buFontTx/>
              <a:buNone/>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Save and Continue Editing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if you want to save any changes you have made and want to continue in that area or, </a:t>
            </a:r>
          </a:p>
          <a:p>
            <a:pPr marL="0" indent="0" eaLnBrk="1" hangingPunct="1">
              <a:spcBef>
                <a:spcPct val="0"/>
              </a:spcBef>
              <a:buFontTx/>
              <a:buNone/>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spcBef>
                <a:spcPct val="0"/>
              </a:spcBef>
              <a:buFontTx/>
              <a:buNone/>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Select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Save and Return to Activities List,</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if you want to save your changes and want to go back to the Activity List. </a:t>
            </a:r>
          </a:p>
          <a:p>
            <a:pPr marL="0" indent="0" eaLnBrk="1" hangingPunct="1">
              <a:spcBef>
                <a:spcPct val="0"/>
              </a:spcBef>
              <a:buFontTx/>
              <a:buNone/>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fontAlgn="auto" hangingPunct="1">
              <a:spcBef>
                <a:spcPts val="0"/>
              </a:spcBef>
              <a:spcAft>
                <a:spcPts val="0"/>
              </a:spcAf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Just a friendly reminder. </a:t>
            </a:r>
            <a:r>
              <a:rPr lang="en-US" b="1" dirty="0">
                <a:solidFill>
                  <a:srgbClr val="FF0000"/>
                </a:solidFill>
                <a:latin typeface="Arial" panose="020B0604020202020204" pitchFamily="34" charset="0"/>
                <a:cs typeface="Arial" panose="020B0604020202020204" pitchFamily="34" charset="0"/>
              </a:rPr>
              <a:t>The user should only select any of the Save buttons if actual changes have been made to the activity. </a:t>
            </a:r>
          </a:p>
          <a:p>
            <a:pPr eaLnBrk="1" hangingPunct="1">
              <a:spcBef>
                <a:spcPct val="0"/>
              </a:spcBef>
              <a:defRPr/>
            </a:pPr>
            <a:endParaRPr lang="en-US" altLang="en-US" dirty="0">
              <a:ea typeface="ＭＳ Ｐゴシック" panose="020B0600070205080204" pitchFamily="34" charset="-128"/>
              <a:cs typeface="Arial" panose="020B0604020202020204" pitchFamily="34" charset="0"/>
            </a:endParaRPr>
          </a:p>
        </p:txBody>
      </p:sp>
      <p:sp>
        <p:nvSpPr>
          <p:cNvPr id="63492" name="Slide Number Placeholder 3">
            <a:extLst>
              <a:ext uri="{FF2B5EF4-FFF2-40B4-BE49-F238E27FC236}">
                <a16:creationId xmlns:a16="http://schemas.microsoft.com/office/drawing/2014/main" id="{03C5CCB6-1D2C-4600-9E21-6A620B2264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8D7DACE-B40E-48F6-AAB0-DBFF2DD707DC}" type="slidenum">
              <a:rPr lang="en-US" altLang="en-US" smtClean="0"/>
              <a:pPr/>
              <a:t>39</a:t>
            </a:fld>
            <a:endParaRPr lang="en-US" altLang="en-US" dirty="0"/>
          </a:p>
        </p:txBody>
      </p:sp>
    </p:spTree>
    <p:extLst>
      <p:ext uri="{BB962C8B-B14F-4D97-AF65-F5344CB8AC3E}">
        <p14:creationId xmlns:p14="http://schemas.microsoft.com/office/powerpoint/2010/main" val="409131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t>
            </a:r>
            <a:r>
              <a:rPr lang="en-US" sz="1400" dirty="0"/>
              <a:t>Teresa</a:t>
            </a:r>
          </a:p>
          <a:p>
            <a:r>
              <a:rPr lang="en-US" sz="1400" b="1" dirty="0"/>
              <a:t>Say the following:</a:t>
            </a:r>
          </a:p>
          <a:p>
            <a:pPr marL="0" indent="0" eaLnBrk="1" hangingPunct="1">
              <a:spcBef>
                <a:spcPct val="0"/>
              </a:spcBef>
              <a:spcAft>
                <a:spcPts val="600"/>
              </a:spcAft>
              <a:buFont typeface="Arial" panose="020B0604020202020204" pitchFamily="34" charset="0"/>
              <a:buNone/>
            </a:pPr>
            <a:endParaRPr lang="en-US" altLang="en-US" sz="1400" dirty="0">
              <a:latin typeface="Arial" panose="020B0604020202020204" pitchFamily="34" charset="0"/>
              <a:cs typeface="Arial" panose="020B0604020202020204" pitchFamily="34" charset="0"/>
            </a:endParaRPr>
          </a:p>
          <a:p>
            <a:pPr marL="0" indent="0" eaLnBrk="1" hangingPunct="1">
              <a:spcBef>
                <a:spcPct val="0"/>
              </a:spcBef>
              <a:spcAft>
                <a:spcPts val="600"/>
              </a:spcAft>
              <a:buFont typeface="Arial" panose="020B0604020202020204" pitchFamily="34" charset="0"/>
              <a:buNone/>
            </a:pPr>
            <a:r>
              <a:rPr lang="en-US" altLang="en-US" sz="1400" dirty="0">
                <a:latin typeface="Arial" panose="020B0604020202020204" pitchFamily="34" charset="0"/>
                <a:cs typeface="Arial" panose="020B0604020202020204" pitchFamily="34" charset="0"/>
              </a:rPr>
              <a:t>Before we get started, we have a few meeting agreements: </a:t>
            </a:r>
          </a:p>
          <a:p>
            <a:pPr marL="171450" lvl="0" indent="-171450">
              <a:spcBef>
                <a:spcPct val="0"/>
              </a:spcBef>
              <a:spcAft>
                <a:spcPts val="600"/>
              </a:spcAft>
              <a:buFont typeface="Arial" panose="020B0604020202020204" pitchFamily="34" charset="0"/>
              <a:buChar char="•"/>
            </a:pPr>
            <a:r>
              <a:rPr lang="en-US" altLang="en-US" sz="1400" dirty="0">
                <a:latin typeface="Arial" panose="020B0604020202020204" pitchFamily="34" charset="0"/>
                <a:cs typeface="Arial" panose="020B0604020202020204" pitchFamily="34" charset="0"/>
              </a:rPr>
              <a:t>If you have any questions, please enter them into the chat box or at certain times during the presentation, we will ask you to use the features in Zoom to raise your hand if you’d like to answer verbally. </a:t>
            </a:r>
            <a:r>
              <a:rPr lang="en-US" altLang="en-US" sz="1400" dirty="0">
                <a:highlight>
                  <a:srgbClr val="FFFF00"/>
                </a:highlight>
                <a:latin typeface="Arial" panose="020B0604020202020204" pitchFamily="34" charset="0"/>
                <a:cs typeface="Arial" panose="020B0604020202020204" pitchFamily="34" charset="0"/>
              </a:rPr>
              <a:t>I </a:t>
            </a:r>
            <a:r>
              <a:rPr lang="en-US" altLang="en-US" sz="1400" dirty="0">
                <a:latin typeface="Arial" panose="020B0604020202020204" pitchFamily="34" charset="0"/>
                <a:cs typeface="Arial" panose="020B0604020202020204" pitchFamily="34" charset="0"/>
              </a:rPr>
              <a:t>will be monitoring the chat for any questions. </a:t>
            </a:r>
          </a:p>
          <a:p>
            <a:pPr marL="171450" lvl="0" indent="-171450">
              <a:spcBef>
                <a:spcPct val="0"/>
              </a:spcBef>
              <a:spcAft>
                <a:spcPts val="600"/>
              </a:spcAft>
              <a:buFont typeface="Arial" panose="020B0604020202020204" pitchFamily="34" charset="0"/>
              <a:buChar char="•"/>
            </a:pPr>
            <a:r>
              <a:rPr lang="en-US" altLang="en-US" sz="1400" dirty="0">
                <a:latin typeface="Arial" panose="020B0604020202020204" pitchFamily="34" charset="0"/>
                <a:cs typeface="Arial" panose="020B0604020202020204" pitchFamily="34" charset="0"/>
              </a:rPr>
              <a:t>If your question is not answered during the meeting today, the MEO will email you directly. </a:t>
            </a:r>
          </a:p>
          <a:p>
            <a:pPr marL="171450" lvl="0" indent="-171450">
              <a:spcBef>
                <a:spcPct val="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Presentation materials will be posted to the LACOE Resources website. QR code to the website is on slide 98. </a:t>
            </a:r>
          </a:p>
          <a:p>
            <a:pPr marL="171450" lvl="0" indent="-171450">
              <a:spcBef>
                <a:spcPct val="0"/>
              </a:spcBef>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0" lvl="0" indent="0">
              <a:spcBef>
                <a:spcPct val="0"/>
              </a:spcBef>
              <a:spcAft>
                <a:spcPts val="600"/>
              </a:spcAft>
              <a:buFont typeface="Arial" panose="020B0604020202020204" pitchFamily="34" charset="0"/>
              <a:buNone/>
            </a:pPr>
            <a:r>
              <a:rPr lang="en-US" sz="1400" dirty="0">
                <a:latin typeface="Arial" panose="020B0604020202020204" pitchFamily="34" charset="0"/>
                <a:cs typeface="Arial" panose="020B0604020202020204" pitchFamily="34" charset="0"/>
              </a:rPr>
              <a:t>Thank you for your time. I will now pass the microphone to my colleague Emily to discuss the budget revision process. </a:t>
            </a:r>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F25FC2BA-ADC2-40C8-B4CF-85532695F219}" type="slidenum">
              <a:rPr lang="en-US" smtClean="0"/>
              <a:t>4</a:t>
            </a:fld>
            <a:endParaRPr lang="en-US" dirty="0"/>
          </a:p>
        </p:txBody>
      </p:sp>
    </p:spTree>
    <p:extLst>
      <p:ext uri="{BB962C8B-B14F-4D97-AF65-F5344CB8AC3E}">
        <p14:creationId xmlns:p14="http://schemas.microsoft.com/office/powerpoint/2010/main" val="1978538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DDE37CE2-4B82-438E-B918-025FE22F7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43427F94-DC44-430D-A767-6F3A29145C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back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Service/Activity List </a:t>
            </a:r>
            <a:r>
              <a:rPr lang="en-US" altLang="en-US" dirty="0">
                <a:latin typeface="Arial" panose="020B0604020202020204" pitchFamily="34" charset="0"/>
                <a:ea typeface="ＭＳ Ｐゴシック" panose="020B0600070205080204" pitchFamily="34" charset="-128"/>
                <a:cs typeface="Arial" panose="020B0604020202020204" pitchFamily="34" charset="0"/>
              </a:rPr>
              <a:t>and if there are no further changes to be made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user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must</a:t>
            </a:r>
            <a:r>
              <a:rPr lang="en-US" altLang="en-US" dirty="0">
                <a:latin typeface="Arial" panose="020B0604020202020204" pitchFamily="34" charset="0"/>
                <a:ea typeface="ＭＳ Ｐゴシック" panose="020B0600070205080204" pitchFamily="34" charset="-128"/>
                <a:cs typeface="Arial" panose="020B0604020202020204" pitchFamily="34" charset="0"/>
              </a:rPr>
              <a:t> update the Status back to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Completed </a:t>
            </a:r>
            <a:r>
              <a:rPr lang="en-US" altLang="en-US" dirty="0">
                <a:latin typeface="Arial" panose="020B0604020202020204" pitchFamily="34" charset="0"/>
                <a:ea typeface="ＭＳ Ｐゴシック" panose="020B0600070205080204" pitchFamily="34" charset="-128"/>
                <a:cs typeface="Arial" panose="020B0604020202020204" pitchFamily="34" charset="0"/>
              </a:rPr>
              <a:t>in order to submit the Budget Revision for Review.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user will continue the process we’ve just covered for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ALL</a:t>
            </a:r>
            <a:r>
              <a:rPr lang="en-US" altLang="en-US" dirty="0">
                <a:latin typeface="Arial" panose="020B0604020202020204" pitchFamily="34" charset="0"/>
                <a:ea typeface="ＭＳ Ｐゴシック" panose="020B0600070205080204" pitchFamily="34" charset="-128"/>
                <a:cs typeface="Arial" panose="020B0604020202020204" pitchFamily="34" charset="0"/>
              </a:rPr>
              <a:t> sections that require a budget revision.  Please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remember that the PAC and I&amp;R budgets are located in section 13. If you need to make any staff changes to I&amp;R and/or PAC, you will do so in Section 10 for I&amp;R and Section 11 for PAC. Then, you will update the budget for I&amp;R and/or PAC in section 13.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Lastly, the user will then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 </a:t>
            </a:r>
            <a:r>
              <a:rPr lang="en-US" altLang="en-US" dirty="0">
                <a:latin typeface="Arial" panose="020B0604020202020204" pitchFamily="34" charset="0"/>
                <a:ea typeface="ＭＳ Ｐゴシック" panose="020B0600070205080204" pitchFamily="34" charset="-128"/>
                <a:cs typeface="Arial" panose="020B0604020202020204" pitchFamily="34" charset="0"/>
              </a:rPr>
              <a:t>tab located in the top menu in order to return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5540" name="Slide Number Placeholder 3">
            <a:extLst>
              <a:ext uri="{FF2B5EF4-FFF2-40B4-BE49-F238E27FC236}">
                <a16:creationId xmlns:a16="http://schemas.microsoft.com/office/drawing/2014/main" id="{DB324C7F-E178-42CE-B8EC-89CFD2A6B4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B1DF4919-DF1A-4337-83C6-70DFC876E002}" type="slidenum">
              <a:rPr lang="en-US" altLang="en-US" smtClean="0"/>
              <a:pPr/>
              <a:t>40</a:t>
            </a:fld>
            <a:endParaRPr lang="en-US" altLang="en-US" dirty="0"/>
          </a:p>
        </p:txBody>
      </p:sp>
    </p:spTree>
    <p:extLst>
      <p:ext uri="{BB962C8B-B14F-4D97-AF65-F5344CB8AC3E}">
        <p14:creationId xmlns:p14="http://schemas.microsoft.com/office/powerpoint/2010/main" val="3741767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34609E3-B440-46E9-AD8F-0891EBCF91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CC95BB7F-17BA-4ADB-AAAA-836EAACAEC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user is inside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user will see that section 5:</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Regular School Year </a:t>
            </a:r>
            <a:r>
              <a:rPr lang="en-US" altLang="en-US" dirty="0">
                <a:latin typeface="Arial" panose="020B0604020202020204" pitchFamily="34" charset="0"/>
                <a:ea typeface="ＭＳ Ｐゴシック" panose="020B0600070205080204" pitchFamily="34" charset="-128"/>
                <a:cs typeface="Arial" panose="020B0604020202020204" pitchFamily="34" charset="0"/>
              </a:rPr>
              <a:t>has changed to a red font to indicate that budget revisions have been made within that section.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Now let’s talk about Section 15,</a:t>
            </a:r>
            <a:r>
              <a:rPr lang="en-US" altLang="en-US" b="1" dirty="0">
                <a:latin typeface="Arial" panose="020B0604020202020204" pitchFamily="34" charset="0"/>
                <a:ea typeface="ＭＳ Ｐゴシック" panose="020B0600070205080204" pitchFamily="34" charset="-128"/>
                <a:cs typeface="Arial" panose="020B0604020202020204" pitchFamily="34" charset="0"/>
              </a:rPr>
              <a:t> - Budget Revision Attachments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access this section, the user will 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Read Section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link to be directed to Section 15.</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7588" name="Slide Number Placeholder 3">
            <a:extLst>
              <a:ext uri="{FF2B5EF4-FFF2-40B4-BE49-F238E27FC236}">
                <a16:creationId xmlns:a16="http://schemas.microsoft.com/office/drawing/2014/main" id="{FA1235C2-26F9-4CAF-9892-79DE055506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106B3AB-2553-4F15-A8B4-71F4345D7799}" type="slidenum">
              <a:rPr lang="en-US" altLang="en-US" smtClean="0"/>
              <a:pPr/>
              <a:t>41</a:t>
            </a:fld>
            <a:endParaRPr lang="en-US" altLang="en-US" dirty="0"/>
          </a:p>
        </p:txBody>
      </p:sp>
    </p:spTree>
    <p:extLst>
      <p:ext uri="{BB962C8B-B14F-4D97-AF65-F5344CB8AC3E}">
        <p14:creationId xmlns:p14="http://schemas.microsoft.com/office/powerpoint/2010/main" val="1986136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44C3AA40-86D0-4F75-B2E8-C4DA3E73AD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37BD3694-0691-4039-A1B4-39437EF7CC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user is directed to the section, the section status will need to be updated from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Completed </a:t>
            </a:r>
            <a:r>
              <a:rPr lang="en-US" altLang="en-US" dirty="0">
                <a:latin typeface="Arial" panose="020B0604020202020204" pitchFamily="34" charset="0"/>
                <a:ea typeface="ＭＳ Ｐゴシック" panose="020B0600070205080204" pitchFamily="34" charset="-128"/>
                <a:cs typeface="Arial" panose="020B0604020202020204" pitchFamily="34" charset="0"/>
              </a:rPr>
              <a:t>to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Draft</a:t>
            </a:r>
            <a:r>
              <a:rPr lang="en-US" altLang="en-US" b="0" dirty="0">
                <a:latin typeface="Arial" panose="020B0604020202020204" pitchFamily="34" charset="0"/>
                <a:ea typeface="ＭＳ Ｐゴシック" panose="020B0600070205080204" pitchFamily="34" charset="-128"/>
                <a:cs typeface="Arial" panose="020B0604020202020204" pitchFamily="34" charset="0"/>
              </a:rPr>
              <a:t>, which</a:t>
            </a:r>
            <a:r>
              <a:rPr lang="en-US" altLang="en-US" dirty="0">
                <a:latin typeface="Arial" panose="020B0604020202020204" pitchFamily="34" charset="0"/>
                <a:ea typeface="ＭＳ Ｐゴシック" panose="020B0600070205080204" pitchFamily="34" charset="-128"/>
                <a:cs typeface="Arial" panose="020B0604020202020204" pitchFamily="34" charset="0"/>
              </a:rPr>
              <a:t> will allow you to upload documents. </a:t>
            </a: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69636" name="Slide Number Placeholder 3">
            <a:extLst>
              <a:ext uri="{FF2B5EF4-FFF2-40B4-BE49-F238E27FC236}">
                <a16:creationId xmlns:a16="http://schemas.microsoft.com/office/drawing/2014/main" id="{05DA1502-F73B-4EE7-AC13-AA745CD167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D616ED12-3291-46D5-87B4-BA9F91D32F1D}" type="slidenum">
              <a:rPr lang="en-US" altLang="en-US" smtClean="0"/>
              <a:pPr/>
              <a:t>42</a:t>
            </a:fld>
            <a:endParaRPr lang="en-US" altLang="en-US" dirty="0"/>
          </a:p>
        </p:txBody>
      </p:sp>
    </p:spTree>
    <p:extLst>
      <p:ext uri="{BB962C8B-B14F-4D97-AF65-F5344CB8AC3E}">
        <p14:creationId xmlns:p14="http://schemas.microsoft.com/office/powerpoint/2010/main" val="1415164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D17B1225-CC2A-404A-8079-E1E69BC8DA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AD9361D-B9F9-4048-B125-26662C26CE24}"/>
              </a:ext>
            </a:extLst>
          </p:cNvPr>
          <p:cNvSpPr>
            <a:spLocks noGrp="1"/>
          </p:cNvSpPr>
          <p:nvPr>
            <p:ph type="body" idx="1"/>
          </p:nvPr>
        </p:nvSpPr>
        <p:spPr/>
        <p:txBody>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Once the section is set to </a:t>
            </a:r>
            <a:r>
              <a:rPr lang="en-US" b="1" dirty="0">
                <a:latin typeface="Arial" panose="020B0604020202020204" pitchFamily="34" charset="0"/>
                <a:cs typeface="Arial" panose="020B0604020202020204" pitchFamily="34" charset="0"/>
              </a:rPr>
              <a:t>Draft</a:t>
            </a:r>
            <a:r>
              <a:rPr lang="en-US" dirty="0">
                <a:latin typeface="Arial" panose="020B0604020202020204" pitchFamily="34" charset="0"/>
                <a:cs typeface="Arial" panose="020B0604020202020204" pitchFamily="34" charset="0"/>
              </a:rPr>
              <a:t>, the tab for the specific BR number will open and will be set to </a:t>
            </a:r>
            <a:r>
              <a:rPr lang="en-US" b="1" dirty="0">
                <a:latin typeface="Arial" panose="020B0604020202020204" pitchFamily="34" charset="0"/>
                <a:cs typeface="Arial" panose="020B0604020202020204" pitchFamily="34" charset="0"/>
              </a:rPr>
              <a:t>Active</a:t>
            </a:r>
            <a:r>
              <a:rPr lang="en-US" dirty="0">
                <a:latin typeface="Arial" panose="020B0604020202020204" pitchFamily="34" charset="0"/>
                <a:cs typeface="Arial" panose="020B0604020202020204" pitchFamily="34" charset="0"/>
              </a:rPr>
              <a:t> (as displayed in arrow 1).</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Within this tab, the user will select the </a:t>
            </a:r>
            <a:r>
              <a:rPr lang="en-US" b="1" dirty="0">
                <a:latin typeface="Arial" panose="020B0604020202020204" pitchFamily="34" charset="0"/>
                <a:cs typeface="Arial" panose="020B0604020202020204" pitchFamily="34" charset="0"/>
              </a:rPr>
              <a:t>New Document </a:t>
            </a:r>
            <a:r>
              <a:rPr lang="en-US" dirty="0">
                <a:latin typeface="Arial" panose="020B0604020202020204" pitchFamily="34" charset="0"/>
                <a:cs typeface="Arial" panose="020B0604020202020204" pitchFamily="34" charset="0"/>
              </a:rPr>
              <a:t>button (as displayed in arrow 2).</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This will open the field as shown in graphic 2 and allow the user to:</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marL="171039" indent="-17103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Attach any document in a PDF format. </a:t>
            </a:r>
          </a:p>
          <a:p>
            <a:pPr marL="171039" indent="-17103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Include a File Title.</a:t>
            </a:r>
          </a:p>
          <a:p>
            <a:pPr marL="171039" indent="-17103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And provide a description. For example, Supportive document for staff reduction in service.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User must select the </a:t>
            </a:r>
            <a:r>
              <a:rPr lang="en-US" b="1" dirty="0">
                <a:latin typeface="Arial" panose="020B0604020202020204" pitchFamily="34" charset="0"/>
                <a:cs typeface="Arial" panose="020B0604020202020204" pitchFamily="34" charset="0"/>
              </a:rPr>
              <a:t>Add Document </a:t>
            </a:r>
            <a:r>
              <a:rPr lang="en-US" dirty="0">
                <a:latin typeface="Arial" panose="020B0604020202020204" pitchFamily="34" charset="0"/>
                <a:cs typeface="Arial" panose="020B0604020202020204" pitchFamily="34" charset="0"/>
              </a:rPr>
              <a:t>button (as seen in arrow 3) to upload document(s). </a:t>
            </a:r>
          </a:p>
          <a:p>
            <a:pPr eaLnBrk="1" fontAlgn="auto" hangingPunct="1">
              <a:spcBef>
                <a:spcPts val="0"/>
              </a:spcBef>
              <a:spcAft>
                <a:spcPts val="0"/>
              </a:spcAft>
              <a:defRPr/>
            </a:pPr>
            <a:endParaRPr lang="en-US" dirty="0"/>
          </a:p>
        </p:txBody>
      </p:sp>
      <p:sp>
        <p:nvSpPr>
          <p:cNvPr id="71684" name="Slide Number Placeholder 3">
            <a:extLst>
              <a:ext uri="{FF2B5EF4-FFF2-40B4-BE49-F238E27FC236}">
                <a16:creationId xmlns:a16="http://schemas.microsoft.com/office/drawing/2014/main" id="{70273442-1522-4043-A43B-2D1C4F527C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1E3C5BD4-E5B7-4C90-B70C-652E5929688C}" type="slidenum">
              <a:rPr lang="en-US" altLang="en-US" smtClean="0"/>
              <a:pPr/>
              <a:t>43</a:t>
            </a:fld>
            <a:endParaRPr lang="en-US" altLang="en-US" dirty="0"/>
          </a:p>
        </p:txBody>
      </p:sp>
    </p:spTree>
    <p:extLst>
      <p:ext uri="{BB962C8B-B14F-4D97-AF65-F5344CB8AC3E}">
        <p14:creationId xmlns:p14="http://schemas.microsoft.com/office/powerpoint/2010/main" val="2648327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9C268AE-1102-43A4-8641-A4AAE7A652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B3D8DF23-A67F-4CE1-987D-43BBB6044E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document has been uploaded into Section 15, the file will be found in the Budget Revision number Attachment Table (as shown in this slide).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ensure you upload all corresponding pre-approval emails to ensure the we save any supporting documentation within the system.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3732" name="Slide Number Placeholder 3">
            <a:extLst>
              <a:ext uri="{FF2B5EF4-FFF2-40B4-BE49-F238E27FC236}">
                <a16:creationId xmlns:a16="http://schemas.microsoft.com/office/drawing/2014/main" id="{A6949979-B420-4247-B2AA-60B90D4C55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8E246096-22E1-4D8B-9865-AF604AEB0E0A}" type="slidenum">
              <a:rPr lang="en-US" altLang="en-US" smtClean="0"/>
              <a:pPr/>
              <a:t>44</a:t>
            </a:fld>
            <a:endParaRPr lang="en-US" altLang="en-US" dirty="0"/>
          </a:p>
        </p:txBody>
      </p:sp>
    </p:spTree>
    <p:extLst>
      <p:ext uri="{BB962C8B-B14F-4D97-AF65-F5344CB8AC3E}">
        <p14:creationId xmlns:p14="http://schemas.microsoft.com/office/powerpoint/2010/main" val="2578393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8E78E9F-9187-42AC-AB50-7EBBA12DBA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BBECF9C1-AD04-4D93-9F51-67327049E5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endParaRPr lang="en-US" sz="1200"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Finally, once all supporting documents have been attached, the user will need to update the status from </a:t>
            </a:r>
            <a:r>
              <a:rPr lang="en-US" altLang="en-US" b="1" dirty="0">
                <a:latin typeface="Arial" panose="020B0604020202020204" pitchFamily="34" charset="0"/>
                <a:ea typeface="ＭＳ Ｐゴシック" panose="020B0600070205080204" pitchFamily="34" charset="-128"/>
                <a:cs typeface="Arial" panose="020B0604020202020204" pitchFamily="34" charset="0"/>
              </a:rPr>
              <a:t>Draft</a:t>
            </a:r>
            <a:r>
              <a:rPr lang="en-US" altLang="en-US" dirty="0">
                <a:latin typeface="Arial" panose="020B0604020202020204" pitchFamily="34" charset="0"/>
                <a:ea typeface="ＭＳ Ｐゴシック" panose="020B0600070205080204" pitchFamily="34" charset="-128"/>
                <a:cs typeface="Arial" panose="020B0604020202020204" pitchFamily="34" charset="0"/>
              </a:rPr>
              <a:t> to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Completed</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user will then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 </a:t>
            </a:r>
            <a:r>
              <a:rPr lang="en-US" altLang="en-US" dirty="0">
                <a:latin typeface="Arial" panose="020B0604020202020204" pitchFamily="34" charset="0"/>
                <a:ea typeface="ＭＳ Ｐゴシック" panose="020B0600070205080204" pitchFamily="34" charset="-128"/>
                <a:cs typeface="Arial" panose="020B0604020202020204" pitchFamily="34" charset="0"/>
              </a:rPr>
              <a:t>tab to return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Revision Index</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5780" name="Slide Number Placeholder 3">
            <a:extLst>
              <a:ext uri="{FF2B5EF4-FFF2-40B4-BE49-F238E27FC236}">
                <a16:creationId xmlns:a16="http://schemas.microsoft.com/office/drawing/2014/main" id="{68DA1DCB-066E-4BC5-A403-117FB02221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96B1EBF0-82AB-4145-99D8-15E479318173}" type="slidenum">
              <a:rPr lang="en-US" altLang="en-US" smtClean="0"/>
              <a:pPr/>
              <a:t>45</a:t>
            </a:fld>
            <a:endParaRPr lang="en-US" altLang="en-US" dirty="0"/>
          </a:p>
        </p:txBody>
      </p:sp>
    </p:spTree>
    <p:extLst>
      <p:ext uri="{BB962C8B-B14F-4D97-AF65-F5344CB8AC3E}">
        <p14:creationId xmlns:p14="http://schemas.microsoft.com/office/powerpoint/2010/main" val="762204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61185BC-8880-46B4-BCAA-6308597DA1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6B19B44A-46C7-4FA7-8D2E-DB494AEB3B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back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user can see that each section that contains a budget revision is flagged in red for easy identification.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At this time, the users should check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Summary </a:t>
            </a:r>
            <a:r>
              <a:rPr lang="en-US" altLang="en-US" dirty="0">
                <a:latin typeface="Arial" panose="020B0604020202020204" pitchFamily="34" charset="0"/>
                <a:ea typeface="ＭＳ Ｐゴシック" panose="020B0600070205080204" pitchFamily="34" charset="-128"/>
                <a:cs typeface="Arial" panose="020B0604020202020204" pitchFamily="34" charset="0"/>
              </a:rPr>
              <a:t>and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ME-1</a:t>
            </a:r>
            <a:r>
              <a:rPr lang="en-US" altLang="en-US" dirty="0">
                <a:latin typeface="Arial" panose="020B0604020202020204" pitchFamily="34" charset="0"/>
                <a:ea typeface="ＭＳ Ｐゴシック" panose="020B0600070205080204" pitchFamily="34" charset="-128"/>
                <a:cs typeface="Arial" panose="020B0604020202020204" pitchFamily="34" charset="0"/>
              </a:rPr>
              <a:t> prior to submitting the Budget Revision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to ensure all the numbers align</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access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Summary,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user will select the Read Only link on the Budget Summary section at the bottom of the list.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Please remember this section is not editable. </a:t>
            </a:r>
            <a:endParaRPr lang="en-US" altLang="en-US" b="0" baseline="0"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endParaRPr lang="en-US" altLang="en-US" b="0" baseline="0"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access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ME-1</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user will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ME-1 button </a:t>
            </a:r>
            <a:r>
              <a:rPr lang="en-US" altLang="en-US" dirty="0">
                <a:latin typeface="Arial" panose="020B0604020202020204" pitchFamily="34" charset="0"/>
                <a:ea typeface="ＭＳ Ｐゴシック" panose="020B0600070205080204" pitchFamily="34" charset="-128"/>
                <a:cs typeface="Arial" panose="020B0604020202020204" pitchFamily="34" charset="0"/>
              </a:rPr>
              <a:t>located in the top menu (as indicated by the red text box).</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86020" name="Slide Number Placeholder 3">
            <a:extLst>
              <a:ext uri="{FF2B5EF4-FFF2-40B4-BE49-F238E27FC236}">
                <a16:creationId xmlns:a16="http://schemas.microsoft.com/office/drawing/2014/main" id="{49EB5CD7-6E69-4061-8DC3-5300F52870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2D94CA2C-EA78-4685-943D-93998064FCC7}" type="slidenum">
              <a:rPr lang="en-US" altLang="en-US" smtClean="0"/>
              <a:pPr/>
              <a:t>46</a:t>
            </a:fld>
            <a:endParaRPr lang="en-US" altLang="en-US" dirty="0"/>
          </a:p>
        </p:txBody>
      </p:sp>
    </p:spTree>
    <p:extLst>
      <p:ext uri="{BB962C8B-B14F-4D97-AF65-F5344CB8AC3E}">
        <p14:creationId xmlns:p14="http://schemas.microsoft.com/office/powerpoint/2010/main" val="782540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5868A953-8C5F-4ADE-807C-BBCD1BD637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0A096528-AFF7-4017-A086-EC999BACD6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p>
          <a:p>
            <a:endParaRPr lang="en-US" altLang="en-US" sz="1200" b="1" baseline="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Let’s look at the budget summary first.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Summary </a:t>
            </a:r>
            <a:r>
              <a:rPr lang="en-US" altLang="en-US" dirty="0">
                <a:latin typeface="Arial" panose="020B0604020202020204" pitchFamily="34" charset="0"/>
                <a:ea typeface="ＭＳ Ｐゴシック" panose="020B0600070205080204" pitchFamily="34" charset="-128"/>
                <a:cs typeface="Arial" panose="020B0604020202020204" pitchFamily="34" charset="0"/>
              </a:rPr>
              <a:t>will only show the budget totals by Object Code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for </a:t>
            </a:r>
            <a:r>
              <a:rPr lang="en-US" altLang="en-US" dirty="0">
                <a:latin typeface="Arial" panose="020B0604020202020204" pitchFamily="34" charset="0"/>
                <a:ea typeface="ＭＳ Ｐゴシック" panose="020B0600070205080204" pitchFamily="34" charset="-128"/>
                <a:cs typeface="Arial" panose="020B0604020202020204" pitchFamily="34" charset="0"/>
              </a:rPr>
              <a:t>Direct Service and Admin,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and the total budget for that specific object for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current Budget Revision, as you can see in graphic one.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user will be able to view the Previous Total and New Total at the bottom of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Summary</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New Total </a:t>
            </a:r>
            <a:r>
              <a:rPr lang="en-US" altLang="en-US" dirty="0">
                <a:latin typeface="Arial" panose="020B0604020202020204" pitchFamily="34" charset="0"/>
                <a:ea typeface="ＭＳ Ｐゴシック" panose="020B0600070205080204" pitchFamily="34" charset="-128"/>
                <a:cs typeface="Arial" panose="020B0604020202020204" pitchFamily="34" charset="0"/>
              </a:rPr>
              <a:t>is displayed in green text.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Previous Total </a:t>
            </a:r>
            <a:r>
              <a:rPr lang="en-US" altLang="en-US" dirty="0">
                <a:latin typeface="Arial" panose="020B0604020202020204" pitchFamily="34" charset="0"/>
                <a:ea typeface="ＭＳ Ｐゴシック" panose="020B0600070205080204" pitchFamily="34" charset="-128"/>
                <a:cs typeface="Arial" panose="020B0604020202020204" pitchFamily="34" charset="0"/>
              </a:rPr>
              <a:t>is displayed below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New Total</a:t>
            </a:r>
            <a:r>
              <a:rPr lang="en-US" altLang="en-US" dirty="0">
                <a:latin typeface="Arial" panose="020B0604020202020204" pitchFamily="34" charset="0"/>
                <a:ea typeface="ＭＳ Ｐゴシック" panose="020B0600070205080204" pitchFamily="34" charset="-128"/>
                <a:cs typeface="Arial" panose="020B0604020202020204" pitchFamily="34" charset="0"/>
              </a:rPr>
              <a:t> in black text.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88068" name="Slide Number Placeholder 3">
            <a:extLst>
              <a:ext uri="{FF2B5EF4-FFF2-40B4-BE49-F238E27FC236}">
                <a16:creationId xmlns:a16="http://schemas.microsoft.com/office/drawing/2014/main" id="{E337732A-5BB3-4F4A-AD01-CCA9277751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EE75EADF-8CED-44E1-BA83-D18E7ADFC2E5}" type="slidenum">
              <a:rPr lang="en-US" altLang="en-US" smtClean="0"/>
              <a:pPr/>
              <a:t>47</a:t>
            </a:fld>
            <a:endParaRPr lang="en-US" altLang="en-US" dirty="0"/>
          </a:p>
        </p:txBody>
      </p:sp>
    </p:spTree>
    <p:extLst>
      <p:ext uri="{BB962C8B-B14F-4D97-AF65-F5344CB8AC3E}">
        <p14:creationId xmlns:p14="http://schemas.microsoft.com/office/powerpoint/2010/main" val="438920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0ACADF7-2EAC-4A19-A98A-0EF84DCB15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FC6B25D4-B1A2-40A1-8CA8-17C6B163F9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Now let’s look at the ME-1 Excel Download. </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By clicking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ME-1</a:t>
            </a:r>
            <a:r>
              <a:rPr lang="en-US" altLang="en-US" dirty="0">
                <a:latin typeface="Arial" panose="020B0604020202020204" pitchFamily="34" charset="0"/>
                <a:ea typeface="ＭＳ Ｐゴシック" panose="020B0600070205080204" pitchFamily="34" charset="-128"/>
                <a:cs typeface="Arial" panose="020B0604020202020204" pitchFamily="34" charset="0"/>
              </a:rPr>
              <a:t> tab, the system will provide a download that is like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ME-1</a:t>
            </a:r>
            <a:r>
              <a:rPr lang="en-US" altLang="en-US" dirty="0">
                <a:latin typeface="Arial" panose="020B0604020202020204" pitchFamily="34" charset="0"/>
                <a:ea typeface="ＭＳ Ｐゴシック" panose="020B0600070205080204" pitchFamily="34" charset="-128"/>
                <a:cs typeface="Arial" panose="020B0604020202020204" pitchFamily="34" charset="0"/>
              </a:rPr>
              <a:t> in the Grant Application. The difference is that the ME-1 downloaded from a Budget Revision will have the Budget Revision and Amendments automatically entered and calculated.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District Summary Budget</a:t>
            </a:r>
            <a:r>
              <a:rPr lang="en-US" altLang="en-US" dirty="0">
                <a:latin typeface="Arial" panose="020B0604020202020204" pitchFamily="34" charset="0"/>
                <a:ea typeface="ＭＳ Ｐゴシック" panose="020B0600070205080204" pitchFamily="34" charset="-128"/>
                <a:cs typeface="Arial" panose="020B0604020202020204" pitchFamily="34" charset="0"/>
              </a:rPr>
              <a:t> tab of the excel workbook will now show the Budget Revision tabs populated, in addition to the Grant Applications Approved Budget. Each Program Component tab displays the changes we have made in this budget revision.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90116" name="Slide Number Placeholder 3">
            <a:extLst>
              <a:ext uri="{FF2B5EF4-FFF2-40B4-BE49-F238E27FC236}">
                <a16:creationId xmlns:a16="http://schemas.microsoft.com/office/drawing/2014/main" id="{FAFE4DC0-7759-4499-8D68-1D760693B6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BC5533DA-C8BF-4CE3-8B7F-3792F193B027}" type="slidenum">
              <a:rPr lang="en-US" altLang="en-US" smtClean="0"/>
              <a:pPr/>
              <a:t>48</a:t>
            </a:fld>
            <a:endParaRPr lang="en-US" altLang="en-US" dirty="0"/>
          </a:p>
        </p:txBody>
      </p:sp>
    </p:spTree>
    <p:extLst>
      <p:ext uri="{BB962C8B-B14F-4D97-AF65-F5344CB8AC3E}">
        <p14:creationId xmlns:p14="http://schemas.microsoft.com/office/powerpoint/2010/main" val="3587467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83C6D549-DB20-4547-8D08-10EAFFFB97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A3EE78FD-23F1-4F3F-9332-6BA6CD8F2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ME-1</a:t>
            </a:r>
            <a:r>
              <a:rPr lang="en-US" altLang="en-US" dirty="0">
                <a:latin typeface="Arial" panose="020B0604020202020204" pitchFamily="34" charset="0"/>
                <a:ea typeface="ＭＳ Ｐゴシック" panose="020B0600070205080204" pitchFamily="34" charset="-128"/>
                <a:cs typeface="Arial" panose="020B0604020202020204" pitchFamily="34" charset="0"/>
              </a:rPr>
              <a:t> contains program component sheets. In every sheet, the Budget Revision columns are populated as well as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Changes to Service </a:t>
            </a:r>
            <a:r>
              <a:rPr lang="en-US" altLang="en-US" dirty="0">
                <a:latin typeface="Arial" panose="020B0604020202020204" pitchFamily="34" charset="0"/>
                <a:ea typeface="ＭＳ Ｐゴシック" panose="020B0600070205080204" pitchFamily="34" charset="-128"/>
                <a:cs typeface="Arial" panose="020B0604020202020204" pitchFamily="34" charset="0"/>
              </a:rPr>
              <a:t>columns.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When reviewing your ME-1, you want to ensure that each object code total under the “New Budget Column” does not  include a negative number. In this example, you will see that for object code 5400, the subgrantee reduced this code in regular school year by $5,400. This created a negative balance because the subgrantee reduced this code without having a budget.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When revising your budget sections for each of your service, you want to ensure that you reduced object codes with existing budgets and not exceed the existing budget for each object code</a:t>
            </a:r>
            <a:r>
              <a:rPr lang="en-US" altLang="en-US" dirty="0">
                <a:latin typeface="Arial" panose="020B0604020202020204" pitchFamily="34" charset="0"/>
                <a:ea typeface="ＭＳ Ｐゴシック" panose="020B0600070205080204" pitchFamily="34" charset="-128"/>
                <a:cs typeface="Arial" panose="020B0604020202020204" pitchFamily="34" charset="0"/>
              </a:rPr>
              <a:t>. As mentioned before, creating negative balances could cause issues when you submit your expenditure reports. </a:t>
            </a:r>
            <a:endParaRPr lang="en-US" altLang="en-US" dirty="0">
              <a:ea typeface="ＭＳ Ｐゴシック" panose="020B0600070205080204" pitchFamily="34" charset="-128"/>
              <a:cs typeface="Arial" panose="020B0604020202020204" pitchFamily="34" charset="0"/>
            </a:endParaRPr>
          </a:p>
        </p:txBody>
      </p:sp>
      <p:sp>
        <p:nvSpPr>
          <p:cNvPr id="92164" name="Slide Number Placeholder 3">
            <a:extLst>
              <a:ext uri="{FF2B5EF4-FFF2-40B4-BE49-F238E27FC236}">
                <a16:creationId xmlns:a16="http://schemas.microsoft.com/office/drawing/2014/main" id="{11DD4F86-4B4D-4095-AF29-C22EBD71C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A113AB61-4D3D-46B1-BDF5-2BD9446BB169}" type="slidenum">
              <a:rPr lang="en-US" altLang="en-US" smtClean="0"/>
              <a:pPr/>
              <a:t>49</a:t>
            </a:fld>
            <a:endParaRPr lang="en-US" altLang="en-US" dirty="0"/>
          </a:p>
        </p:txBody>
      </p:sp>
    </p:spTree>
    <p:extLst>
      <p:ext uri="{BB962C8B-B14F-4D97-AF65-F5344CB8AC3E}">
        <p14:creationId xmlns:p14="http://schemas.microsoft.com/office/powerpoint/2010/main" val="45724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r>
              <a:rPr lang="en-US" sz="1200" b="0" dirty="0"/>
              <a:t>Before we jump into our training, we’d like to get a sense of your level of familiarity with the Migrant Education Program Budget Revision process. </a:t>
            </a:r>
          </a:p>
          <a:p>
            <a:endParaRPr lang="en-US" altLang="en-US" sz="1200" b="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200" b="0" dirty="0">
                <a:latin typeface="Arial" panose="020B0604020202020204" pitchFamily="34" charset="0"/>
                <a:ea typeface="ＭＳ Ｐゴシック" panose="020B0600070205080204" pitchFamily="34" charset="-128"/>
                <a:cs typeface="Arial" panose="020B0604020202020204" pitchFamily="34" charset="0"/>
              </a:rPr>
              <a:t>Using the Zoom Annotate button, please place a stamp somewhere along the continuum from level 1, if you’re brand new to this process, to level 3, if you already have a lot of familiarity. </a:t>
            </a:r>
          </a:p>
          <a:p>
            <a:endParaRPr lang="en-US" altLang="en-US" sz="1200" b="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200" b="0" dirty="0">
                <a:latin typeface="Arial" panose="020B0604020202020204" pitchFamily="34" charset="0"/>
                <a:ea typeface="ＭＳ Ｐゴシック" panose="020B0600070205080204" pitchFamily="34" charset="-128"/>
                <a:cs typeface="Arial" panose="020B0604020202020204" pitchFamily="34" charset="0"/>
              </a:rPr>
              <a:t>You can find the “stamp” button by clicking on the “View Options” dropdown button, then clicking on “Annotate”. Once the annotate toolbar appears, click on “Stamp.” Feel free to choose any stamp shape you like, and place your stamp directly inside of the long oval shape. We’ll be using the annotate feature later on in our training, so take a few moments to locate this feature now. </a:t>
            </a:r>
          </a:p>
          <a:p>
            <a:endParaRPr lang="en-US" altLang="en-US" sz="1200" b="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200" b="0" dirty="0">
                <a:latin typeface="Arial" panose="020B0604020202020204" pitchFamily="34" charset="0"/>
                <a:ea typeface="ＭＳ Ｐゴシック" panose="020B0600070205080204" pitchFamily="34" charset="-128"/>
                <a:cs typeface="Arial" panose="020B0604020202020204" pitchFamily="34" charset="0"/>
              </a:rPr>
              <a:t>If you have trouble locating the Zoom annotate feature, you can enter a number 1,2, or 3 in the chat.</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5</a:t>
            </a:fld>
            <a:endParaRPr lang="en-US" altLang="en-US" dirty="0"/>
          </a:p>
        </p:txBody>
      </p:sp>
    </p:spTree>
    <p:extLst>
      <p:ext uri="{BB962C8B-B14F-4D97-AF65-F5344CB8AC3E}">
        <p14:creationId xmlns:p14="http://schemas.microsoft.com/office/powerpoint/2010/main" val="547195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r>
              <a:rPr lang="en-US" sz="1200" b="0" dirty="0"/>
              <a:t>It</a:t>
            </a:r>
            <a:r>
              <a:rPr lang="en-US" sz="1200" b="0" baseline="0" dirty="0"/>
              <a:t> is time to check for understanding again. </a:t>
            </a: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50</a:t>
            </a:fld>
            <a:endParaRPr lang="en-US" altLang="en-US" dirty="0"/>
          </a:p>
        </p:txBody>
      </p:sp>
    </p:spTree>
    <p:extLst>
      <p:ext uri="{BB962C8B-B14F-4D97-AF65-F5344CB8AC3E}">
        <p14:creationId xmlns:p14="http://schemas.microsoft.com/office/powerpoint/2010/main" val="3210827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r>
              <a:rPr lang="en-US" altLang="en-US" sz="1200" b="1" dirty="0"/>
              <a:t>Using the Zoom annotate button, place a stamp in either TRUE or FALSE</a:t>
            </a:r>
            <a:endParaRPr lang="en-US" sz="1200" b="1" dirty="0"/>
          </a:p>
          <a:p>
            <a:endParaRPr lang="en-US" altLang="en-US" dirty="0">
              <a:latin typeface="Arial" panose="020B0604020202020204" pitchFamily="34" charset="0"/>
              <a:cs typeface="Arial" panose="020B0604020202020204" pitchFamily="34" charset="0"/>
            </a:endParaRPr>
          </a:p>
          <a:p>
            <a:pPr>
              <a:spcBef>
                <a:spcPct val="0"/>
              </a:spcBef>
              <a:buFontTx/>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b="1" dirty="0">
                <a:latin typeface="Arial" panose="020B0604020202020204" pitchFamily="34" charset="0"/>
                <a:cs typeface="Arial" panose="020B0604020202020204" pitchFamily="34" charset="0"/>
              </a:rPr>
              <a:t>True or False: </a:t>
            </a:r>
            <a:r>
              <a:rPr lang="en-US" altLang="en-US" dirty="0">
                <a:latin typeface="Arial" panose="020B0604020202020204" pitchFamily="34" charset="0"/>
                <a:cs typeface="Arial" panose="020B0604020202020204" pitchFamily="34" charset="0"/>
              </a:rPr>
              <a:t>Only the budget tabs need to be modified during a BR? </a:t>
            </a:r>
          </a:p>
          <a:p>
            <a:pPr>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1: </a:t>
            </a:r>
            <a:r>
              <a:rPr lang="en-US" altLang="en-US" dirty="0">
                <a:latin typeface="Arial" panose="020B0604020202020204" pitchFamily="34" charset="0"/>
                <a:ea typeface="ＭＳ Ｐゴシック" panose="020B0600070205080204" pitchFamily="34" charset="-128"/>
                <a:cs typeface="Arial" panose="020B0604020202020204" pitchFamily="34" charset="0"/>
              </a:rPr>
              <a:t>False, make sure the tabs that have been affected by your budget revision are also updated. For example, staff tab if you are adding or reducing teachers. </a:t>
            </a: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do: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Teresa</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effectLst/>
                <a:latin typeface="Segoe UI" panose="020B0502040204020203" pitchFamily="34" charset="0"/>
              </a:rPr>
              <a:t>Add the following to the chat: </a:t>
            </a:r>
            <a:br>
              <a:rPr lang="en-US" sz="1200" dirty="0">
                <a:effectLst/>
                <a:latin typeface="Segoe UI" panose="020B0502040204020203" pitchFamily="34" charset="0"/>
              </a:rPr>
            </a:br>
            <a:br>
              <a:rPr lang="en-US" sz="1200" dirty="0">
                <a:effectLst/>
                <a:latin typeface="Segoe UI" panose="020B0502040204020203" pitchFamily="34" charset="0"/>
              </a:rPr>
            </a:br>
            <a:r>
              <a:rPr lang="en-US" sz="1200" dirty="0">
                <a:effectLst/>
                <a:latin typeface="Segoe UI" panose="020B0502040204020203" pitchFamily="34" charset="0"/>
              </a:rPr>
              <a:t>Zoom annotate: (1) click on “View Options”, (2) click on “Annotate” in the dropdown menu, (3) in the annotate toolbar that appears, click on “Stamp”</a:t>
            </a:r>
            <a:endParaRPr lang="en-US" sz="1200" dirty="0">
              <a:effectLst/>
              <a:latin typeface="Arial" panose="020B0604020202020204" pitchFamily="34" charset="0"/>
            </a:endParaRP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51</a:t>
            </a:fld>
            <a:endParaRPr lang="en-US" altLang="en-US" dirty="0"/>
          </a:p>
        </p:txBody>
      </p:sp>
    </p:spTree>
    <p:extLst>
      <p:ext uri="{BB962C8B-B14F-4D97-AF65-F5344CB8AC3E}">
        <p14:creationId xmlns:p14="http://schemas.microsoft.com/office/powerpoint/2010/main" val="4254324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endParaRPr lang="en-US" altLang="en-US" dirty="0">
              <a:latin typeface="Arial" panose="020B0604020202020204" pitchFamily="34" charset="0"/>
              <a:cs typeface="Arial" panose="020B0604020202020204" pitchFamily="34" charset="0"/>
            </a:endParaRPr>
          </a:p>
          <a:p>
            <a:pPr>
              <a:spcBef>
                <a:spcPct val="0"/>
              </a:spcBef>
              <a:buFontTx/>
              <a:buNone/>
            </a:pPr>
            <a:endParaRPr lang="en-US" altLang="en-US" dirty="0">
              <a:latin typeface="Arial" panose="020B0604020202020204" pitchFamily="34" charset="0"/>
              <a:cs typeface="Arial" panose="020B0604020202020204" pitchFamily="34" charset="0"/>
            </a:endParaRPr>
          </a:p>
          <a:p>
            <a:pPr>
              <a:spcBef>
                <a:spcPct val="0"/>
              </a:spcBef>
              <a:buFontTx/>
              <a:buNone/>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Question 2: </a:t>
            </a:r>
            <a:r>
              <a:rPr lang="en-US" sz="1200" b="0" i="0" dirty="0">
                <a:solidFill>
                  <a:srgbClr val="000000"/>
                </a:solidFill>
                <a:effectLst/>
                <a:latin typeface="Arial" panose="020B0604020202020204" pitchFamily="34" charset="0"/>
              </a:rPr>
              <a:t>true or false, you must make changes to the service budget if you would also like to make changes to a service description?</a:t>
            </a:r>
            <a:endParaRPr lang="en-US" altLang="en-US" sz="1200" dirty="0">
              <a:latin typeface="Arial" panose="020B0604020202020204" pitchFamily="34" charset="0"/>
              <a:cs typeface="Arial" panose="020B0604020202020204" pitchFamily="34" charset="0"/>
            </a:endParaRPr>
          </a:p>
          <a:p>
            <a:pPr>
              <a:spcBef>
                <a:spcPct val="0"/>
              </a:spcBef>
              <a:buFontTx/>
              <a:buNone/>
            </a:pPr>
            <a:r>
              <a:rPr lang="en-US" sz="1800" b="1" i="0" dirty="0">
                <a:solidFill>
                  <a:srgbClr val="000000"/>
                </a:solidFill>
                <a:effectLst/>
                <a:latin typeface="Arial" panose="020B0604020202020204" pitchFamily="34" charset="0"/>
              </a:rPr>
              <a:t>Answer 2: True</a:t>
            </a:r>
            <a:r>
              <a:rPr lang="en-US" sz="1800" b="0" i="0" dirty="0">
                <a:solidFill>
                  <a:srgbClr val="000000"/>
                </a:solidFill>
                <a:effectLst/>
                <a:latin typeface="Arial" panose="020B0604020202020204" pitchFamily="34" charset="0"/>
              </a:rPr>
              <a:t>, </a:t>
            </a:r>
            <a:r>
              <a:rPr lang="en-US" sz="1800" b="0" i="0" dirty="0">
                <a:solidFill>
                  <a:srgbClr val="000000"/>
                </a:solidFill>
                <a:effectLst/>
                <a:latin typeface="Calibri" panose="020F0502020204030204" pitchFamily="34" charset="0"/>
              </a:rPr>
              <a:t>the system will not allow you to submit a BR if there are no changes to the budget sections.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52</a:t>
            </a:fld>
            <a:endParaRPr lang="en-US" altLang="en-US" dirty="0"/>
          </a:p>
        </p:txBody>
      </p:sp>
    </p:spTree>
    <p:extLst>
      <p:ext uri="{BB962C8B-B14F-4D97-AF65-F5344CB8AC3E}">
        <p14:creationId xmlns:p14="http://schemas.microsoft.com/office/powerpoint/2010/main" val="111512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A2CF1E2-61AB-4812-AD52-D93DBB9DC9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6B92EC26-1907-44DC-AE16-D37B0E78D8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Now that you have ensured that all your numbers are aligned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in the budget summary and ME-1, it is time to submit your plan for review. </a:t>
            </a:r>
          </a:p>
          <a:p>
            <a:pPr eaLnBrk="1" hangingPunct="1">
              <a:spcBef>
                <a:spcPct val="0"/>
              </a:spcBef>
            </a:pP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Going back to the Plan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Index page.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Submit Plan for Review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will only display if the user has saved a change in the Budget Revision and every section’s status has been set to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Completed. </a:t>
            </a:r>
            <a:r>
              <a:rPr lang="en-US" altLang="en-US" b="0" dirty="0">
                <a:latin typeface="Arial" panose="020B0604020202020204" pitchFamily="34" charset="0"/>
                <a:ea typeface="ＭＳ Ｐゴシック" panose="020B0600070205080204" pitchFamily="34" charset="-128"/>
                <a:cs typeface="Arial" panose="020B0604020202020204" pitchFamily="34" charset="0"/>
              </a:rPr>
              <a:t>If these</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actions have been completed, the “Submit Plan for Review” button will appear in the Plan Index page, and you will be able to submit your plan. </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94212" name="Slide Number Placeholder 3">
            <a:extLst>
              <a:ext uri="{FF2B5EF4-FFF2-40B4-BE49-F238E27FC236}">
                <a16:creationId xmlns:a16="http://schemas.microsoft.com/office/drawing/2014/main" id="{940D8AC0-77B2-4507-A159-DDA2E9172A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03F7B49-953D-4A90-9B34-3E8196A2C767}" type="slidenum">
              <a:rPr lang="en-US" altLang="en-US" smtClean="0"/>
              <a:pPr/>
              <a:t>53</a:t>
            </a:fld>
            <a:endParaRPr lang="en-US" altLang="en-US" dirty="0"/>
          </a:p>
        </p:txBody>
      </p:sp>
    </p:spTree>
    <p:extLst>
      <p:ext uri="{BB962C8B-B14F-4D97-AF65-F5344CB8AC3E}">
        <p14:creationId xmlns:p14="http://schemas.microsoft.com/office/powerpoint/2010/main" val="884298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BCFB2989-53FB-4B28-BA1E-81A2A7B2D2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8547E1BF-B74A-4E16-AA75-48B4DC0750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Emily </a:t>
            </a:r>
          </a:p>
          <a:p>
            <a:r>
              <a:rPr lang="en-US" sz="1200" b="1" dirty="0"/>
              <a:t>Say the following: </a:t>
            </a:r>
          </a:p>
          <a:p>
            <a:r>
              <a:rPr lang="en-US" sz="1200" b="0" dirty="0"/>
              <a:t>Let’s discuss how</a:t>
            </a:r>
            <a:r>
              <a:rPr lang="en-US" sz="1200" b="0" baseline="0" dirty="0"/>
              <a:t> to submit a budget revision. </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98308" name="Slide Number Placeholder 3">
            <a:extLst>
              <a:ext uri="{FF2B5EF4-FFF2-40B4-BE49-F238E27FC236}">
                <a16:creationId xmlns:a16="http://schemas.microsoft.com/office/drawing/2014/main" id="{B58D79D2-AAD0-485B-BB9D-4AB74AD83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D12B1648-5845-4F21-B810-8C51E5C3B585}" type="slidenum">
              <a:rPr lang="en-US" altLang="en-US" smtClean="0"/>
              <a:pPr/>
              <a:t>54</a:t>
            </a:fld>
            <a:endParaRPr lang="en-US" altLang="en-US" dirty="0"/>
          </a:p>
        </p:txBody>
      </p:sp>
    </p:spTree>
    <p:extLst>
      <p:ext uri="{BB962C8B-B14F-4D97-AF65-F5344CB8AC3E}">
        <p14:creationId xmlns:p14="http://schemas.microsoft.com/office/powerpoint/2010/main" val="1807518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1A1284C6-8891-4B25-AA49-2464B159C1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7242A5FF-1C4C-4604-93A5-36CB3B2203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r>
              <a:rPr lang="en-US" sz="1200" b="1" dirty="0"/>
              <a:t>Say the following: </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user has reviewed all Budget Revision Entries and made the necessary changes, the Budget Revision Plan is ready to submit. Only the authorized submitter will have access to 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Submit Plan for Review</a:t>
            </a:r>
            <a:r>
              <a:rPr lang="en-US" altLang="en-US" dirty="0">
                <a:latin typeface="Arial" panose="020B0604020202020204" pitchFamily="34" charset="0"/>
                <a:ea typeface="ＭＳ Ｐゴシック" panose="020B0600070205080204" pitchFamily="34" charset="-128"/>
                <a:cs typeface="Arial" panose="020B0604020202020204" pitchFamily="34" charset="0"/>
              </a:rPr>
              <a:t> button.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Region Review Administrator will receive emails for District/MOU districts’ Budget Revisions that have been submitted for review.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CDE Review Administrator will also receive an email advising that a Region or DFD’s Budget Revision has been submitted for review.</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00356" name="Slide Number Placeholder 3">
            <a:extLst>
              <a:ext uri="{FF2B5EF4-FFF2-40B4-BE49-F238E27FC236}">
                <a16:creationId xmlns:a16="http://schemas.microsoft.com/office/drawing/2014/main" id="{9C7A7419-80BB-4521-8C94-DDD691CFF8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31ADA237-51B9-415D-A14D-AA7662A5ECD7}" type="slidenum">
              <a:rPr lang="en-US" altLang="en-US" smtClean="0"/>
              <a:pPr/>
              <a:t>55</a:t>
            </a:fld>
            <a:endParaRPr lang="en-US" altLang="en-US" dirty="0"/>
          </a:p>
        </p:txBody>
      </p:sp>
    </p:spTree>
    <p:extLst>
      <p:ext uri="{BB962C8B-B14F-4D97-AF65-F5344CB8AC3E}">
        <p14:creationId xmlns:p14="http://schemas.microsoft.com/office/powerpoint/2010/main" val="2429992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80426700-246D-4EB0-8F83-980B0ABD77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017977CB-0D98-47F0-ABFF-CBF9814DA4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r>
              <a:rPr lang="en-US" sz="1200" b="1" dirty="0"/>
              <a:t>Say the following: </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After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Submit Plan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has been selected, two system emails will go out: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first email is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submitter</a:t>
            </a:r>
            <a:r>
              <a:rPr lang="en-US" altLang="en-US" dirty="0">
                <a:latin typeface="Arial" panose="020B0604020202020204" pitchFamily="34" charset="0"/>
                <a:ea typeface="ＭＳ Ｐゴシック" panose="020B0600070205080204" pitchFamily="34" charset="-128"/>
                <a:cs typeface="Arial" panose="020B0604020202020204" pitchFamily="34" charset="0"/>
              </a:rPr>
              <a:t> of the Budget Revision confirming that the plan has been submitted for review. An example of the email is provided to you on this slide.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02404" name="Slide Number Placeholder 3">
            <a:extLst>
              <a:ext uri="{FF2B5EF4-FFF2-40B4-BE49-F238E27FC236}">
                <a16:creationId xmlns:a16="http://schemas.microsoft.com/office/drawing/2014/main" id="{332D6F77-5E58-4CE0-8871-E2398C6B56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0EB46EA8-C86B-40A0-80B6-F2042D804530}" type="slidenum">
              <a:rPr lang="en-US" altLang="en-US" smtClean="0"/>
              <a:pPr/>
              <a:t>56</a:t>
            </a:fld>
            <a:endParaRPr lang="en-US" altLang="en-US" dirty="0"/>
          </a:p>
        </p:txBody>
      </p:sp>
    </p:spTree>
    <p:extLst>
      <p:ext uri="{BB962C8B-B14F-4D97-AF65-F5344CB8AC3E}">
        <p14:creationId xmlns:p14="http://schemas.microsoft.com/office/powerpoint/2010/main" val="1655599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AB4CC003-8820-41E3-904E-462D4C524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E684216D-DE0C-4758-B105-BD7A4995FB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Facilitator: </a:t>
            </a:r>
            <a:r>
              <a:rPr lang="en-US" sz="1200" b="0" dirty="0"/>
              <a:t>Emily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second email is sent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Region Administrator(s) </a:t>
            </a:r>
            <a:r>
              <a:rPr lang="en-US" altLang="en-US" dirty="0">
                <a:latin typeface="Arial" panose="020B0604020202020204" pitchFamily="34" charset="0"/>
                <a:ea typeface="ＭＳ Ｐゴシック" panose="020B0600070205080204" pitchFamily="34" charset="-128"/>
                <a:cs typeface="Arial" panose="020B0604020202020204" pitchFamily="34" charset="0"/>
              </a:rPr>
              <a:t>advising them a District Budget Revision has been submitted for review. An example of the email is provided to you on this slide.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If you are a Region or DFD, an email will go to CDE Administrator, Emily Smith, who will assign it to the pertinent CDE consultant.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04452" name="Slide Number Placeholder 3">
            <a:extLst>
              <a:ext uri="{FF2B5EF4-FFF2-40B4-BE49-F238E27FC236}">
                <a16:creationId xmlns:a16="http://schemas.microsoft.com/office/drawing/2014/main" id="{06FED50E-605B-4630-939E-76435F48AB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0933A50C-3103-4DF2-B0D0-F33ACDCE5B3D}" type="slidenum">
              <a:rPr lang="en-US" altLang="en-US" smtClean="0"/>
              <a:pPr/>
              <a:t>57</a:t>
            </a:fld>
            <a:endParaRPr lang="en-US" altLang="en-US" dirty="0"/>
          </a:p>
        </p:txBody>
      </p:sp>
    </p:spTree>
    <p:extLst>
      <p:ext uri="{BB962C8B-B14F-4D97-AF65-F5344CB8AC3E}">
        <p14:creationId xmlns:p14="http://schemas.microsoft.com/office/powerpoint/2010/main" val="3469801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AB09CDA-5767-4BD8-AB75-043DA8F2B5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B0920CB6-D8C0-4792-9F42-0171F63BE6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those in attendance who review submitted Budget Revisions, we will now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discuss how to review a budget revision. </a:t>
            </a:r>
            <a:endParaRPr lang="en-US" sz="1200" b="0" dirty="0"/>
          </a:p>
          <a:p>
            <a:pPr defTabSz="931863"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the next few slides only pertain to regional and CDE staff, since they will be reviewing the DSAs, MOUs, DFDs and Region Budget revisions.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06500" name="Slide Number Placeholder 3">
            <a:extLst>
              <a:ext uri="{FF2B5EF4-FFF2-40B4-BE49-F238E27FC236}">
                <a16:creationId xmlns:a16="http://schemas.microsoft.com/office/drawing/2014/main" id="{A136649C-D49C-4D26-950A-C7020B60F5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78DD1559-D5E1-4C88-9D09-54CA1E8FC64C}" type="slidenum">
              <a:rPr lang="en-US" altLang="en-US" smtClean="0"/>
              <a:pPr/>
              <a:t>58</a:t>
            </a:fld>
            <a:endParaRPr lang="en-US" altLang="en-US" dirty="0"/>
          </a:p>
        </p:txBody>
      </p:sp>
    </p:spTree>
    <p:extLst>
      <p:ext uri="{BB962C8B-B14F-4D97-AF65-F5344CB8AC3E}">
        <p14:creationId xmlns:p14="http://schemas.microsoft.com/office/powerpoint/2010/main" val="41760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60B07C2-3C82-4BFF-9965-08EC3EB67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75A506EE-5F1F-48CD-AEEE-CB2C0E744B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Regional Administrator</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receives the email notification, they will log in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to the</a:t>
            </a:r>
            <a:r>
              <a:rPr lang="en-US" altLang="en-US" dirty="0">
                <a:latin typeface="Arial" panose="020B0604020202020204" pitchFamily="34" charset="0"/>
                <a:ea typeface="ＭＳ Ｐゴシック" panose="020B0600070205080204" pitchFamily="34" charset="-128"/>
                <a:cs typeface="Arial" panose="020B0604020202020204" pitchFamily="34" charset="0"/>
              </a:rPr>
              <a:t> system and go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Regional Administration Menu</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first step is to select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List Budget Revisions Submitted for Review </a:t>
            </a:r>
            <a:r>
              <a:rPr lang="en-US" altLang="en-US" dirty="0">
                <a:latin typeface="Arial" panose="020B0604020202020204" pitchFamily="34" charset="0"/>
                <a:ea typeface="ＭＳ Ｐゴシック" panose="020B0600070205080204" pitchFamily="34" charset="-128"/>
                <a:cs typeface="Arial" panose="020B0604020202020204" pitchFamily="34" charset="0"/>
              </a:rPr>
              <a:t>(please see red text box). This is where the Regional Administrator assigns Reviewers for the DSA/MOU Subgrantees’ Budget Revisions. At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the CDE level, the CDE Administrator will assign Budget revisions to the corresponding CDE reviewers.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08548" name="Slide Number Placeholder 3">
            <a:extLst>
              <a:ext uri="{FF2B5EF4-FFF2-40B4-BE49-F238E27FC236}">
                <a16:creationId xmlns:a16="http://schemas.microsoft.com/office/drawing/2014/main" id="{EEDC8422-72B8-4FF6-8231-978EDDB6E8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0536D6A7-72CC-4891-827A-55A5849521F5}" type="slidenum">
              <a:rPr lang="en-US" altLang="en-US" smtClean="0"/>
              <a:pPr/>
              <a:t>59</a:t>
            </a:fld>
            <a:endParaRPr lang="en-US" altLang="en-US" dirty="0"/>
          </a:p>
        </p:txBody>
      </p:sp>
    </p:spTree>
    <p:extLst>
      <p:ext uri="{BB962C8B-B14F-4D97-AF65-F5344CB8AC3E}">
        <p14:creationId xmlns:p14="http://schemas.microsoft.com/office/powerpoint/2010/main" val="380966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4362141A-BF7E-4322-8A22-2D81164275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09C014BB-F9CC-49B0-A82E-F382B92D1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r>
              <a:rPr lang="en-US" b="1" dirty="0"/>
              <a:t>Say the following: </a:t>
            </a:r>
            <a:r>
              <a:rPr lang="en-US" b="0" dirty="0"/>
              <a:t>Before review our agenda for today we’d like to</a:t>
            </a:r>
            <a:r>
              <a:rPr lang="en-US" b="0" baseline="0" dirty="0"/>
              <a:t> quickly discuss the Budget Process Overview. </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eMEP system is comprised of the Grant Applications and Budget Revisions.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original budget created during the grant application process is used to populate the first BR (or Budget Revision) created by the subgrantee. The subgrantee will make</a:t>
            </a:r>
            <a:r>
              <a:rPr lang="en-US" baseline="0" dirty="0"/>
              <a:t> edits to the original numbers during their first BR creation. </a:t>
            </a:r>
            <a:r>
              <a:rPr lang="en-US" dirty="0"/>
              <a:t>Please note, this does not</a:t>
            </a:r>
            <a:r>
              <a:rPr lang="en-US" baseline="0" dirty="0"/>
              <a:t> necessarily mean BR 1, but the first BR that is created. For example, if a subgrantee does not complete BR 1, but creates and submits BR 2 (due December 15</a:t>
            </a:r>
            <a:r>
              <a:rPr lang="en-US" baseline="30000" dirty="0"/>
              <a:t>th</a:t>
            </a:r>
            <a:r>
              <a:rPr lang="en-US" baseline="0" dirty="0"/>
              <a:t>), the original budget numbers from the grant application will populate BR 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the BR is approved in the eMEP system, the numbers are populated in the MEPEX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190468" name="Slide Number Placeholder 3">
            <a:extLst>
              <a:ext uri="{FF2B5EF4-FFF2-40B4-BE49-F238E27FC236}">
                <a16:creationId xmlns:a16="http://schemas.microsoft.com/office/drawing/2014/main" id="{14FECDFE-ADF0-4435-8330-9151F37BE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F235AF6-2D4D-4BF1-AE52-165B95940E15}" type="slidenum">
              <a:rPr lang="en-US" altLang="en-US" smtClean="0"/>
              <a:pPr/>
              <a:t>6</a:t>
            </a:fld>
            <a:endParaRPr lang="en-US" altLang="en-US" dirty="0"/>
          </a:p>
        </p:txBody>
      </p:sp>
    </p:spTree>
    <p:extLst>
      <p:ext uri="{BB962C8B-B14F-4D97-AF65-F5344CB8AC3E}">
        <p14:creationId xmlns:p14="http://schemas.microsoft.com/office/powerpoint/2010/main" val="5520832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EF47A908-D6D0-4BAC-9152-AA384BCD05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AB4E596-4066-4753-8CDF-A23D8CF075C4}"/>
              </a:ext>
            </a:extLst>
          </p:cNvPr>
          <p:cNvSpPr>
            <a:spLocks noGrp="1"/>
          </p:cNvSpPr>
          <p:nvPr>
            <p:ph type="body" idx="1"/>
          </p:nvPr>
        </p:nvSpPr>
        <p:spPr/>
        <p:txBody>
          <a:bodyPr/>
          <a:lstStyle/>
          <a:p>
            <a:r>
              <a:rPr lang="en-US" sz="1100" b="1" dirty="0"/>
              <a:t>Facilitator: </a:t>
            </a:r>
            <a:r>
              <a:rPr lang="en-US" altLang="en-US" sz="11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Say the following:</a:t>
            </a:r>
          </a:p>
          <a:p>
            <a:pPr eaLnBrk="1" fontAlgn="auto" hangingPunct="1">
              <a:spcBef>
                <a:spcPts val="0"/>
              </a:spcBef>
              <a:spcAft>
                <a:spcPts val="0"/>
              </a:spcAft>
              <a:defRPr/>
            </a:pPr>
            <a:r>
              <a:rPr lang="en-US" sz="1100" dirty="0">
                <a:latin typeface="Arial" panose="020B0604020202020204" pitchFamily="34" charset="0"/>
                <a:cs typeface="Arial" panose="020B0604020202020204" pitchFamily="34" charset="0"/>
              </a:rPr>
              <a:t>Assigning Budget Revision Plan Reviewers: </a:t>
            </a:r>
          </a:p>
          <a:p>
            <a:pPr eaLnBrk="1" fontAlgn="auto" hangingPunct="1">
              <a:spcBef>
                <a:spcPts val="0"/>
              </a:spcBef>
              <a:spcAft>
                <a:spcPts val="0"/>
              </a:spcAft>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100" dirty="0">
                <a:latin typeface="Arial" panose="020B0604020202020204" pitchFamily="34" charset="0"/>
                <a:cs typeface="Arial" panose="020B0604020202020204" pitchFamily="34" charset="0"/>
              </a:rPr>
              <a:t>The Regional Administrator will be directed to the </a:t>
            </a:r>
            <a:r>
              <a:rPr lang="en-US" sz="1100" b="1" dirty="0">
                <a:latin typeface="Arial" panose="020B0604020202020204" pitchFamily="34" charset="0"/>
                <a:cs typeface="Arial" panose="020B0604020202020204" pitchFamily="34" charset="0"/>
              </a:rPr>
              <a:t>Review Administrator’s Budget Revision List, </a:t>
            </a:r>
            <a:r>
              <a:rPr lang="en-US" sz="1100" b="0" dirty="0">
                <a:latin typeface="Arial" panose="020B0604020202020204" pitchFamily="34" charset="0"/>
                <a:cs typeface="Arial" panose="020B0604020202020204" pitchFamily="34" charset="0"/>
              </a:rPr>
              <a:t>as seen</a:t>
            </a:r>
            <a:r>
              <a:rPr lang="en-US" sz="1100" b="0" baseline="0" dirty="0">
                <a:latin typeface="Arial" panose="020B0604020202020204" pitchFamily="34" charset="0"/>
                <a:cs typeface="Arial" panose="020B0604020202020204" pitchFamily="34" charset="0"/>
              </a:rPr>
              <a:t> on this slide</a:t>
            </a:r>
            <a:r>
              <a:rPr lang="en-US" sz="1100" b="0" dirty="0">
                <a:latin typeface="Arial" panose="020B0604020202020204" pitchFamily="34" charset="0"/>
                <a:cs typeface="Arial" panose="020B0604020202020204" pitchFamily="34" charset="0"/>
              </a:rPr>
              <a:t>. </a:t>
            </a:r>
          </a:p>
          <a:p>
            <a:pPr eaLnBrk="1" fontAlgn="auto" hangingPunct="1">
              <a:spcBef>
                <a:spcPts val="0"/>
              </a:spcBef>
              <a:spcAft>
                <a:spcPts val="0"/>
              </a:spcAft>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100" dirty="0">
                <a:latin typeface="Arial" panose="020B0604020202020204" pitchFamily="34" charset="0"/>
                <a:cs typeface="Arial" panose="020B0604020202020204" pitchFamily="34" charset="0"/>
              </a:rPr>
              <a:t>In this list, the Regional Administrator can filter the plans within their region by the following:</a:t>
            </a:r>
          </a:p>
          <a:p>
            <a:pPr marL="174289" indent="-174289"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Subgrantee Type</a:t>
            </a:r>
          </a:p>
          <a:p>
            <a:pPr marL="174289" indent="-174289"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Review Status</a:t>
            </a:r>
          </a:p>
          <a:p>
            <a:pPr marL="174289" indent="-174289"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Reviewer (this is the reviewer assigned to a plan). This filter is only valid</a:t>
            </a:r>
            <a:r>
              <a:rPr lang="en-US" sz="1100" baseline="0" dirty="0">
                <a:latin typeface="Arial" panose="020B0604020202020204" pitchFamily="34" charset="0"/>
                <a:cs typeface="Arial" panose="020B0604020202020204" pitchFamily="34" charset="0"/>
              </a:rPr>
              <a:t> if a reviewer has been assigned to a plan. </a:t>
            </a:r>
            <a:endParaRPr lang="en-US" sz="1100"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Tx/>
              <a:buChar char="-"/>
              <a:defRPr/>
            </a:pPr>
            <a:r>
              <a:rPr lang="en-US" sz="1100" dirty="0">
                <a:latin typeface="Arial" panose="020B0604020202020204" pitchFamily="34" charset="0"/>
                <a:cs typeface="Arial" panose="020B0604020202020204" pitchFamily="34" charset="0"/>
              </a:rPr>
              <a:t>Plan Fiscal Year (this is always set to the current fiscal year)</a:t>
            </a:r>
          </a:p>
          <a:p>
            <a:pPr marL="174289" indent="-174289" eaLnBrk="1" fontAlgn="auto" hangingPunct="1">
              <a:spcBef>
                <a:spcPts val="0"/>
              </a:spcBef>
              <a:spcAft>
                <a:spcPts val="0"/>
              </a:spcAft>
              <a:buFontTx/>
              <a:buChar char="-"/>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100" dirty="0">
                <a:latin typeface="Arial" panose="020B0604020202020204" pitchFamily="34" charset="0"/>
                <a:cs typeface="Arial" panose="020B0604020202020204" pitchFamily="34" charset="0"/>
              </a:rPr>
              <a:t>Once the criteria is identified, the administrator will click the </a:t>
            </a:r>
            <a:r>
              <a:rPr lang="en-US" sz="1100" b="1" dirty="0">
                <a:latin typeface="Arial" panose="020B0604020202020204" pitchFamily="34" charset="0"/>
                <a:cs typeface="Arial" panose="020B0604020202020204" pitchFamily="34" charset="0"/>
              </a:rPr>
              <a:t>List Budget Revisions for Review </a:t>
            </a:r>
            <a:r>
              <a:rPr lang="en-US" sz="1100" dirty="0">
                <a:latin typeface="Arial" panose="020B0604020202020204" pitchFamily="34" charset="0"/>
                <a:cs typeface="Arial" panose="020B0604020202020204" pitchFamily="34" charset="0"/>
              </a:rPr>
              <a:t>button.</a:t>
            </a:r>
          </a:p>
          <a:p>
            <a:pPr eaLnBrk="1" fontAlgn="auto" hangingPunct="1">
              <a:spcBef>
                <a:spcPts val="0"/>
              </a:spcBef>
              <a:spcAft>
                <a:spcPts val="0"/>
              </a:spcAft>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100" dirty="0">
                <a:latin typeface="Arial" panose="020B0604020202020204" pitchFamily="34" charset="0"/>
                <a:cs typeface="Arial" panose="020B0604020202020204" pitchFamily="34" charset="0"/>
              </a:rPr>
              <a:t>Once the administrator identifies the specific plan they wish to assign to the Reviewer and Plan Approver, they will select the </a:t>
            </a:r>
            <a:r>
              <a:rPr lang="en-US" sz="1100" b="1" dirty="0">
                <a:latin typeface="Arial" panose="020B0604020202020204" pitchFamily="34" charset="0"/>
                <a:cs typeface="Arial" panose="020B0604020202020204" pitchFamily="34" charset="0"/>
              </a:rPr>
              <a:t>Manage Reviewers </a:t>
            </a:r>
            <a:r>
              <a:rPr lang="en-US" sz="1100" dirty="0">
                <a:latin typeface="Arial" panose="020B0604020202020204" pitchFamily="34" charset="0"/>
                <a:cs typeface="Arial" panose="020B0604020202020204" pitchFamily="34" charset="0"/>
              </a:rPr>
              <a:t>Button.</a:t>
            </a:r>
          </a:p>
          <a:p>
            <a:pPr eaLnBrk="1" fontAlgn="auto" hangingPunct="1">
              <a:spcBef>
                <a:spcPts val="0"/>
              </a:spcBef>
              <a:spcAft>
                <a:spcPts val="0"/>
              </a:spcAft>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1100" dirty="0">
                <a:latin typeface="Arial" panose="020B0604020202020204" pitchFamily="34" charset="0"/>
                <a:cs typeface="Arial" panose="020B0604020202020204" pitchFamily="34" charset="0"/>
              </a:rPr>
              <a:t>Again,</a:t>
            </a:r>
            <a:r>
              <a:rPr lang="en-US" sz="1100" baseline="0" dirty="0">
                <a:latin typeface="Arial" panose="020B0604020202020204" pitchFamily="34" charset="0"/>
                <a:cs typeface="Arial" panose="020B0604020202020204" pitchFamily="34" charset="0"/>
              </a:rPr>
              <a:t> p</a:t>
            </a:r>
            <a:r>
              <a:rPr lang="en-US" sz="1100" dirty="0">
                <a:latin typeface="Arial" panose="020B0604020202020204" pitchFamily="34" charset="0"/>
                <a:cs typeface="Arial" panose="020B0604020202020204" pitchFamily="34" charset="0"/>
              </a:rPr>
              <a:t>lease Note: The default </a:t>
            </a:r>
            <a:r>
              <a:rPr lang="en-US" sz="1100" b="1" dirty="0">
                <a:latin typeface="Arial" panose="020B0604020202020204" pitchFamily="34" charset="0"/>
                <a:cs typeface="Arial" panose="020B0604020202020204" pitchFamily="34" charset="0"/>
              </a:rPr>
              <a:t>Plan Fiscal Year</a:t>
            </a:r>
            <a:r>
              <a:rPr lang="en-US" sz="1100" dirty="0">
                <a:latin typeface="Arial" panose="020B0604020202020204" pitchFamily="34" charset="0"/>
                <a:cs typeface="Arial" panose="020B0604020202020204" pitchFamily="34" charset="0"/>
              </a:rPr>
              <a:t> will always default to the most current fiscal year.</a:t>
            </a:r>
          </a:p>
          <a:p>
            <a:pPr eaLnBrk="1" fontAlgn="auto" hangingPunct="1">
              <a:spcBef>
                <a:spcPts val="0"/>
              </a:spcBef>
              <a:spcAft>
                <a:spcPts val="0"/>
              </a:spcAft>
              <a:defRPr/>
            </a:pPr>
            <a:endParaRPr lang="en-US" sz="11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110596" name="Slide Number Placeholder 3">
            <a:extLst>
              <a:ext uri="{FF2B5EF4-FFF2-40B4-BE49-F238E27FC236}">
                <a16:creationId xmlns:a16="http://schemas.microsoft.com/office/drawing/2014/main" id="{539E40F1-0CE8-496D-AE20-0953FA9E88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E17860AC-5174-47DA-A9E8-2F35C88B800A}" type="slidenum">
              <a:rPr lang="en-US" altLang="en-US" smtClean="0"/>
              <a:pPr/>
              <a:t>60</a:t>
            </a:fld>
            <a:endParaRPr lang="en-US" altLang="en-US" dirty="0"/>
          </a:p>
        </p:txBody>
      </p:sp>
    </p:spTree>
    <p:extLst>
      <p:ext uri="{BB962C8B-B14F-4D97-AF65-F5344CB8AC3E}">
        <p14:creationId xmlns:p14="http://schemas.microsoft.com/office/powerpoint/2010/main" val="30009185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D568C83E-241C-4703-9104-17D29582D9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9B392B05-0F24-4322-97E5-62E0F047B3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By selecting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Manage Reviewers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the system will open an area for the region administrator to assign Reviewers and a Plan Approver for the district budget revision.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all reviewers and the approver are assigned, the Region Administrator will 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Update Reviewers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This Budget Revision Plan now has Reviewers and an Approver assigned. The Budget Revision is ready for review.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return to the main menu, the user will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Main Menu </a:t>
            </a:r>
            <a:r>
              <a:rPr lang="en-US" altLang="en-US" dirty="0">
                <a:latin typeface="Arial" panose="020B0604020202020204" pitchFamily="34" charset="0"/>
                <a:ea typeface="ＭＳ Ｐゴシック" panose="020B0600070205080204" pitchFamily="34" charset="-128"/>
                <a:cs typeface="Arial" panose="020B0604020202020204" pitchFamily="34" charset="0"/>
              </a:rPr>
              <a:t>tab at the top of the screen.</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12644" name="Slide Number Placeholder 3">
            <a:extLst>
              <a:ext uri="{FF2B5EF4-FFF2-40B4-BE49-F238E27FC236}">
                <a16:creationId xmlns:a16="http://schemas.microsoft.com/office/drawing/2014/main" id="{B2A72576-3F79-41F9-8B69-6C552563EF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06BB5836-2034-4D51-865A-E59B30D9E0BC}" type="slidenum">
              <a:rPr lang="en-US" altLang="en-US" smtClean="0"/>
              <a:pPr/>
              <a:t>61</a:t>
            </a:fld>
            <a:endParaRPr lang="en-US" altLang="en-US" dirty="0"/>
          </a:p>
        </p:txBody>
      </p:sp>
    </p:spTree>
    <p:extLst>
      <p:ext uri="{BB962C8B-B14F-4D97-AF65-F5344CB8AC3E}">
        <p14:creationId xmlns:p14="http://schemas.microsoft.com/office/powerpoint/2010/main" val="22198561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EF35E5B2-85BA-41C2-A92B-C352CDBEEE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CD6B971A-A440-4A51-9DCB-8C07AF2F4D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Administrator has assigned the reviewers and an approver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Revision Plan</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Reviewers and Regional Administrator will receive an email confirming that they have been assigned to a plan (an example of the email is provided to you on this slide).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4692" name="Slide Number Placeholder 3">
            <a:extLst>
              <a:ext uri="{FF2B5EF4-FFF2-40B4-BE49-F238E27FC236}">
                <a16:creationId xmlns:a16="http://schemas.microsoft.com/office/drawing/2014/main" id="{2817F5A7-903D-484F-B52F-89F570444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8DB83C1C-FF68-4D2D-9EF5-2403663B0903}" type="slidenum">
              <a:rPr lang="en-US" altLang="en-US" smtClean="0"/>
              <a:pPr/>
              <a:t>62</a:t>
            </a:fld>
            <a:endParaRPr lang="en-US" altLang="en-US" dirty="0"/>
          </a:p>
        </p:txBody>
      </p:sp>
    </p:spTree>
    <p:extLst>
      <p:ext uri="{BB962C8B-B14F-4D97-AF65-F5344CB8AC3E}">
        <p14:creationId xmlns:p14="http://schemas.microsoft.com/office/powerpoint/2010/main" val="887658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r>
              <a:rPr lang="en-US" sz="1200" b="0" dirty="0"/>
              <a:t>It</a:t>
            </a:r>
            <a:r>
              <a:rPr lang="en-US" sz="1200" b="0" baseline="0" dirty="0"/>
              <a:t> is time to check for understanding. </a:t>
            </a: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63</a:t>
            </a:fld>
            <a:endParaRPr lang="en-US" altLang="en-US" dirty="0"/>
          </a:p>
        </p:txBody>
      </p:sp>
    </p:spTree>
    <p:extLst>
      <p:ext uri="{BB962C8B-B14F-4D97-AF65-F5344CB8AC3E}">
        <p14:creationId xmlns:p14="http://schemas.microsoft.com/office/powerpoint/2010/main" val="23381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r>
              <a:rPr lang="en-US" sz="1200" b="1" dirty="0"/>
              <a:t>Say the following: </a:t>
            </a:r>
            <a:r>
              <a:rPr lang="en-US" altLang="en-US" sz="1200" b="1" dirty="0"/>
              <a:t>Using the Zoom annotate button, place a stamp in either TRUE or FALSE</a:t>
            </a:r>
            <a:endParaRPr lang="en-US" sz="1200" b="1" dirty="0"/>
          </a:p>
          <a:p>
            <a:endParaRPr lang="en-US" altLang="en-US" dirty="0">
              <a:latin typeface="Arial" panose="020B0604020202020204" pitchFamily="34" charset="0"/>
              <a:cs typeface="Arial" panose="020B0604020202020204" pitchFamily="34" charset="0"/>
            </a:endParaRPr>
          </a:p>
          <a:p>
            <a:pPr>
              <a:spcBef>
                <a:spcPct val="0"/>
              </a:spcBef>
              <a:buFontTx/>
              <a:buNone/>
            </a:pP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b="1" dirty="0">
                <a:latin typeface="Arial" panose="020B0604020202020204" pitchFamily="34" charset="0"/>
                <a:cs typeface="Arial" panose="020B0604020202020204" pitchFamily="34" charset="0"/>
              </a:rPr>
              <a:t>True or False:</a:t>
            </a:r>
            <a:r>
              <a:rPr lang="en-US" altLang="en-US" b="1" baseline="0"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budget revisions are automatically assigned to a reviewer once they are submitted? </a:t>
            </a:r>
          </a:p>
          <a:p>
            <a:pPr>
              <a:spcBef>
                <a:spcPct val="0"/>
              </a:spcBef>
              <a:buFontTx/>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1: </a:t>
            </a:r>
            <a:r>
              <a:rPr lang="en-US" altLang="en-US" dirty="0">
                <a:latin typeface="Arial" panose="020B0604020202020204" pitchFamily="34" charset="0"/>
                <a:ea typeface="ＭＳ Ｐゴシック" panose="020B0600070205080204" pitchFamily="34" charset="-128"/>
                <a:cs typeface="Arial" panose="020B0604020202020204" pitchFamily="34" charset="0"/>
              </a:rPr>
              <a:t>False, the Region’s system administrator will have to assigned the BR to the Region’s reviewers and approver once the reimbursable district submits their BR. </a:t>
            </a:r>
          </a:p>
          <a:p>
            <a:pPr>
              <a:spcBef>
                <a:spcPct val="0"/>
              </a:spcBef>
              <a:buFontTx/>
              <a:buNone/>
            </a:pP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do: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Teresa</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effectLst/>
                <a:latin typeface="Segoe UI" panose="020B0502040204020203" pitchFamily="34" charset="0"/>
              </a:rPr>
              <a:t>Add the following to the chat: </a:t>
            </a:r>
            <a:br>
              <a:rPr lang="en-US" sz="1200" dirty="0">
                <a:effectLst/>
                <a:latin typeface="Segoe UI" panose="020B0502040204020203" pitchFamily="34" charset="0"/>
              </a:rPr>
            </a:br>
            <a:br>
              <a:rPr lang="en-US" sz="1200" dirty="0">
                <a:effectLst/>
                <a:latin typeface="Segoe UI" panose="020B0502040204020203" pitchFamily="34" charset="0"/>
              </a:rPr>
            </a:br>
            <a:r>
              <a:rPr lang="en-US" sz="1200" dirty="0">
                <a:effectLst/>
                <a:latin typeface="Segoe UI" panose="020B0502040204020203" pitchFamily="34" charset="0"/>
              </a:rPr>
              <a:t>Zoom annotate: (1) click on “View Options”, (2) click on “Annotate” in the dropdown menu, (3) in the annotate toolbar that appears, click on “Stamp”</a:t>
            </a:r>
            <a:endParaRPr lang="en-US" sz="1200" dirty="0">
              <a:effectLst/>
              <a:latin typeface="Arial" panose="020B0604020202020204" pitchFamily="34" charset="0"/>
            </a:endParaRP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64</a:t>
            </a:fld>
            <a:endParaRPr lang="en-US" altLang="en-US" dirty="0"/>
          </a:p>
        </p:txBody>
      </p:sp>
    </p:spTree>
    <p:extLst>
      <p:ext uri="{BB962C8B-B14F-4D97-AF65-F5344CB8AC3E}">
        <p14:creationId xmlns:p14="http://schemas.microsoft.com/office/powerpoint/2010/main" val="25719145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Emily</a:t>
            </a:r>
          </a:p>
          <a:p>
            <a:pPr>
              <a:spcBef>
                <a:spcPct val="0"/>
              </a:spcBef>
              <a:buFontTx/>
              <a:buNone/>
            </a:pPr>
            <a:endParaRPr lang="en-US" altLang="en-US" dirty="0">
              <a:latin typeface="Arial" panose="020B0604020202020204" pitchFamily="34" charset="0"/>
              <a:cs typeface="Arial" panose="020B0604020202020204" pitchFamily="34" charset="0"/>
            </a:endParaRPr>
          </a:p>
          <a:p>
            <a:pPr lvl="0">
              <a:spcBef>
                <a:spcPct val="0"/>
              </a:spcBef>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Question 2: </a:t>
            </a:r>
            <a:r>
              <a:rPr lang="en-US" altLang="en-US" b="1" dirty="0">
                <a:latin typeface="Arial" panose="020B0604020202020204" pitchFamily="34" charset="0"/>
                <a:cs typeface="Arial" panose="020B0604020202020204" pitchFamily="34" charset="0"/>
              </a:rPr>
              <a:t>True or False:</a:t>
            </a:r>
            <a:r>
              <a:rPr lang="en-US" altLang="en-US" b="1" baseline="0" dirty="0">
                <a:latin typeface="Arial" panose="020B0604020202020204" pitchFamily="34" charset="0"/>
                <a:cs typeface="Arial" panose="020B0604020202020204" pitchFamily="34" charset="0"/>
              </a:rPr>
              <a:t> </a:t>
            </a:r>
            <a:r>
              <a:rPr lang="en-US" sz="1800" b="0" i="0" dirty="0">
                <a:solidFill>
                  <a:srgbClr val="000000"/>
                </a:solidFill>
                <a:effectLst/>
                <a:latin typeface="Arial" panose="020B0604020202020204" pitchFamily="34" charset="0"/>
              </a:rPr>
              <a:t>true or false, reimbursable districts cannot approve their own budget revisions? </a:t>
            </a:r>
          </a:p>
          <a:p>
            <a:pPr lvl="0">
              <a:spcBef>
                <a:spcPct val="0"/>
              </a:spcBef>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2: </a:t>
            </a:r>
            <a:r>
              <a:rPr lang="en-US" altLang="en-US" b="0" dirty="0">
                <a:latin typeface="Arial" panose="020B0604020202020204" pitchFamily="34" charset="0"/>
                <a:ea typeface="ＭＳ Ｐゴシック" panose="020B0600070205080204" pitchFamily="34" charset="-128"/>
                <a:cs typeface="Arial" panose="020B0604020202020204" pitchFamily="34" charset="0"/>
              </a:rPr>
              <a:t>True</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region must review and approve all its reimbursable districts’ budget revisions. </a:t>
            </a:r>
          </a:p>
          <a:p>
            <a:pPr>
              <a:spcBef>
                <a:spcPct val="0"/>
              </a:spcBef>
              <a:buFontTx/>
              <a:buNone/>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65</a:t>
            </a:fld>
            <a:endParaRPr lang="en-US" altLang="en-US" dirty="0"/>
          </a:p>
        </p:txBody>
      </p:sp>
    </p:spTree>
    <p:extLst>
      <p:ext uri="{BB962C8B-B14F-4D97-AF65-F5344CB8AC3E}">
        <p14:creationId xmlns:p14="http://schemas.microsoft.com/office/powerpoint/2010/main" val="28965840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E165CD7E-8C8E-42A3-8C1C-4BC86DA8B1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0F20AC23-0ADA-4267-8859-88BEBEA205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reviewers are assigned by the system administrator. The assigned Reviewer will sign into the system to access the submitted and assigned Budget Revisions Plans.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do this, the reviewer </a:t>
            </a:r>
            <a:r>
              <a:rPr lang="en-US" altLang="en-US" dirty="0">
                <a:latin typeface="Arial" panose="020B0604020202020204" pitchFamily="34" charset="0"/>
                <a:ea typeface="ＭＳ Ｐゴシック" panose="020B0600070205080204" pitchFamily="34" charset="-128"/>
                <a:cs typeface="Arial" panose="020B0604020202020204" pitchFamily="34" charset="0"/>
              </a:rPr>
              <a:t>will 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List Budget Revisions for Review </a:t>
            </a:r>
            <a:r>
              <a:rPr lang="en-US" altLang="en-US" dirty="0">
                <a:latin typeface="Arial" panose="020B0604020202020204" pitchFamily="34" charset="0"/>
                <a:ea typeface="ＭＳ Ｐゴシック" panose="020B0600070205080204" pitchFamily="34" charset="-128"/>
                <a:cs typeface="Arial" panose="020B0604020202020204" pitchFamily="34" charset="0"/>
              </a:rPr>
              <a:t>link,</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under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Regional Reviewer Menu, (as displayed in the red text box).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16740" name="Slide Number Placeholder 3">
            <a:extLst>
              <a:ext uri="{FF2B5EF4-FFF2-40B4-BE49-F238E27FC236}">
                <a16:creationId xmlns:a16="http://schemas.microsoft.com/office/drawing/2014/main" id="{48837C50-8860-4416-AFFE-D97FD3973F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BD91A82F-91C5-4E01-98CA-7E6E99A51B42}" type="slidenum">
              <a:rPr lang="en-US" altLang="en-US" smtClean="0"/>
              <a:pPr/>
              <a:t>66</a:t>
            </a:fld>
            <a:endParaRPr lang="en-US" altLang="en-US" dirty="0"/>
          </a:p>
        </p:txBody>
      </p:sp>
    </p:spTree>
    <p:extLst>
      <p:ext uri="{BB962C8B-B14F-4D97-AF65-F5344CB8AC3E}">
        <p14:creationId xmlns:p14="http://schemas.microsoft.com/office/powerpoint/2010/main" val="861275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BDEBDA75-9B9E-4FC3-B2B2-B0CF19158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E6AFC7C3-534E-4054-8A9C-52B08A90EA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reviewer will be directed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Reviewer’s Budget Revision List,</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as seen on this slide</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 The list will only display Budget Revision plans assigned to you.</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start a Budget Revision Review, the reviewer needs to select the specific plan they wish to review. To do this, double click</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on the plan you wish to review.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18788" name="Slide Number Placeholder 3">
            <a:extLst>
              <a:ext uri="{FF2B5EF4-FFF2-40B4-BE49-F238E27FC236}">
                <a16:creationId xmlns:a16="http://schemas.microsoft.com/office/drawing/2014/main" id="{C4446AF8-31D4-4CAA-87D6-CDC644AAAB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459FF3D-FFE5-4095-96AA-8061F13CF337}" type="slidenum">
              <a:rPr lang="en-US" altLang="en-US" smtClean="0"/>
              <a:pPr/>
              <a:t>67</a:t>
            </a:fld>
            <a:endParaRPr lang="en-US" altLang="en-US" dirty="0"/>
          </a:p>
        </p:txBody>
      </p:sp>
    </p:spTree>
    <p:extLst>
      <p:ext uri="{BB962C8B-B14F-4D97-AF65-F5344CB8AC3E}">
        <p14:creationId xmlns:p14="http://schemas.microsoft.com/office/powerpoint/2010/main" val="34952412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D4A3280B-4B57-452C-88C0-096E57F2B1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A882CE7-2EDA-467D-B36D-2003B47350A6}"/>
              </a:ext>
            </a:extLst>
          </p:cNvPr>
          <p:cNvSpPr>
            <a:spLocks noGrp="1"/>
          </p:cNvSpPr>
          <p:nvPr>
            <p:ph type="body" idx="1"/>
          </p:nvPr>
        </p:nvSpPr>
        <p:spPr/>
        <p:txBody>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The reviewer will be directed to the </a:t>
            </a:r>
            <a:r>
              <a:rPr lang="en-US" b="1" dirty="0">
                <a:latin typeface="Arial" panose="020B0604020202020204" pitchFamily="34" charset="0"/>
                <a:cs typeface="Arial" panose="020B0604020202020204" pitchFamily="34" charset="0"/>
              </a:rPr>
              <a:t>Reviewer’s Plan Index</a:t>
            </a:r>
            <a:r>
              <a:rPr lang="en-US" dirty="0">
                <a:latin typeface="Arial" panose="020B0604020202020204" pitchFamily="34" charset="0"/>
                <a:cs typeface="Arial" panose="020B0604020202020204" pitchFamily="34" charset="0"/>
              </a:rPr>
              <a:t>:</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The Reviewer will see that all sections that require their review are identified by the following:</a:t>
            </a:r>
          </a:p>
          <a:p>
            <a:pPr marL="174289" indent="-17428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section will be flagged in a red text.</a:t>
            </a:r>
          </a:p>
          <a:p>
            <a:pPr marL="174289" indent="-17428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section’s review status will be marked as </a:t>
            </a:r>
            <a:r>
              <a:rPr lang="en-US" b="1" dirty="0">
                <a:latin typeface="Arial" panose="020B0604020202020204" pitchFamily="34" charset="0"/>
                <a:cs typeface="Arial" panose="020B0604020202020204" pitchFamily="34" charset="0"/>
              </a:rPr>
              <a:t>Not Reviewed </a:t>
            </a:r>
            <a:r>
              <a:rPr lang="en-US" dirty="0">
                <a:latin typeface="Arial" panose="020B0604020202020204" pitchFamily="34" charset="0"/>
                <a:cs typeface="Arial" panose="020B0604020202020204" pitchFamily="34" charset="0"/>
              </a:rPr>
              <a:t>or </a:t>
            </a:r>
            <a:r>
              <a:rPr lang="en-US" b="1" dirty="0">
                <a:latin typeface="Arial" panose="020B0604020202020204" pitchFamily="34" charset="0"/>
                <a:cs typeface="Arial" panose="020B0604020202020204" pitchFamily="34" charset="0"/>
              </a:rPr>
              <a:t>In Progress</a:t>
            </a:r>
            <a:r>
              <a:rPr lang="en-US" dirty="0">
                <a:latin typeface="Arial" panose="020B0604020202020204" pitchFamily="34" charset="0"/>
                <a:cs typeface="Arial" panose="020B0604020202020204" pitchFamily="34" charset="0"/>
              </a:rPr>
              <a:t>.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Please Note: Any section that did not have Budget Revisions edits will be in a black text and marked as approved.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To start the review, the reviewer will click the </a:t>
            </a:r>
            <a:r>
              <a:rPr lang="en-US" b="1" dirty="0">
                <a:latin typeface="Arial" panose="020B0604020202020204" pitchFamily="34" charset="0"/>
                <a:cs typeface="Arial" panose="020B0604020202020204" pitchFamily="34" charset="0"/>
              </a:rPr>
              <a:t>Review </a:t>
            </a:r>
            <a:r>
              <a:rPr lang="en-US" dirty="0">
                <a:latin typeface="Arial" panose="020B0604020202020204" pitchFamily="34" charset="0"/>
                <a:cs typeface="Arial" panose="020B0604020202020204" pitchFamily="34" charset="0"/>
              </a:rPr>
              <a:t>link for the section they wish to review</a:t>
            </a:r>
            <a:r>
              <a:rPr lang="en-US" baseline="0" dirty="0">
                <a:latin typeface="Arial" panose="020B0604020202020204" pitchFamily="34" charset="0"/>
                <a:cs typeface="Arial" panose="020B0604020202020204" pitchFamily="34" charset="0"/>
              </a:rPr>
              <a:t> as shown by the arrow on the right.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	</a:t>
            </a:r>
          </a:p>
        </p:txBody>
      </p:sp>
      <p:sp>
        <p:nvSpPr>
          <p:cNvPr id="120836" name="Slide Number Placeholder 3">
            <a:extLst>
              <a:ext uri="{FF2B5EF4-FFF2-40B4-BE49-F238E27FC236}">
                <a16:creationId xmlns:a16="http://schemas.microsoft.com/office/drawing/2014/main" id="{DD202B9C-7BAD-44F1-A723-77A89C3D8A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1DEBAC90-FAB4-4322-A332-E2FC4982621D}" type="slidenum">
              <a:rPr lang="en-US" altLang="en-US" smtClean="0"/>
              <a:pPr/>
              <a:t>68</a:t>
            </a:fld>
            <a:endParaRPr lang="en-US" altLang="en-US" dirty="0"/>
          </a:p>
        </p:txBody>
      </p:sp>
    </p:spTree>
    <p:extLst>
      <p:ext uri="{BB962C8B-B14F-4D97-AF65-F5344CB8AC3E}">
        <p14:creationId xmlns:p14="http://schemas.microsoft.com/office/powerpoint/2010/main" val="33285549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98F73577-FB01-4E8C-86B7-9FC44B8EE2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68CE1AD-A849-4CE8-8B37-53B5E1E713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As an example, we will select Section 5: Regular School Year to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defTabSz="925513"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rubrics used in the Budget Revision Review process are identical to the rubrics used in the Grant Application. </a:t>
            </a:r>
          </a:p>
          <a:p>
            <a:pPr defTabSz="92551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551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3124" name="Slide Number Placeholder 3">
            <a:extLst>
              <a:ext uri="{FF2B5EF4-FFF2-40B4-BE49-F238E27FC236}">
                <a16:creationId xmlns:a16="http://schemas.microsoft.com/office/drawing/2014/main" id="{5A688983-7733-45D8-AA8C-C97BFB4F01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01F699BE-2C97-4E6E-9BDC-72598ADD38E7}" type="slidenum">
              <a:rPr lang="en-US" altLang="en-US" smtClean="0"/>
              <a:pPr/>
              <a:t>69</a:t>
            </a:fld>
            <a:endParaRPr lang="en-US" altLang="en-US" dirty="0"/>
          </a:p>
        </p:txBody>
      </p:sp>
    </p:spTree>
    <p:extLst>
      <p:ext uri="{BB962C8B-B14F-4D97-AF65-F5344CB8AC3E}">
        <p14:creationId xmlns:p14="http://schemas.microsoft.com/office/powerpoint/2010/main" val="4169966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B916243-E6B1-47C3-ADBF-E635E0D730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5DA8047-CBF8-4372-8122-6972021DC50A}"/>
              </a:ext>
            </a:extLst>
          </p:cNvPr>
          <p:cNvSpPr>
            <a:spLocks noGrp="1"/>
          </p:cNvSpPr>
          <p:nvPr>
            <p:ph type="body" idx="1"/>
          </p:nvPr>
        </p:nvSpPr>
        <p:spPr/>
        <p:txBody>
          <a:bodyPr/>
          <a:lstStyle/>
          <a:p>
            <a:r>
              <a:rPr lang="en-US" b="1" dirty="0"/>
              <a:t>Facilitator: </a:t>
            </a:r>
            <a:r>
              <a:rPr lang="en-US" b="0" dirty="0"/>
              <a:t>Emily</a:t>
            </a:r>
          </a:p>
          <a:p>
            <a:r>
              <a:rPr lang="en-US" b="1" dirty="0"/>
              <a:t>Say the following: </a:t>
            </a:r>
            <a:r>
              <a:rPr lang="en-US" altLang="en-US" dirty="0">
                <a:latin typeface="Arial" panose="020B0604020202020204" pitchFamily="34" charset="0"/>
                <a:cs typeface="Arial" panose="020B0604020202020204" pitchFamily="34" charset="0"/>
              </a:rPr>
              <a:t>This webinar’s focus is to provide step-by-step guidance for MEP</a:t>
            </a:r>
            <a:r>
              <a:rPr lang="en-US" altLang="en-US" baseline="0" dirty="0">
                <a:latin typeface="Arial" panose="020B0604020202020204" pitchFamily="34" charset="0"/>
                <a:cs typeface="Arial" panose="020B0604020202020204" pitchFamily="34" charset="0"/>
              </a:rPr>
              <a:t> subgrantees </a:t>
            </a:r>
            <a:r>
              <a:rPr lang="en-US" altLang="en-US" dirty="0">
                <a:latin typeface="Arial" panose="020B0604020202020204" pitchFamily="34" charset="0"/>
                <a:cs typeface="Arial" panose="020B0604020202020204" pitchFamily="34" charset="0"/>
              </a:rPr>
              <a:t>on how to create and review a budget revision,</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using the BR system.</a:t>
            </a:r>
          </a:p>
          <a:p>
            <a:pPr eaLnBrk="1" fontAlgn="auto" hangingPunct="1">
              <a:spcBef>
                <a:spcPct val="0"/>
              </a:spcBef>
              <a:spcAft>
                <a:spcPts val="0"/>
              </a:spcAft>
              <a:defRPr/>
            </a:pPr>
            <a:endParaRPr lang="en-US" altLang="en-US" dirty="0">
              <a:latin typeface="Arial" panose="020B0604020202020204" pitchFamily="34" charset="0"/>
              <a:cs typeface="Arial" panose="020B0604020202020204" pitchFamily="34" charset="0"/>
            </a:endParaRPr>
          </a:p>
          <a:p>
            <a:pPr eaLnBrk="1" fontAlgn="auto" hangingPunct="1">
              <a:spcBef>
                <a:spcPct val="0"/>
              </a:spcBef>
              <a:spcAft>
                <a:spcPts val="0"/>
              </a:spcAft>
              <a:defRPr/>
            </a:pPr>
            <a:r>
              <a:rPr lang="en-US" altLang="en-US" dirty="0">
                <a:latin typeface="Arial" panose="020B0604020202020204" pitchFamily="34" charset="0"/>
                <a:cs typeface="Arial" panose="020B0604020202020204" pitchFamily="34" charset="0"/>
              </a:rPr>
              <a:t>In today’s webinar we will cover the following: </a:t>
            </a:r>
          </a:p>
          <a:p>
            <a:pPr eaLnBrk="1" fontAlgn="auto" hangingPunct="1">
              <a:spcBef>
                <a:spcPct val="0"/>
              </a:spcBef>
              <a:spcAft>
                <a:spcPts val="0"/>
              </a:spcAft>
              <a:defRPr/>
            </a:pPr>
            <a:endParaRPr lang="en-US" altLang="en-US" dirty="0">
              <a:latin typeface="Arial" panose="020B0604020202020204" pitchFamily="34" charset="0"/>
              <a:cs typeface="Arial" panose="020B0604020202020204" pitchFamily="34" charset="0"/>
            </a:endParaRPr>
          </a:p>
          <a:p>
            <a:pPr marL="398880" indent="-398880" eaLnBrk="1" fontAlgn="auto" hangingPunct="1">
              <a:spcBef>
                <a:spcPct val="0"/>
              </a:spcBef>
              <a:spcAft>
                <a:spcPts val="0"/>
              </a:spcAft>
              <a:buFontTx/>
              <a:buAutoNum type="romanUcPeriod"/>
              <a:defRPr/>
            </a:pPr>
            <a:r>
              <a:rPr lang="en-US" altLang="en-US" dirty="0">
                <a:latin typeface="Arial" panose="020B0604020202020204" pitchFamily="34" charset="0"/>
                <a:cs typeface="Arial" panose="020B0604020202020204" pitchFamily="34" charset="0"/>
              </a:rPr>
              <a:t>How to Access the System </a:t>
            </a:r>
          </a:p>
          <a:p>
            <a:pPr marL="398880" indent="-398880" eaLnBrk="1" fontAlgn="auto" hangingPunct="1">
              <a:spcBef>
                <a:spcPct val="0"/>
              </a:spcBef>
              <a:spcAft>
                <a:spcPts val="0"/>
              </a:spcAft>
              <a:buFontTx/>
              <a:buAutoNum type="romanUcPeriod"/>
              <a:defRPr/>
            </a:pPr>
            <a:r>
              <a:rPr lang="en-US" altLang="en-US" dirty="0">
                <a:latin typeface="Arial" panose="020B0604020202020204" pitchFamily="34" charset="0"/>
                <a:cs typeface="Arial" panose="020B0604020202020204" pitchFamily="34" charset="0"/>
              </a:rPr>
              <a:t>How to Create a Budget Revision </a:t>
            </a:r>
          </a:p>
          <a:p>
            <a:pPr marL="398880" indent="-398880" eaLnBrk="1" fontAlgn="auto" hangingPunct="1">
              <a:spcBef>
                <a:spcPct val="0"/>
              </a:spcBef>
              <a:spcAft>
                <a:spcPts val="0"/>
              </a:spcAft>
              <a:buFontTx/>
              <a:buAutoNum type="romanUcPeriod"/>
              <a:defRPr/>
            </a:pPr>
            <a:r>
              <a:rPr lang="en-US" altLang="en-US" dirty="0">
                <a:latin typeface="Arial" panose="020B0604020202020204" pitchFamily="34" charset="0"/>
                <a:cs typeface="Arial" panose="020B0604020202020204" pitchFamily="34" charset="0"/>
              </a:rPr>
              <a:t>How To Submit a Budget Revision</a:t>
            </a:r>
          </a:p>
          <a:p>
            <a:pPr marL="398880" indent="-398880" eaLnBrk="1" fontAlgn="auto" hangingPunct="1">
              <a:spcBef>
                <a:spcPct val="0"/>
              </a:spcBef>
              <a:spcAft>
                <a:spcPts val="0"/>
              </a:spcAft>
              <a:buFontTx/>
              <a:buAutoNum type="romanUcPeriod"/>
              <a:defRPr/>
            </a:pPr>
            <a:r>
              <a:rPr lang="en-US" altLang="en-US" dirty="0">
                <a:latin typeface="Arial" panose="020B0604020202020204" pitchFamily="34" charset="0"/>
                <a:cs typeface="Arial" panose="020B0604020202020204" pitchFamily="34" charset="0"/>
              </a:rPr>
              <a:t>How to Review a Budget Revision</a:t>
            </a:r>
          </a:p>
          <a:p>
            <a:pPr marL="398880" indent="-398880" eaLnBrk="1" fontAlgn="auto" hangingPunct="1">
              <a:spcBef>
                <a:spcPct val="0"/>
              </a:spcBef>
              <a:spcAft>
                <a:spcPts val="0"/>
              </a:spcAft>
              <a:buFontTx/>
              <a:buAutoNum type="romanUcPeriod"/>
              <a:defRPr/>
            </a:pPr>
            <a:r>
              <a:rPr lang="en-US" altLang="en-US" dirty="0">
                <a:latin typeface="Arial" panose="020B0604020202020204" pitchFamily="34" charset="0"/>
                <a:cs typeface="Arial" panose="020B0604020202020204" pitchFamily="34" charset="0"/>
              </a:rPr>
              <a:t>Approving a Budget Revision </a:t>
            </a:r>
          </a:p>
          <a:p>
            <a:pPr marL="398880" indent="-398880" eaLnBrk="1" fontAlgn="auto" hangingPunct="1">
              <a:spcBef>
                <a:spcPct val="0"/>
              </a:spcBef>
              <a:spcAft>
                <a:spcPts val="0"/>
              </a:spcAft>
              <a:buFontTx/>
              <a:buAutoNum type="romanUcPeriod"/>
              <a:defRPr/>
            </a:pPr>
            <a:r>
              <a:rPr lang="en-US" altLang="en-US" dirty="0">
                <a:latin typeface="Arial" panose="020B0604020202020204" pitchFamily="34" charset="0"/>
                <a:cs typeface="Arial" panose="020B0604020202020204" pitchFamily="34" charset="0"/>
              </a:rPr>
              <a:t>And lastly, how the BR system aligns to the MEPEX System</a:t>
            </a:r>
          </a:p>
          <a:p>
            <a:pPr marL="398880" indent="-398880" eaLnBrk="1" fontAlgn="auto" hangingPunct="1">
              <a:spcBef>
                <a:spcPct val="0"/>
              </a:spcBef>
              <a:spcAft>
                <a:spcPts val="0"/>
              </a:spcAft>
              <a:buFontTx/>
              <a:buAutoNum type="romanUcPeriod"/>
              <a:defRPr/>
            </a:pPr>
            <a:endParaRPr lang="en-US" alt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p:txBody>
      </p:sp>
      <p:sp>
        <p:nvSpPr>
          <p:cNvPr id="16388" name="Slide Number Placeholder 3">
            <a:extLst>
              <a:ext uri="{FF2B5EF4-FFF2-40B4-BE49-F238E27FC236}">
                <a16:creationId xmlns:a16="http://schemas.microsoft.com/office/drawing/2014/main" id="{F68B23B2-CB4F-4168-9C31-4333A6251E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96BEE34B-8204-44F2-AFB1-1BF9006C2F8A}" type="slidenum">
              <a:rPr lang="en-US" altLang="en-US" smtClean="0"/>
              <a:pPr/>
              <a:t>7</a:t>
            </a:fld>
            <a:endParaRPr lang="en-US" altLang="en-US" dirty="0"/>
          </a:p>
        </p:txBody>
      </p:sp>
    </p:spTree>
    <p:extLst>
      <p:ext uri="{BB962C8B-B14F-4D97-AF65-F5344CB8AC3E}">
        <p14:creationId xmlns:p14="http://schemas.microsoft.com/office/powerpoint/2010/main" val="1180464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5EF7C969-E66C-4FC9-ABCF-E0BED6F529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E2898104-3E41-4493-9CFE-1D9F5BE869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 </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Section 5: Regular School Year Review:</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After clicking the Section 5 review button, the reviewer will be directed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Service/Allowable Activity List</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reviewer will notice that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ONLY</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sections that have budget revisions will have a Review Status of </a:t>
            </a:r>
            <a:r>
              <a:rPr lang="en-US" altLang="en-US" b="1" dirty="0">
                <a:latin typeface="Arial" panose="020B0604020202020204" pitchFamily="34" charset="0"/>
                <a:ea typeface="ＭＳ Ｐゴシック" panose="020B0600070205080204" pitchFamily="34" charset="-128"/>
                <a:cs typeface="Arial" panose="020B0604020202020204" pitchFamily="34" charset="0"/>
              </a:rPr>
              <a:t>Not Reviewed</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Service/Allowable Activity will also be flagged in red to indicate that the service needs review.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All Services/Allowable Activities with no budget revision edits will remain in black text and its Review Status will be marked as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Approved</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start the review of the red flagged Service/Allowable Activity, the reviewer will select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Not Reviewed</a:t>
            </a:r>
            <a:r>
              <a:rPr lang="en-US" altLang="en-US" dirty="0">
                <a:latin typeface="Arial" panose="020B0604020202020204" pitchFamily="34" charset="0"/>
                <a:ea typeface="ＭＳ Ｐゴシック" panose="020B0600070205080204" pitchFamily="34" charset="-128"/>
                <a:cs typeface="Arial" panose="020B0604020202020204" pitchFamily="34" charset="0"/>
              </a:rPr>
              <a:t> link (as identified by the red text box).</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35172" name="Slide Number Placeholder 3">
            <a:extLst>
              <a:ext uri="{FF2B5EF4-FFF2-40B4-BE49-F238E27FC236}">
                <a16:creationId xmlns:a16="http://schemas.microsoft.com/office/drawing/2014/main" id="{D1C0925F-4085-4B98-B991-7CB25AC046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3202F129-E8C3-40F7-9576-DCE4EA2AC544}" type="slidenum">
              <a:rPr lang="en-US" altLang="en-US" smtClean="0"/>
              <a:pPr/>
              <a:t>70</a:t>
            </a:fld>
            <a:endParaRPr lang="en-US" altLang="en-US" dirty="0"/>
          </a:p>
        </p:txBody>
      </p:sp>
    </p:spTree>
    <p:extLst>
      <p:ext uri="{BB962C8B-B14F-4D97-AF65-F5344CB8AC3E}">
        <p14:creationId xmlns:p14="http://schemas.microsoft.com/office/powerpoint/2010/main" val="5734461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2CA21339-7CB6-4788-B4E6-A54FC2A300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4F2E325-A30B-46F1-89B9-41AEACB0E313}"/>
              </a:ext>
            </a:extLst>
          </p:cNvPr>
          <p:cNvSpPr>
            <a:spLocks noGrp="1"/>
          </p:cNvSpPr>
          <p:nvPr>
            <p:ph type="body" idx="1"/>
          </p:nvPr>
        </p:nvSpPr>
        <p:spPr/>
        <p:txBody>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Section 5: Regular School Year Review (Continued):</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Upon going into the Service/Activity, the Reviewer will provide a score in the </a:t>
            </a:r>
            <a:r>
              <a:rPr lang="en-US" b="1" dirty="0">
                <a:latin typeface="Arial" panose="020B0604020202020204" pitchFamily="34" charset="0"/>
                <a:cs typeface="Arial" panose="020B0604020202020204" pitchFamily="34" charset="0"/>
              </a:rPr>
              <a:t>Budget</a:t>
            </a:r>
            <a:r>
              <a:rPr lang="en-US" dirty="0">
                <a:latin typeface="Arial" panose="020B0604020202020204" pitchFamily="34" charset="0"/>
                <a:cs typeface="Arial" panose="020B0604020202020204" pitchFamily="34" charset="0"/>
              </a:rPr>
              <a:t> tab;</a:t>
            </a:r>
            <a:r>
              <a:rPr lang="en-US" baseline="0" dirty="0">
                <a:latin typeface="Arial" panose="020B0604020202020204" pitchFamily="34" charset="0"/>
                <a:cs typeface="Arial" panose="020B0604020202020204" pitchFamily="34" charset="0"/>
              </a:rPr>
              <a:t> however, the reviewer should review </a:t>
            </a:r>
            <a:r>
              <a:rPr lang="en-US" b="1" baseline="0" dirty="0">
                <a:latin typeface="Arial" panose="020B0604020202020204" pitchFamily="34" charset="0"/>
                <a:cs typeface="Arial" panose="020B0604020202020204" pitchFamily="34" charset="0"/>
              </a:rPr>
              <a:t>all</a:t>
            </a:r>
            <a:r>
              <a:rPr lang="en-US" baseline="0" dirty="0">
                <a:latin typeface="Arial" panose="020B0604020202020204" pitchFamily="34" charset="0"/>
                <a:cs typeface="Arial" panose="020B0604020202020204" pitchFamily="34" charset="0"/>
              </a:rPr>
              <a:t> tabs to make sure they support and are aligned with the changes in the budget tab.</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All new budget items are identified in red. Specifically, the Object Code, Description &amp; Itemization of Costs, and the Amount.</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At the bottom of the Service/Activity Budget Detail Table: </a:t>
            </a:r>
          </a:p>
          <a:p>
            <a:pPr marL="174289" indent="-17428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New Total </a:t>
            </a:r>
            <a:r>
              <a:rPr lang="en-US" dirty="0">
                <a:latin typeface="Arial" panose="020B0604020202020204" pitchFamily="34" charset="0"/>
                <a:cs typeface="Arial" panose="020B0604020202020204" pitchFamily="34" charset="0"/>
              </a:rPr>
              <a:t>is displayed in green text. </a:t>
            </a:r>
          </a:p>
          <a:p>
            <a:pPr marL="174289" indent="-174289" eaLnBrk="1" fontAlgn="auto" hangingPunct="1">
              <a:spcBef>
                <a:spcPts val="0"/>
              </a:spcBef>
              <a:spcAft>
                <a:spcPts val="0"/>
              </a:spcAft>
              <a:buFont typeface="Arial" panose="020B0604020202020204" pitchFamily="34" charset="0"/>
              <a:buChar char="•"/>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Previous Total </a:t>
            </a:r>
            <a:r>
              <a:rPr lang="en-US" dirty="0">
                <a:latin typeface="Arial" panose="020B0604020202020204" pitchFamily="34" charset="0"/>
                <a:cs typeface="Arial" panose="020B0604020202020204" pitchFamily="34" charset="0"/>
              </a:rPr>
              <a:t>is displayed below the </a:t>
            </a:r>
            <a:r>
              <a:rPr lang="en-US" b="1" dirty="0">
                <a:latin typeface="Arial" panose="020B0604020202020204" pitchFamily="34" charset="0"/>
                <a:cs typeface="Arial" panose="020B0604020202020204" pitchFamily="34" charset="0"/>
              </a:rPr>
              <a:t>New Total </a:t>
            </a:r>
            <a:r>
              <a:rPr lang="en-US" dirty="0">
                <a:latin typeface="Arial" panose="020B0604020202020204" pitchFamily="34" charset="0"/>
                <a:cs typeface="Arial" panose="020B0604020202020204" pitchFamily="34" charset="0"/>
              </a:rPr>
              <a:t>in black text. </a:t>
            </a:r>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The Budget Revision Reviewer will only need to score the Budget tab within the </a:t>
            </a:r>
            <a:r>
              <a:rPr lang="en-US" b="1" dirty="0">
                <a:latin typeface="Arial" panose="020B0604020202020204" pitchFamily="34" charset="0"/>
                <a:cs typeface="Arial" panose="020B0604020202020204" pitchFamily="34" charset="0"/>
              </a:rPr>
              <a:t>Service/Activity</a:t>
            </a:r>
            <a:r>
              <a:rPr lang="en-US" b="0" dirty="0">
                <a:latin typeface="Arial" panose="020B0604020202020204" pitchFamily="34" charset="0"/>
                <a:cs typeface="Arial" panose="020B0604020202020204" pitchFamily="34" charset="0"/>
              </a:rPr>
              <a:t>,</a:t>
            </a:r>
            <a:r>
              <a:rPr lang="en-US" b="1" baseline="0" dirty="0">
                <a:latin typeface="Arial" panose="020B0604020202020204" pitchFamily="34" charset="0"/>
                <a:cs typeface="Arial" panose="020B0604020202020204" pitchFamily="34" charset="0"/>
              </a:rPr>
              <a:t> </a:t>
            </a:r>
            <a:r>
              <a:rPr lang="en-US" b="0" baseline="0" dirty="0">
                <a:latin typeface="Arial" panose="020B0604020202020204" pitchFamily="34" charset="0"/>
                <a:cs typeface="Arial" panose="020B0604020202020204" pitchFamily="34" charset="0"/>
              </a:rPr>
              <a:t>since all other tabs are combined within the budget tab rubric. </a:t>
            </a:r>
            <a:r>
              <a:rPr lang="en-US" dirty="0">
                <a:latin typeface="Arial" panose="020B0604020202020204" pitchFamily="34" charset="0"/>
                <a:cs typeface="Arial" panose="020B0604020202020204" pitchFamily="34" charset="0"/>
              </a:rPr>
              <a:t>Therefore,</a:t>
            </a:r>
            <a:r>
              <a:rPr lang="en-US" baseline="0" dirty="0">
                <a:latin typeface="Arial" panose="020B0604020202020204" pitchFamily="34" charset="0"/>
                <a:cs typeface="Arial" panose="020B0604020202020204" pitchFamily="34" charset="0"/>
              </a:rPr>
              <a:t> if the district made a change to the service/allowable activity description tab, and it does not meet the reviewers needs, the budget tab section should be scored as limited. The reviewer should indicate where they want the additional clarification/change. For example: the reviewer's comment would state the following: 8/26/2023: Please provide more detail of the changes that are being made to this service in the service/allowable description tab. </a:t>
            </a:r>
          </a:p>
          <a:p>
            <a:pPr eaLnBrk="1" fontAlgn="auto" hangingPunct="1">
              <a:spcBef>
                <a:spcPts val="0"/>
              </a:spcBef>
              <a:spcAft>
                <a:spcPts val="0"/>
              </a:spcAft>
              <a:defRPr/>
            </a:pPr>
            <a:endParaRPr lang="en-US" baseline="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p:txBody>
      </p:sp>
      <p:sp>
        <p:nvSpPr>
          <p:cNvPr id="137220" name="Slide Number Placeholder 3">
            <a:extLst>
              <a:ext uri="{FF2B5EF4-FFF2-40B4-BE49-F238E27FC236}">
                <a16:creationId xmlns:a16="http://schemas.microsoft.com/office/drawing/2014/main" id="{0109C77D-3523-48A0-A6B5-41E5FC0435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7AD933D9-D657-4917-ABB2-9D5EE9EF8338}" type="slidenum">
              <a:rPr lang="en-US" altLang="en-US" smtClean="0"/>
              <a:pPr/>
              <a:t>71</a:t>
            </a:fld>
            <a:endParaRPr lang="en-US" altLang="en-US" dirty="0"/>
          </a:p>
        </p:txBody>
      </p:sp>
    </p:spTree>
    <p:extLst>
      <p:ext uri="{BB962C8B-B14F-4D97-AF65-F5344CB8AC3E}">
        <p14:creationId xmlns:p14="http://schemas.microsoft.com/office/powerpoint/2010/main" val="37426756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F30776DC-E99C-4DB9-A43B-E514E2EBBB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0C08C0C5-7AEE-4EC0-A116-398FEAD867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27100" rtl="0" eaLnBrk="1" fontAlgn="base" latinLnBrk="0" hangingPunct="1">
              <a:lnSpc>
                <a:spcPct val="100000"/>
              </a:lnSpc>
              <a:spcBef>
                <a:spcPct val="0"/>
              </a:spcBef>
              <a:spcAft>
                <a:spcPct val="0"/>
              </a:spcAft>
              <a:buClrTx/>
              <a:buSzTx/>
              <a:buFontTx/>
              <a:buNone/>
              <a:tabLst/>
              <a:defRPr/>
            </a:pPr>
            <a:r>
              <a:rPr lang="en-US" dirty="0">
                <a:latin typeface="Arial" panose="020B0604020202020204" pitchFamily="34" charset="0"/>
                <a:cs typeface="Arial" panose="020B0604020202020204" pitchFamily="34" charset="0"/>
              </a:rPr>
              <a:t>Section 5: Regular School Year Review (Continued):</a:t>
            </a:r>
          </a:p>
          <a:p>
            <a:pPr marL="0" marR="0" lvl="0" indent="0" algn="l" defTabSz="9271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rubric within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Service/Activity</a:t>
            </a:r>
            <a:r>
              <a:rPr lang="en-US" altLang="en-US" dirty="0">
                <a:latin typeface="Arial" panose="020B0604020202020204" pitchFamily="34" charset="0"/>
                <a:ea typeface="ＭＳ Ｐゴシック" panose="020B0600070205080204" pitchFamily="34" charset="-128"/>
                <a:cs typeface="Arial" panose="020B0604020202020204" pitchFamily="34" charset="0"/>
              </a:rPr>
              <a:t> has been scored as comprehensive, the specific Service/Activity review status will update to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Approved</a:t>
            </a:r>
            <a:r>
              <a:rPr lang="en-US" altLang="en-US" dirty="0">
                <a:latin typeface="Arial" panose="020B0604020202020204" pitchFamily="34" charset="0"/>
                <a:ea typeface="ＭＳ Ｐゴシック" panose="020B0600070205080204" pitchFamily="34" charset="-128"/>
                <a:cs typeface="Arial" panose="020B0604020202020204" pitchFamily="34" charset="0"/>
              </a:rPr>
              <a:t> in the Service/Activity List (as identified by the bottom red text box). </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 If any rubric is marked </a:t>
            </a:r>
            <a:r>
              <a:rPr lang="en-US" altLang="en-US" b="1" dirty="0">
                <a:latin typeface="Arial" panose="020B0604020202020204" pitchFamily="34" charset="0"/>
                <a:ea typeface="ＭＳ Ｐゴシック" panose="020B0600070205080204" pitchFamily="34" charset="-128"/>
                <a:cs typeface="Arial" panose="020B0604020202020204" pitchFamily="34" charset="0"/>
              </a:rPr>
              <a:t>Limited</a:t>
            </a:r>
            <a:r>
              <a:rPr lang="en-US" altLang="en-US"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Incomplete</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review status for the Service/Activity will update to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Not Approved</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return 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Review Index</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Budget Revision Reviewer will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Review Index </a:t>
            </a:r>
            <a:r>
              <a:rPr lang="en-US" altLang="en-US" dirty="0">
                <a:latin typeface="Arial" panose="020B0604020202020204" pitchFamily="34" charset="0"/>
                <a:ea typeface="ＭＳ Ｐゴシック" panose="020B0600070205080204" pitchFamily="34" charset="-128"/>
                <a:cs typeface="Arial" panose="020B0604020202020204" pitchFamily="34" charset="0"/>
              </a:rPr>
              <a:t>tab at the top of the page.</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endParaRPr lang="en-US" altLang="en-US" dirty="0">
              <a:ea typeface="ＭＳ Ｐゴシック" panose="020B0600070205080204" pitchFamily="34" charset="-128"/>
              <a:cs typeface="Arial" panose="020B0604020202020204" pitchFamily="34" charset="0"/>
            </a:endParaRPr>
          </a:p>
          <a:p>
            <a:pPr defTabSz="927100"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39268" name="Slide Number Placeholder 3">
            <a:extLst>
              <a:ext uri="{FF2B5EF4-FFF2-40B4-BE49-F238E27FC236}">
                <a16:creationId xmlns:a16="http://schemas.microsoft.com/office/drawing/2014/main" id="{5A479BB5-2533-45FC-A2CE-AE9526FF4F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5228D42-94E4-4328-A62F-D1690CBFDEE2}" type="slidenum">
              <a:rPr lang="en-US" altLang="en-US" smtClean="0"/>
              <a:pPr/>
              <a:t>72</a:t>
            </a:fld>
            <a:endParaRPr lang="en-US" altLang="en-US" dirty="0"/>
          </a:p>
        </p:txBody>
      </p:sp>
    </p:spTree>
    <p:extLst>
      <p:ext uri="{BB962C8B-B14F-4D97-AF65-F5344CB8AC3E}">
        <p14:creationId xmlns:p14="http://schemas.microsoft.com/office/powerpoint/2010/main" val="3144796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DCC2A9AF-686E-4BF3-A707-FEB0479C61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B3E6A0BC-3817-41BC-A84A-4E227C7486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271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Section 5: Regular School Year Review (Continued):</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a:t>
            </a:r>
            <a:r>
              <a:rPr lang="en-US" altLang="en-US" dirty="0">
                <a:latin typeface="Arial" panose="020B0604020202020204" pitchFamily="34" charset="0"/>
                <a:ea typeface="ＭＳ Ｐゴシック" panose="020B0600070205080204" pitchFamily="34" charset="-128"/>
                <a:cs typeface="Arial" panose="020B0604020202020204" pitchFamily="34" charset="0"/>
              </a:rPr>
              <a:t>, Section 5: Regular School Year now has an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Approved </a:t>
            </a:r>
            <a:r>
              <a:rPr lang="en-US" altLang="en-US" dirty="0">
                <a:latin typeface="Arial" panose="020B0604020202020204" pitchFamily="34" charset="0"/>
                <a:ea typeface="ＭＳ Ｐゴシック" panose="020B0600070205080204" pitchFamily="34" charset="-128"/>
                <a:cs typeface="Arial" panose="020B0604020202020204" pitchFamily="34" charset="0"/>
              </a:rPr>
              <a:t>Status (as identified by the arrow).</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Budget Revision Reviewer will continue this review process for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All </a:t>
            </a:r>
            <a:r>
              <a:rPr lang="en-US" altLang="en-US" b="0" dirty="0">
                <a:latin typeface="Arial" panose="020B0604020202020204" pitchFamily="34" charset="0"/>
                <a:ea typeface="ＭＳ Ｐゴシック" panose="020B0600070205080204" pitchFamily="34" charset="-128"/>
                <a:cs typeface="Arial" panose="020B0604020202020204" pitchFamily="34" charset="0"/>
              </a:rPr>
              <a:t>the</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editable </a:t>
            </a:r>
            <a:r>
              <a:rPr lang="en-US" altLang="en-US" dirty="0">
                <a:latin typeface="Arial" panose="020B0604020202020204" pitchFamily="34" charset="0"/>
                <a:ea typeface="ＭＳ Ｐゴシック" panose="020B0600070205080204" pitchFamily="34" charset="-128"/>
                <a:cs typeface="Arial" panose="020B0604020202020204" pitchFamily="34" charset="0"/>
              </a:rPr>
              <a:t>sections (5-11 &amp; 13) that have been modified. </a:t>
            </a:r>
          </a:p>
          <a:p>
            <a:pPr defTabSz="927100"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27100"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41316" name="Slide Number Placeholder 3">
            <a:extLst>
              <a:ext uri="{FF2B5EF4-FFF2-40B4-BE49-F238E27FC236}">
                <a16:creationId xmlns:a16="http://schemas.microsoft.com/office/drawing/2014/main" id="{1F8B96AC-8995-461B-843B-C78D95CF39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ED6A4164-02B8-470A-B0AE-A1FF0B4ABCB9}" type="slidenum">
              <a:rPr lang="en-US" altLang="en-US" smtClean="0"/>
              <a:pPr/>
              <a:t>73</a:t>
            </a:fld>
            <a:endParaRPr lang="en-US" altLang="en-US" dirty="0"/>
          </a:p>
        </p:txBody>
      </p:sp>
    </p:spTree>
    <p:extLst>
      <p:ext uri="{BB962C8B-B14F-4D97-AF65-F5344CB8AC3E}">
        <p14:creationId xmlns:p14="http://schemas.microsoft.com/office/powerpoint/2010/main" val="539481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A54599-5532-4E41-B0AB-6B0785418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AF6BBEE7-4862-4709-B277-0206C63DC2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last section to review is Section 15: Budget Revision Attachments (as identified by the arrow).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43364" name="Slide Number Placeholder 3">
            <a:extLst>
              <a:ext uri="{FF2B5EF4-FFF2-40B4-BE49-F238E27FC236}">
                <a16:creationId xmlns:a16="http://schemas.microsoft.com/office/drawing/2014/main" id="{39D5E04A-0A11-4A5D-A535-36BCB8FED7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BD117BEF-5349-4453-8943-2CEC07F9E968}" type="slidenum">
              <a:rPr lang="en-US" altLang="en-US" smtClean="0"/>
              <a:pPr/>
              <a:t>74</a:t>
            </a:fld>
            <a:endParaRPr lang="en-US" altLang="en-US" dirty="0"/>
          </a:p>
        </p:txBody>
      </p:sp>
    </p:spTree>
    <p:extLst>
      <p:ext uri="{BB962C8B-B14F-4D97-AF65-F5344CB8AC3E}">
        <p14:creationId xmlns:p14="http://schemas.microsoft.com/office/powerpoint/2010/main" val="19002599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BF40A38B-C480-47BD-895F-DF56DA77F2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38973043-FE20-438D-A4A4-D77DED7D7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Section 15: Budget Revision Attachments Review.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Section 15: Budget Revision Attachments section is where all supporting documents will be uploaded by the subgrantee and downloadable by the Budget Revision Reviewer to review.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Budget Revision Reviewer will update this rubric accordingly.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45412" name="Slide Number Placeholder 3">
            <a:extLst>
              <a:ext uri="{FF2B5EF4-FFF2-40B4-BE49-F238E27FC236}">
                <a16:creationId xmlns:a16="http://schemas.microsoft.com/office/drawing/2014/main" id="{2F3614C5-A40A-49C0-959A-C872516457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D1E19B0-12F5-4177-9D58-EB74E63A64F3}" type="slidenum">
              <a:rPr lang="en-US" altLang="en-US" smtClean="0"/>
              <a:pPr/>
              <a:t>75</a:t>
            </a:fld>
            <a:endParaRPr lang="en-US" altLang="en-US" dirty="0"/>
          </a:p>
        </p:txBody>
      </p:sp>
    </p:spTree>
    <p:extLst>
      <p:ext uri="{BB962C8B-B14F-4D97-AF65-F5344CB8AC3E}">
        <p14:creationId xmlns:p14="http://schemas.microsoft.com/office/powerpoint/2010/main" val="42781046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6A1B5708-5AF3-4E9F-BAD6-F0FE892811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55754B79-B0B5-49CE-9779-01D6E73E21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all sections have been marked to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Approved</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assigned Budget Revision Approver will see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Approve Plan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Plan Index </a:t>
            </a:r>
            <a:r>
              <a:rPr lang="en-US" altLang="en-US" dirty="0">
                <a:latin typeface="Arial" panose="020B0604020202020204" pitchFamily="34" charset="0"/>
                <a:ea typeface="ＭＳ Ｐゴシック" panose="020B0600070205080204" pitchFamily="34" charset="-128"/>
                <a:cs typeface="Arial" panose="020B0604020202020204" pitchFamily="34" charset="0"/>
              </a:rPr>
              <a:t>Section.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47460" name="Slide Number Placeholder 3">
            <a:extLst>
              <a:ext uri="{FF2B5EF4-FFF2-40B4-BE49-F238E27FC236}">
                <a16:creationId xmlns:a16="http://schemas.microsoft.com/office/drawing/2014/main" id="{C948C5C6-490D-4A75-A23A-75522265A2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2ED406D9-4946-44F3-8AA5-48B03FE111C6}" type="slidenum">
              <a:rPr lang="en-US" altLang="en-US" smtClean="0"/>
              <a:pPr/>
              <a:t>76</a:t>
            </a:fld>
            <a:endParaRPr lang="en-US" altLang="en-US" dirty="0"/>
          </a:p>
        </p:txBody>
      </p:sp>
    </p:spTree>
    <p:extLst>
      <p:ext uri="{BB962C8B-B14F-4D97-AF65-F5344CB8AC3E}">
        <p14:creationId xmlns:p14="http://schemas.microsoft.com/office/powerpoint/2010/main" val="4250532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Facilitator: </a:t>
            </a:r>
            <a:r>
              <a:rPr lang="en-US" sz="1200" b="0" dirty="0"/>
              <a:t>Teresa</a:t>
            </a:r>
          </a:p>
          <a:p>
            <a:r>
              <a:rPr lang="en-US" sz="1200" b="1" dirty="0"/>
              <a:t>To do:</a:t>
            </a:r>
          </a:p>
          <a:p>
            <a:r>
              <a:rPr lang="en-US" sz="1200" b="0" dirty="0"/>
              <a:t>Time</a:t>
            </a:r>
            <a:r>
              <a:rPr lang="en-US" sz="1200" b="0" baseline="0" dirty="0"/>
              <a:t> for questions. Again, please enter your questions in the chat box or feel free to unmute yourself. </a:t>
            </a:r>
            <a:endParaRPr lang="en-US" sz="1200" b="0" dirty="0"/>
          </a:p>
          <a:p>
            <a:endParaRPr lang="en-US" dirty="0"/>
          </a:p>
        </p:txBody>
      </p:sp>
      <p:sp>
        <p:nvSpPr>
          <p:cNvPr id="4" name="Slide Number Placeholder 3"/>
          <p:cNvSpPr>
            <a:spLocks noGrp="1"/>
          </p:cNvSpPr>
          <p:nvPr>
            <p:ph type="sldNum" sz="quarter" idx="5"/>
          </p:nvPr>
        </p:nvSpPr>
        <p:spPr/>
        <p:txBody>
          <a:bodyPr/>
          <a:lstStyle/>
          <a:p>
            <a:pPr defTabSz="934907">
              <a:defRPr/>
            </a:pPr>
            <a:fld id="{0852AC79-A108-4FDF-A0BE-96CEB0D6FF0B}" type="slidenum">
              <a:rPr lang="en-US">
                <a:solidFill>
                  <a:prstClr val="black"/>
                </a:solidFill>
                <a:latin typeface="Calibri" panose="020F0502020204030204"/>
              </a:rPr>
              <a:pPr defTabSz="934907">
                <a:defRPr/>
              </a:pPr>
              <a:t>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404942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2951E6FF-75DC-4A6B-8E7F-E7B4A52F2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64612E2F-9A26-4058-8CF3-775FC9441B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Moving on to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how to approve a budget revision. Like the grant applications, only regional and CDE staff will be approving a budget revision.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49508" name="Slide Number Placeholder 3">
            <a:extLst>
              <a:ext uri="{FF2B5EF4-FFF2-40B4-BE49-F238E27FC236}">
                <a16:creationId xmlns:a16="http://schemas.microsoft.com/office/drawing/2014/main" id="{6772715F-C432-4475-A9F8-3BA96303CF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1593B1A4-3ADA-4F57-B9C6-54FA1FA27200}" type="slidenum">
              <a:rPr lang="en-US" altLang="en-US" smtClean="0"/>
              <a:pPr/>
              <a:t>78</a:t>
            </a:fld>
            <a:endParaRPr lang="en-US" altLang="en-US" dirty="0"/>
          </a:p>
        </p:txBody>
      </p:sp>
    </p:spTree>
    <p:extLst>
      <p:ext uri="{BB962C8B-B14F-4D97-AF65-F5344CB8AC3E}">
        <p14:creationId xmlns:p14="http://schemas.microsoft.com/office/powerpoint/2010/main" val="33682990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B89CA2D0-B4E5-4DB7-AF11-6342D81FF8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FB4FDD7E-0D79-4A8D-A472-D8933427B9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Approving a budget revision is a two-step process. </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First Approval: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First Budget Revision Approval is done within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eMEP Budget Revision System</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assigned Approver will click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Approve Plan </a:t>
            </a:r>
            <a:r>
              <a:rPr lang="en-US" altLang="en-US" dirty="0">
                <a:latin typeface="Arial" panose="020B0604020202020204" pitchFamily="34" charset="0"/>
                <a:ea typeface="ＭＳ Ｐゴシック" panose="020B0600070205080204" pitchFamily="34" charset="-128"/>
                <a:cs typeface="Arial" panose="020B0604020202020204" pitchFamily="34" charset="0"/>
              </a:rPr>
              <a:t>button located in the plan index page. This will complete the Budget Revision process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eMEP Budget Revision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System.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An email will be sent to the plan submitter advising them that plan has been approved or disapproved (see examples in the next slides).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51556" name="Slide Number Placeholder 3">
            <a:extLst>
              <a:ext uri="{FF2B5EF4-FFF2-40B4-BE49-F238E27FC236}">
                <a16:creationId xmlns:a16="http://schemas.microsoft.com/office/drawing/2014/main" id="{1CA8F982-1E1B-4BC7-949F-E3A16C6039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93E0980-8A1A-4F4F-A079-93394CC35CA1}" type="slidenum">
              <a:rPr lang="en-US" altLang="en-US" smtClean="0"/>
              <a:pPr/>
              <a:t>79</a:t>
            </a:fld>
            <a:endParaRPr lang="en-US" altLang="en-US" dirty="0"/>
          </a:p>
        </p:txBody>
      </p:sp>
    </p:spTree>
    <p:extLst>
      <p:ext uri="{BB962C8B-B14F-4D97-AF65-F5344CB8AC3E}">
        <p14:creationId xmlns:p14="http://schemas.microsoft.com/office/powerpoint/2010/main" val="203629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let’s go over the BR user roles, which can vary between reimbursable districts, direct funded districts,  and regions. </a:t>
            </a:r>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District level, program coordinators and managers will create the budget revisions.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fiscal staff will review for accounting purposes.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program coordinators and managers will submit to the region for approval. </a:t>
            </a:r>
          </a:p>
          <a:p>
            <a:r>
              <a:rPr lang="en-US" dirty="0">
                <a:latin typeface="Arial" panose="020B0604020202020204" pitchFamily="34" charset="0"/>
                <a:cs typeface="Arial" panose="020B0604020202020204" pitchFamily="34" charset="0"/>
              </a:rPr>
              <a:t>And the regional coordinators and/or managers will review and approve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Region or direct funded district level, the managers, coordinators, and/or directors will create the budget revisions </a:t>
            </a:r>
          </a:p>
          <a:p>
            <a:r>
              <a:rPr lang="en-US" dirty="0">
                <a:latin typeface="Arial" panose="020B0604020202020204" pitchFamily="34" charset="0"/>
                <a:cs typeface="Arial" panose="020B0604020202020204" pitchFamily="34" charset="0"/>
              </a:rPr>
              <a:t>The fiscal staff will review for accounting purposes</a:t>
            </a:r>
          </a:p>
          <a:p>
            <a:r>
              <a:rPr lang="en-US" dirty="0">
                <a:latin typeface="Arial" panose="020B0604020202020204" pitchFamily="34" charset="0"/>
                <a:cs typeface="Arial" panose="020B0604020202020204" pitchFamily="34" charset="0"/>
              </a:rPr>
              <a:t>The managers, coordinators, and/or directors will submit to CDE for approval. </a:t>
            </a:r>
          </a:p>
          <a:p>
            <a:r>
              <a:rPr lang="en-US" dirty="0">
                <a:latin typeface="Arial" panose="020B0604020202020204" pitchFamily="34" charset="0"/>
                <a:cs typeface="Arial" panose="020B0604020202020204" pitchFamily="34" charset="0"/>
              </a:rPr>
              <a:t>And the CDE staff will review and approve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C032A76-1ADB-440F-8B05-8FE42CA1B01C}" type="slidenum">
              <a:rPr lang="en-US" smtClean="0"/>
              <a:pPr>
                <a:defRPr/>
              </a:pPr>
              <a:t>8</a:t>
            </a:fld>
            <a:endParaRPr lang="en-US" dirty="0"/>
          </a:p>
        </p:txBody>
      </p:sp>
    </p:spTree>
    <p:extLst>
      <p:ext uri="{BB962C8B-B14F-4D97-AF65-F5344CB8AC3E}">
        <p14:creationId xmlns:p14="http://schemas.microsoft.com/office/powerpoint/2010/main" val="20474156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B5E53A97-4908-4BB1-B669-0481176F1B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AA4BA360-9CCA-413A-B05F-D84E603461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Region Approver completes the first approval, the systems sends an automatic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Approval </a:t>
            </a:r>
            <a:r>
              <a:rPr lang="en-US" altLang="en-US" dirty="0">
                <a:latin typeface="Arial" panose="020B0604020202020204" pitchFamily="34" charset="0"/>
                <a:ea typeface="ＭＳ Ｐゴシック" panose="020B0600070205080204" pitchFamily="34" charset="-128"/>
                <a:cs typeface="Arial" panose="020B0604020202020204" pitchFamily="34" charset="0"/>
              </a:rPr>
              <a:t>email to the plan users.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 Once the Budget Revision Plan is Approved by the assigned Approver, the subgrantee can create the subsequent Budget Revision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eMEP Budget Revision System</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53604" name="Slide Number Placeholder 3">
            <a:extLst>
              <a:ext uri="{FF2B5EF4-FFF2-40B4-BE49-F238E27FC236}">
                <a16:creationId xmlns:a16="http://schemas.microsoft.com/office/drawing/2014/main" id="{C6D7C613-1DBD-4C66-9911-2E56F6A465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7B03292A-3676-4BF1-B316-9BFDFBE80848}" type="slidenum">
              <a:rPr lang="en-US" altLang="en-US" smtClean="0"/>
              <a:pPr/>
              <a:t>80</a:t>
            </a:fld>
            <a:endParaRPr lang="en-US" altLang="en-US" dirty="0"/>
          </a:p>
        </p:txBody>
      </p:sp>
    </p:spTree>
    <p:extLst>
      <p:ext uri="{BB962C8B-B14F-4D97-AF65-F5344CB8AC3E}">
        <p14:creationId xmlns:p14="http://schemas.microsoft.com/office/powerpoint/2010/main" val="23087768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713044C3-F733-4D52-AA5F-C84ABD6C64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91BB626E-DE62-4A41-A1C3-BDAF0342A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If the Region disapproves the Budget Revision, the systems sends an automatic email to confirm with users that the plan has been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disapproved</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approval in the eMEP is the first approval. To complete the approval process, the user must also approve the BR in the MEPEX system. I will now pass the mic to my colleague Alex, to talk to you about how to the MEPEX system is aligned to the BR system.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55652" name="Slide Number Placeholder 3">
            <a:extLst>
              <a:ext uri="{FF2B5EF4-FFF2-40B4-BE49-F238E27FC236}">
                <a16:creationId xmlns:a16="http://schemas.microsoft.com/office/drawing/2014/main" id="{0A49A89D-5D21-4342-AD02-4399EE31FE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BD4E045F-3B98-4E35-9F10-8F4C8C9EC5E0}" type="slidenum">
              <a:rPr lang="en-US" altLang="en-US" smtClean="0"/>
              <a:pPr/>
              <a:t>81</a:t>
            </a:fld>
            <a:endParaRPr lang="en-US" altLang="en-US" dirty="0"/>
          </a:p>
        </p:txBody>
      </p:sp>
    </p:spTree>
    <p:extLst>
      <p:ext uri="{BB962C8B-B14F-4D97-AF65-F5344CB8AC3E}">
        <p14:creationId xmlns:p14="http://schemas.microsoft.com/office/powerpoint/2010/main" val="17267992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D919AA46-3D64-434C-BF5B-A3D52568E9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57FF1BB1-EFEC-46C2-B717-F5D36D9847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r>
              <a:rPr lang="en-US" sz="1200" b="0" dirty="0"/>
              <a:t>Thanks Emily. Moving on to the</a:t>
            </a:r>
            <a:r>
              <a:rPr lang="en-US" sz="1200" b="0" baseline="0" dirty="0"/>
              <a:t> MEPEX system. </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57700" name="Slide Number Placeholder 3">
            <a:extLst>
              <a:ext uri="{FF2B5EF4-FFF2-40B4-BE49-F238E27FC236}">
                <a16:creationId xmlns:a16="http://schemas.microsoft.com/office/drawing/2014/main" id="{7F09FC6A-FCB2-4F19-9E27-7E29299A1E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E715CE8-A74A-4E24-ABB4-31BDCD7522AC}" type="slidenum">
              <a:rPr lang="en-US" altLang="en-US" smtClean="0"/>
              <a:pPr/>
              <a:t>82</a:t>
            </a:fld>
            <a:endParaRPr lang="en-US" altLang="en-US" dirty="0"/>
          </a:p>
        </p:txBody>
      </p:sp>
    </p:spTree>
    <p:extLst>
      <p:ext uri="{BB962C8B-B14F-4D97-AF65-F5344CB8AC3E}">
        <p14:creationId xmlns:p14="http://schemas.microsoft.com/office/powerpoint/2010/main" val="25948227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DDE51468-4666-484D-A332-5037E81A87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E786BF5-9C13-42D3-A05D-8A19F93614B5}"/>
              </a:ext>
            </a:extLst>
          </p:cNvPr>
          <p:cNvSpPr>
            <a:spLocks noGrp="1"/>
          </p:cNvSpPr>
          <p:nvPr>
            <p:ph type="body" idx="1"/>
          </p:nvPr>
        </p:nvSpPr>
        <p:spPr/>
        <p:txBody>
          <a:bodyPr/>
          <a:lstStyle/>
          <a:p>
            <a:r>
              <a:rPr lang="en-US" sz="800" b="1" dirty="0"/>
              <a:t>Facilitator: </a:t>
            </a:r>
            <a:r>
              <a:rPr lang="en-US" altLang="en-US" sz="8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Say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b="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b="0" baseline="0" dirty="0">
                <a:latin typeface="Arial" panose="020B0604020202020204" pitchFamily="34" charset="0"/>
                <a:ea typeface="ＭＳ Ｐゴシック" panose="020B0600070205080204" pitchFamily="34" charset="-128"/>
                <a:cs typeface="Arial" panose="020B0604020202020204" pitchFamily="34" charset="0"/>
              </a:rPr>
              <a:t>If you recall. We indicated earlier that the budget revision approval process was a two-step process. The first approval happens in the eMEP system, and the second in the MEPEX system. Let us discuss the overview budget revision approval process for reimbursable districts in the eMEP.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b="0" baseline="0" dirty="0">
              <a:latin typeface="Arial" panose="020B0604020202020204" pitchFamily="34" charset="0"/>
              <a:ea typeface="ＭＳ Ｐゴシック" panose="020B0600070205080204" pitchFamily="34" charset="-128"/>
              <a:cs typeface="Arial" panose="020B0604020202020204" pitchFamily="34" charset="0"/>
            </a:endParaRPr>
          </a:p>
          <a:p>
            <a:pPr marL="228600" indent="-228600" eaLnBrk="1" fontAlgn="auto" hangingPunct="1">
              <a:spcBef>
                <a:spcPts val="0"/>
              </a:spcBef>
              <a:spcAft>
                <a:spcPts val="0"/>
              </a:spcAft>
              <a:buFont typeface="+mj-lt"/>
              <a:buAutoNum type="arabicPeriod"/>
              <a:defRPr/>
            </a:pPr>
            <a:r>
              <a:rPr lang="en-US" sz="800" dirty="0">
                <a:latin typeface="Arial" panose="020B0604020202020204" pitchFamily="34" charset="0"/>
                <a:cs typeface="Arial" panose="020B0604020202020204" pitchFamily="34" charset="0"/>
              </a:rPr>
              <a:t>The reimbursable districts</a:t>
            </a:r>
            <a:r>
              <a:rPr lang="en-US" sz="800" baseline="0" dirty="0">
                <a:latin typeface="Arial" panose="020B0604020202020204" pitchFamily="34" charset="0"/>
                <a:cs typeface="Arial" panose="020B0604020202020204" pitchFamily="34" charset="0"/>
              </a:rPr>
              <a:t> create a budget revision plan in </a:t>
            </a:r>
            <a:r>
              <a:rPr lang="en-US" sz="800" dirty="0">
                <a:latin typeface="Arial" panose="020B0604020202020204" pitchFamily="34" charset="0"/>
                <a:cs typeface="Arial" panose="020B0604020202020204" pitchFamily="34" charset="0"/>
              </a:rPr>
              <a:t>eMEP.</a:t>
            </a:r>
          </a:p>
          <a:p>
            <a:pPr marL="228600" indent="-228600" eaLnBrk="1" fontAlgn="auto" hangingPunct="1">
              <a:spcBef>
                <a:spcPts val="0"/>
              </a:spcBef>
              <a:spcAft>
                <a:spcPts val="0"/>
              </a:spcAft>
              <a:buFont typeface="+mj-lt"/>
              <a:buAutoNum type="arabicPeriod"/>
              <a:defRPr/>
            </a:pPr>
            <a:r>
              <a:rPr lang="en-US" sz="800" dirty="0">
                <a:latin typeface="Arial" panose="020B0604020202020204" pitchFamily="34" charset="0"/>
                <a:cs typeface="Arial" panose="020B0604020202020204" pitchFamily="34" charset="0"/>
              </a:rPr>
              <a:t>The Budget Revision Entries and Adjustments are entered in the eMEP.</a:t>
            </a:r>
          </a:p>
          <a:p>
            <a:pPr marL="228600" indent="-228600" eaLnBrk="1" fontAlgn="auto" hangingPunct="1">
              <a:spcBef>
                <a:spcPts val="0"/>
              </a:spcBef>
              <a:spcAft>
                <a:spcPts val="0"/>
              </a:spcAft>
              <a:buFont typeface="+mj-lt"/>
              <a:buAutoNum type="arabicPeriod"/>
              <a:defRPr/>
            </a:pPr>
            <a:r>
              <a:rPr lang="en-US" sz="800" dirty="0">
                <a:latin typeface="Arial" panose="020B0604020202020204" pitchFamily="34" charset="0"/>
                <a:cs typeface="Arial" panose="020B0604020202020204" pitchFamily="34" charset="0"/>
              </a:rPr>
              <a:t>The District Director/Coordinator Submits the Budget Revision to the Region Office</a:t>
            </a:r>
            <a:r>
              <a:rPr lang="en-US" sz="800" baseline="0" dirty="0">
                <a:latin typeface="Arial" panose="020B0604020202020204" pitchFamily="34" charset="0"/>
                <a:cs typeface="Arial" panose="020B0604020202020204" pitchFamily="34" charset="0"/>
              </a:rPr>
              <a:t>. </a:t>
            </a:r>
          </a:p>
          <a:p>
            <a:pPr marL="228600" indent="-228600" eaLnBrk="1" fontAlgn="auto" hangingPunct="1">
              <a:spcBef>
                <a:spcPts val="0"/>
              </a:spcBef>
              <a:spcAft>
                <a:spcPts val="0"/>
              </a:spcAft>
              <a:buFont typeface="+mj-lt"/>
              <a:buAutoNum type="arabicPeriod"/>
              <a:defRPr/>
            </a:pPr>
            <a:r>
              <a:rPr lang="en-US" sz="800" dirty="0">
                <a:latin typeface="Arial" panose="020B0604020202020204" pitchFamily="34" charset="0"/>
                <a:cs typeface="Arial" panose="020B0604020202020204" pitchFamily="34" charset="0"/>
              </a:rPr>
              <a:t>The Region Assigns Reviewers to the District’s budget revision.</a:t>
            </a:r>
            <a:r>
              <a:rPr lang="en-US" sz="800" baseline="0" dirty="0">
                <a:latin typeface="Arial" panose="020B0604020202020204" pitchFamily="34" charset="0"/>
                <a:cs typeface="Arial" panose="020B0604020202020204" pitchFamily="34" charset="0"/>
              </a:rPr>
              <a:t> The Region either approves the changes or disapproves the changes. </a:t>
            </a:r>
            <a:endParaRPr lang="en-US" sz="800" dirty="0">
              <a:latin typeface="Arial" panose="020B0604020202020204" pitchFamily="34" charset="0"/>
              <a:cs typeface="Arial" panose="020B0604020202020204" pitchFamily="34" charset="0"/>
            </a:endParaRPr>
          </a:p>
          <a:p>
            <a:pPr marL="228600" indent="-228600" eaLnBrk="1" fontAlgn="auto" hangingPunct="1">
              <a:spcBef>
                <a:spcPts val="0"/>
              </a:spcBef>
              <a:spcAft>
                <a:spcPts val="0"/>
              </a:spcAft>
              <a:buFont typeface="+mj-lt"/>
              <a:buAutoNum type="arabicPeriod"/>
              <a:defRPr/>
            </a:pPr>
            <a:r>
              <a:rPr lang="en-US" sz="800" dirty="0">
                <a:latin typeface="Arial" panose="020B0604020202020204" pitchFamily="34" charset="0"/>
                <a:cs typeface="Arial" panose="020B0604020202020204" pitchFamily="34" charset="0"/>
              </a:rPr>
              <a:t>If the region approves the changes, the Region approver will approve the plan in the eMEP</a:t>
            </a:r>
            <a:r>
              <a:rPr lang="en-US" sz="800" baseline="0" dirty="0">
                <a:latin typeface="Arial" panose="020B0604020202020204" pitchFamily="34" charset="0"/>
                <a:cs typeface="Arial" panose="020B0604020202020204" pitchFamily="34" charset="0"/>
              </a:rPr>
              <a:t> system. This will be the first step of the two-step approval process. </a:t>
            </a:r>
            <a:endParaRPr lang="en-US" sz="800" b="1"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endParaRPr lang="en-US" sz="8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800" dirty="0">
                <a:latin typeface="Arial" panose="020B0604020202020204" pitchFamily="34" charset="0"/>
                <a:cs typeface="Arial" panose="020B0604020202020204" pitchFamily="34" charset="0"/>
              </a:rPr>
              <a:t>Now</a:t>
            </a:r>
            <a:r>
              <a:rPr lang="en-US" sz="800" baseline="0" dirty="0">
                <a:latin typeface="Arial" panose="020B0604020202020204" pitchFamily="34" charset="0"/>
                <a:cs typeface="Arial" panose="020B0604020202020204" pitchFamily="34" charset="0"/>
              </a:rPr>
              <a:t> let us discuss how the first approval in the eMEP impacts the MEPEX system. </a:t>
            </a:r>
            <a:endParaRPr lang="en-US" sz="8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800"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The first approval in eMEP System Automatically Submits Budget Entries into MEPEX.</a:t>
            </a:r>
            <a:r>
              <a:rPr lang="en-US" sz="800" baseline="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The MEPEX System Displays Budget Revisions Automatically in the </a:t>
            </a:r>
            <a:r>
              <a:rPr lang="en-US" sz="800" b="1" dirty="0">
                <a:latin typeface="Arial" panose="020B0604020202020204" pitchFamily="34" charset="0"/>
                <a:cs typeface="Arial" panose="020B0604020202020204" pitchFamily="34" charset="0"/>
              </a:rPr>
              <a:t>Summary By Object </a:t>
            </a:r>
            <a:r>
              <a:rPr lang="en-US" sz="800" dirty="0">
                <a:latin typeface="Arial" panose="020B0604020202020204" pitchFamily="34" charset="0"/>
                <a:cs typeface="Arial" panose="020B0604020202020204" pitchFamily="34" charset="0"/>
              </a:rPr>
              <a:t>and </a:t>
            </a:r>
            <a:r>
              <a:rPr lang="en-US" sz="800" b="1" dirty="0">
                <a:latin typeface="Arial" panose="020B0604020202020204" pitchFamily="34" charset="0"/>
                <a:cs typeface="Arial" panose="020B0604020202020204" pitchFamily="34" charset="0"/>
              </a:rPr>
              <a:t>Summary by Program </a:t>
            </a:r>
            <a:r>
              <a:rPr lang="en-US" sz="800" dirty="0">
                <a:latin typeface="Arial" panose="020B0604020202020204" pitchFamily="34" charset="0"/>
                <a:cs typeface="Arial" panose="020B0604020202020204" pitchFamily="34" charset="0"/>
              </a:rPr>
              <a:t>Screens. </a:t>
            </a:r>
          </a:p>
          <a:p>
            <a:pPr marL="174289"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The MEPEX Displays the Budget Revision Submission as </a:t>
            </a:r>
            <a:r>
              <a:rPr lang="en-US" sz="800" b="1" dirty="0">
                <a:latin typeface="Arial" panose="020B0604020202020204" pitchFamily="34" charset="0"/>
                <a:cs typeface="Arial" panose="020B0604020202020204" pitchFamily="34" charset="0"/>
              </a:rPr>
              <a:t>District Submitted </a:t>
            </a:r>
            <a:r>
              <a:rPr lang="en-US" sz="800" dirty="0">
                <a:latin typeface="Arial" panose="020B0604020202020204" pitchFamily="34" charset="0"/>
                <a:cs typeface="Arial" panose="020B0604020202020204" pitchFamily="34" charset="0"/>
              </a:rPr>
              <a:t>and the Budget Revision is in </a:t>
            </a:r>
            <a:r>
              <a:rPr lang="en-US" sz="800" b="1" dirty="0">
                <a:latin typeface="Arial" panose="020B0604020202020204" pitchFamily="34" charset="0"/>
                <a:cs typeface="Arial" panose="020B0604020202020204" pitchFamily="34" charset="0"/>
              </a:rPr>
              <a:t>Region Pending</a:t>
            </a:r>
            <a:r>
              <a:rPr lang="en-US" sz="800" dirty="0">
                <a:latin typeface="Arial" panose="020B0604020202020204" pitchFamily="34" charset="0"/>
                <a:cs typeface="Arial" panose="020B0604020202020204" pitchFamily="34" charset="0"/>
              </a:rPr>
              <a:t> mode.</a:t>
            </a:r>
          </a:p>
          <a:p>
            <a:pPr marL="174289" indent="-174289" eaLnBrk="1" fontAlgn="auto" hangingPunct="1">
              <a:spcBef>
                <a:spcPts val="0"/>
              </a:spcBef>
              <a:spcAft>
                <a:spcPts val="0"/>
              </a:spcAft>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Font typeface="Arial" panose="020B0604020202020204" pitchFamily="34" charset="0"/>
              <a:buNone/>
              <a:defRPr/>
            </a:pPr>
            <a:r>
              <a:rPr lang="en-US" sz="800" dirty="0">
                <a:latin typeface="Arial" panose="020B0604020202020204" pitchFamily="34" charset="0"/>
                <a:cs typeface="Arial" panose="020B0604020202020204" pitchFamily="34" charset="0"/>
              </a:rPr>
              <a:t>To complete the second</a:t>
            </a:r>
            <a:r>
              <a:rPr lang="en-US" sz="800" baseline="0" dirty="0">
                <a:latin typeface="Arial" panose="020B0604020202020204" pitchFamily="34" charset="0"/>
                <a:cs typeface="Arial" panose="020B0604020202020204" pitchFamily="34" charset="0"/>
              </a:rPr>
              <a:t> approval in MEPEX, the Region </a:t>
            </a:r>
            <a:r>
              <a:rPr lang="en-US" sz="800" dirty="0">
                <a:latin typeface="Arial" panose="020B0604020202020204" pitchFamily="34" charset="0"/>
                <a:cs typeface="Arial" panose="020B0604020202020204" pitchFamily="34" charset="0"/>
              </a:rPr>
              <a:t>must select the approve button in MEPEX (we will describe this process in the next slides). </a:t>
            </a:r>
          </a:p>
          <a:p>
            <a:pPr marL="0" indent="0" eaLnBrk="1" fontAlgn="auto" hangingPunct="1">
              <a:spcBef>
                <a:spcPts val="0"/>
              </a:spcBef>
              <a:spcAft>
                <a:spcPts val="0"/>
              </a:spcAft>
              <a:buFont typeface="Arial" panose="020B0604020202020204" pitchFamily="34" charset="0"/>
              <a:buNone/>
              <a:defRPr/>
            </a:pPr>
            <a:endParaRPr lang="en-US" sz="800"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Once the second approval is completed in the MEPEX Budget Revision</a:t>
            </a:r>
            <a:r>
              <a:rPr lang="en-US" sz="800" baseline="0" dirty="0">
                <a:latin typeface="Arial" panose="020B0604020202020204" pitchFamily="34" charset="0"/>
                <a:cs typeface="Arial" panose="020B0604020202020204" pitchFamily="34" charset="0"/>
              </a:rPr>
              <a:t> tab under the </a:t>
            </a:r>
            <a:r>
              <a:rPr lang="en-US" sz="800" dirty="0">
                <a:latin typeface="Arial" panose="020B0604020202020204" pitchFamily="34" charset="0"/>
                <a:cs typeface="Arial" panose="020B0604020202020204" pitchFamily="34" charset="0"/>
              </a:rPr>
              <a:t>Submit/Review/Approve Screen, the MEPEX Expenditure Screens are updated according to the Budget Revision Number. </a:t>
            </a:r>
          </a:p>
          <a:p>
            <a:pPr marL="174289"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The Budget Revision is Approved in the MEPEX System. As before, the MEPEX System will generate automatic Approval Emails. </a:t>
            </a:r>
          </a:p>
          <a:p>
            <a:pPr marL="174289" indent="-174289" eaLnBrk="1" fontAlgn="auto" hangingPunct="1">
              <a:spcBef>
                <a:spcPts val="0"/>
              </a:spcBef>
              <a:spcAft>
                <a:spcPts val="0"/>
              </a:spcAft>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800" b="0" baseline="0" dirty="0">
                <a:latin typeface="Arial" panose="020B0604020202020204" pitchFamily="34" charset="0"/>
                <a:ea typeface="ＭＳ Ｐゴシック" panose="020B0600070205080204" pitchFamily="34" charset="-128"/>
                <a:cs typeface="Arial" panose="020B0604020202020204" pitchFamily="34" charset="0"/>
              </a:rPr>
              <a:t>Note, the region and direct funded districts would follow this same process, however, the steps for the region would be substituted by the CDE staff.  Also, upon the CDE selecting </a:t>
            </a:r>
            <a:r>
              <a:rPr lang="en-US" sz="800" dirty="0">
                <a:latin typeface="Arial" panose="020B0604020202020204" pitchFamily="34" charset="0"/>
                <a:cs typeface="Arial" panose="020B0604020202020204" pitchFamily="34" charset="0"/>
              </a:rPr>
              <a:t>the Approval button, the Business Rules will automatically run. </a:t>
            </a:r>
          </a:p>
          <a:p>
            <a:pPr eaLnBrk="1" fontAlgn="auto" hangingPunct="1">
              <a:spcBef>
                <a:spcPts val="0"/>
              </a:spcBef>
              <a:spcAft>
                <a:spcPts val="0"/>
              </a:spcAft>
              <a:defRPr/>
            </a:pPr>
            <a:endParaRPr lang="en-US" sz="800"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The Business Rules include:</a:t>
            </a:r>
          </a:p>
          <a:p>
            <a:pPr marL="639057" lvl="1"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Checking that District Budget Revisions have been </a:t>
            </a:r>
            <a:r>
              <a:rPr lang="en-US" sz="800" b="1" dirty="0">
                <a:latin typeface="Arial" panose="020B0604020202020204" pitchFamily="34" charset="0"/>
                <a:cs typeface="Arial" panose="020B0604020202020204" pitchFamily="34" charset="0"/>
              </a:rPr>
              <a:t>Finalized</a:t>
            </a:r>
            <a:r>
              <a:rPr lang="en-US" sz="800" dirty="0">
                <a:latin typeface="Arial" panose="020B0604020202020204" pitchFamily="34" charset="0"/>
                <a:cs typeface="Arial" panose="020B0604020202020204" pitchFamily="34" charset="0"/>
              </a:rPr>
              <a:t> or </a:t>
            </a:r>
            <a:r>
              <a:rPr lang="en-US" sz="800" b="1" dirty="0">
                <a:latin typeface="Arial" panose="020B0604020202020204" pitchFamily="34" charset="0"/>
                <a:cs typeface="Arial" panose="020B0604020202020204" pitchFamily="34" charset="0"/>
              </a:rPr>
              <a:t>Approved</a:t>
            </a:r>
            <a:r>
              <a:rPr lang="en-US" sz="800" dirty="0">
                <a:latin typeface="Arial" panose="020B0604020202020204" pitchFamily="34" charset="0"/>
                <a:cs typeface="Arial" panose="020B0604020202020204" pitchFamily="34" charset="0"/>
              </a:rPr>
              <a:t>. We will discuss when and</a:t>
            </a:r>
            <a:r>
              <a:rPr lang="en-US" sz="800" baseline="0" dirty="0">
                <a:latin typeface="Arial" panose="020B0604020202020204" pitchFamily="34" charset="0"/>
                <a:cs typeface="Arial" panose="020B0604020202020204" pitchFamily="34" charset="0"/>
              </a:rPr>
              <a:t> how to finalize a BR in MEPEX in the upcoming slides. </a:t>
            </a:r>
            <a:endParaRPr lang="en-US" sz="800" dirty="0">
              <a:latin typeface="Arial" panose="020B0604020202020204" pitchFamily="34" charset="0"/>
              <a:cs typeface="Arial" panose="020B0604020202020204" pitchFamily="34" charset="0"/>
            </a:endParaRPr>
          </a:p>
          <a:p>
            <a:pPr marL="639057" lvl="1"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Checking that previous Quarterly Expenditure Report has been </a:t>
            </a:r>
            <a:r>
              <a:rPr lang="en-US" sz="800" b="1" dirty="0">
                <a:latin typeface="Arial" panose="020B0604020202020204" pitchFamily="34" charset="0"/>
                <a:cs typeface="Arial" panose="020B0604020202020204" pitchFamily="34" charset="0"/>
              </a:rPr>
              <a:t>Approved</a:t>
            </a:r>
            <a:r>
              <a:rPr lang="en-US" sz="800" dirty="0">
                <a:latin typeface="Arial" panose="020B0604020202020204" pitchFamily="34" charset="0"/>
                <a:cs typeface="Arial" panose="020B0604020202020204" pitchFamily="34" charset="0"/>
              </a:rPr>
              <a:t>.</a:t>
            </a:r>
          </a:p>
          <a:p>
            <a:pPr marL="464768" lvl="1" eaLnBrk="1" fontAlgn="auto" hangingPunct="1">
              <a:spcBef>
                <a:spcPts val="0"/>
              </a:spcBef>
              <a:spcAft>
                <a:spcPts val="0"/>
              </a:spcAft>
              <a:defRPr/>
            </a:pPr>
            <a:endParaRPr lang="en-US" sz="800" dirty="0">
              <a:latin typeface="Arial" panose="020B0604020202020204" pitchFamily="34" charset="0"/>
              <a:cs typeface="Arial" panose="020B0604020202020204" pitchFamily="34" charset="0"/>
            </a:endParaRPr>
          </a:p>
          <a:p>
            <a:pPr marL="464768" lvl="1" eaLnBrk="1" fontAlgn="auto" hangingPunct="1">
              <a:spcBef>
                <a:spcPts val="0"/>
              </a:spcBef>
              <a:spcAft>
                <a:spcPts val="0"/>
              </a:spcAft>
              <a:defRPr/>
            </a:pPr>
            <a:r>
              <a:rPr lang="en-US" sz="800" dirty="0">
                <a:latin typeface="Arial" panose="020B0604020202020204" pitchFamily="34" charset="0"/>
                <a:cs typeface="Arial" panose="020B0604020202020204" pitchFamily="34" charset="0"/>
              </a:rPr>
              <a:t>Please Note: This business rules run automatically, there is no effort required from user. </a:t>
            </a:r>
          </a:p>
          <a:p>
            <a:pPr marL="464768" lvl="1" eaLnBrk="1" fontAlgn="auto" hangingPunct="1">
              <a:spcBef>
                <a:spcPts val="0"/>
              </a:spcBef>
              <a:spcAft>
                <a:spcPts val="0"/>
              </a:spcAft>
              <a:defRPr/>
            </a:pPr>
            <a:endParaRPr lang="en-US" sz="800"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Once the Business Rules are cleared, the Budget Revision is approved in MEPEX and the MEPEX Expenditure Screens are updated according to the Budget Revision Number. </a:t>
            </a:r>
          </a:p>
          <a:p>
            <a:pPr eaLnBrk="1" fontAlgn="auto" hangingPunct="1">
              <a:spcBef>
                <a:spcPts val="0"/>
              </a:spcBef>
              <a:spcAft>
                <a:spcPts val="0"/>
              </a:spcAft>
              <a:defRPr/>
            </a:pPr>
            <a:endParaRPr lang="en-US" sz="800"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800" b="0"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800" b="0" baseline="0" dirty="0">
              <a:latin typeface="Arial" panose="020B0604020202020204" pitchFamily="34" charset="0"/>
              <a:ea typeface="ＭＳ Ｐゴシック" panose="020B0600070205080204" pitchFamily="34" charset="-128"/>
              <a:cs typeface="Arial" panose="020B0604020202020204" pitchFamily="34" charset="0"/>
            </a:endParaRPr>
          </a:p>
          <a:p>
            <a:pPr marL="0" indent="0" eaLnBrk="1" fontAlgn="auto" hangingPunct="1">
              <a:spcBef>
                <a:spcPts val="0"/>
              </a:spcBef>
              <a:spcAft>
                <a:spcPts val="0"/>
              </a:spcAft>
              <a:buFont typeface="Arial" panose="020B0604020202020204" pitchFamily="34" charset="0"/>
              <a:buNone/>
              <a:defRPr/>
            </a:pPr>
            <a:endParaRPr lang="en-US" sz="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800" dirty="0">
              <a:latin typeface="Arial" panose="020B0604020202020204" pitchFamily="34" charset="0"/>
              <a:cs typeface="Arial" panose="020B0604020202020204" pitchFamily="34" charset="0"/>
            </a:endParaRPr>
          </a:p>
          <a:p>
            <a:pPr marL="174289" indent="-174289" eaLnBrk="1" fontAlgn="auto" hangingPunct="1">
              <a:spcBef>
                <a:spcPts val="0"/>
              </a:spcBef>
              <a:spcAft>
                <a:spcPts val="0"/>
              </a:spcAft>
              <a:buFont typeface="Arial" panose="020B0604020202020204" pitchFamily="34" charset="0"/>
              <a:buChar char="•"/>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159748" name="Slide Number Placeholder 3">
            <a:extLst>
              <a:ext uri="{FF2B5EF4-FFF2-40B4-BE49-F238E27FC236}">
                <a16:creationId xmlns:a16="http://schemas.microsoft.com/office/drawing/2014/main" id="{CAA0E8A9-C2A5-4BAC-9201-D96BF354C4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5CA698B-4F24-4439-A4AE-F38DBF3DC34F}" type="slidenum">
              <a:rPr lang="en-US" altLang="en-US" smtClean="0"/>
              <a:pPr/>
              <a:t>83</a:t>
            </a:fld>
            <a:endParaRPr lang="en-US" altLang="en-US" dirty="0"/>
          </a:p>
        </p:txBody>
      </p:sp>
    </p:spTree>
    <p:extLst>
      <p:ext uri="{BB962C8B-B14F-4D97-AF65-F5344CB8AC3E}">
        <p14:creationId xmlns:p14="http://schemas.microsoft.com/office/powerpoint/2010/main" val="33059389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CC7425B3-97F6-4032-9B7D-EB83A10600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5D9310D5-9898-4DD7-AD71-A255764C35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As we stated before, once the Budget Revision has been approved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eMEP </a:t>
            </a:r>
            <a:r>
              <a:rPr lang="en-US" altLang="en-US" dirty="0">
                <a:latin typeface="Arial" panose="020B0604020202020204" pitchFamily="34" charset="0"/>
                <a:ea typeface="ＭＳ Ｐゴシック" panose="020B0600070205080204" pitchFamily="34" charset="-128"/>
                <a:cs typeface="Arial" panose="020B0604020202020204" pitchFamily="34" charset="0"/>
              </a:rPr>
              <a:t>System, the Budget Revision entries will automatically populate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MEPEX – Revision screens</a:t>
            </a:r>
            <a:r>
              <a:rPr lang="en-US" altLang="en-US" dirty="0">
                <a:latin typeface="Arial" panose="020B0604020202020204" pitchFamily="34" charset="0"/>
                <a:ea typeface="ＭＳ Ｐゴシック" panose="020B0600070205080204" pitchFamily="34" charset="-128"/>
                <a:cs typeface="Arial" panose="020B0604020202020204" pitchFamily="34" charset="0"/>
              </a:rPr>
              <a:t>. The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Districts</a:t>
            </a:r>
            <a:r>
              <a:rPr lang="en-US" altLang="en-US" dirty="0">
                <a:latin typeface="Arial" panose="020B0604020202020204" pitchFamily="34" charset="0"/>
                <a:ea typeface="ＭＳ Ｐゴシック" panose="020B0600070205080204" pitchFamily="34" charset="-128"/>
                <a:cs typeface="Arial" panose="020B0604020202020204" pitchFamily="34" charset="0"/>
              </a:rPr>
              <a:t> do not have to manually enter any Budget Revisions into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MEPEX System </a:t>
            </a:r>
            <a:r>
              <a:rPr lang="en-US" altLang="en-US" dirty="0">
                <a:latin typeface="Arial" panose="020B0604020202020204" pitchFamily="34" charset="0"/>
                <a:ea typeface="ＭＳ Ｐゴシック" panose="020B0600070205080204" pitchFamily="34" charset="-128"/>
                <a:cs typeface="Arial" panose="020B0604020202020204" pitchFamily="34" charset="0"/>
              </a:rPr>
              <a:t>or submit anything in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MEPEX System</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numbers will populate in the appropriate summary screens,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and the status will change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to </a:t>
            </a:r>
            <a:r>
              <a:rPr lang="en-US" altLang="en-US" dirty="0">
                <a:latin typeface="Arial" panose="020B0604020202020204" pitchFamily="34" charset="0"/>
                <a:ea typeface="ＭＳ Ｐゴシック" panose="020B0600070205080204" pitchFamily="34" charset="-128"/>
                <a:cs typeface="Arial" panose="020B0604020202020204" pitchFamily="34" charset="0"/>
              </a:rPr>
              <a:t>Region Pending as pointed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out by the purple arrow</a:t>
            </a:r>
            <a:r>
              <a:rPr lang="en-US" altLang="en-US" dirty="0">
                <a:latin typeface="Arial" panose="020B0604020202020204" pitchFamily="34" charset="0"/>
                <a:ea typeface="ＭＳ Ｐゴシック" panose="020B0600070205080204" pitchFamily="34" charset="-128"/>
                <a:cs typeface="Arial" panose="020B0604020202020204" pitchFamily="34" charset="0"/>
              </a:rPr>
              <a:t>. In the sample above, the District is waiting for the Region Budget Approver to complete the second approval.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Approval History box displays an entry with a date and time log, of when the Budget Revision numbers came from the eMEP System. As seen on the first red box.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purple area, is the area for the Region Approver to complete the second approval. The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Region Approver will select the Accept button (red text box) to complete the second level approval.</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 The Region Approver in the MEPEX System is assigned using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Account Form </a:t>
            </a:r>
            <a:r>
              <a:rPr lang="en-US" altLang="en-US" dirty="0">
                <a:latin typeface="Arial" panose="020B0604020202020204" pitchFamily="34" charset="0"/>
                <a:ea typeface="ＭＳ Ｐゴシック" panose="020B0600070205080204" pitchFamily="34" charset="-128"/>
                <a:cs typeface="Arial" panose="020B0604020202020204" pitchFamily="34" charset="0"/>
              </a:rPr>
              <a:t>as in previous years.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61796" name="Slide Number Placeholder 3">
            <a:extLst>
              <a:ext uri="{FF2B5EF4-FFF2-40B4-BE49-F238E27FC236}">
                <a16:creationId xmlns:a16="http://schemas.microsoft.com/office/drawing/2014/main" id="{7764C8F9-E74B-4CD3-B1CD-BDD40315C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7239301-59C1-40E8-8629-5780CEF89D1F}" type="slidenum">
              <a:rPr lang="en-US" altLang="en-US" smtClean="0"/>
              <a:pPr/>
              <a:t>84</a:t>
            </a:fld>
            <a:endParaRPr lang="en-US" altLang="en-US" dirty="0"/>
          </a:p>
        </p:txBody>
      </p:sp>
    </p:spTree>
    <p:extLst>
      <p:ext uri="{BB962C8B-B14F-4D97-AF65-F5344CB8AC3E}">
        <p14:creationId xmlns:p14="http://schemas.microsoft.com/office/powerpoint/2010/main" val="36102084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CCD45B82-E4EC-46A5-92AE-1F958E4BAD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06DE71E3-EAFD-45AB-9144-4FAD08902A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is an example of the summary screens before the budget is approved.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second approval in the MEPEX System also serves as a final fiscal check before the expenditure screens are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updated</a:t>
            </a:r>
            <a:r>
              <a:rPr lang="en-US" altLang="en-US" dirty="0">
                <a:latin typeface="Arial" panose="020B0604020202020204" pitchFamily="34" charset="0"/>
                <a:ea typeface="ＭＳ Ｐゴシック" panose="020B0600070205080204" pitchFamily="34" charset="-128"/>
                <a:cs typeface="Arial" panose="020B0604020202020204" pitchFamily="34" charset="0"/>
              </a:rPr>
              <a:t>. Reminder: The Revision Summary by Object and Revision Summary By Program displays the numbers at a program level and service/admin level.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note: the total allocated budget should match to the application and the grant award notification.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Also, districts should have all the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funds provided to them, allocated.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63844" name="Slide Number Placeholder 3">
            <a:extLst>
              <a:ext uri="{FF2B5EF4-FFF2-40B4-BE49-F238E27FC236}">
                <a16:creationId xmlns:a16="http://schemas.microsoft.com/office/drawing/2014/main" id="{2B4E446E-C3BB-48D1-806D-A8A13462C5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C41CD19-121A-489D-AD4D-CE2EA3267998}" type="slidenum">
              <a:rPr lang="en-US" altLang="en-US" smtClean="0"/>
              <a:pPr/>
              <a:t>85</a:t>
            </a:fld>
            <a:endParaRPr lang="en-US" altLang="en-US" dirty="0"/>
          </a:p>
        </p:txBody>
      </p:sp>
    </p:spTree>
    <p:extLst>
      <p:ext uri="{BB962C8B-B14F-4D97-AF65-F5344CB8AC3E}">
        <p14:creationId xmlns:p14="http://schemas.microsoft.com/office/powerpoint/2010/main" val="35113980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177C0909-A580-4CEC-AE34-4CBB4E3EC2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CCA73D6C-53E3-448D-8A64-0E06051047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Region has completed the second approval, the Submit/Review/Approve screen under</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the</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Budget Revision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tab</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will be</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updated. The screen displays a workflow history of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Submission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from the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eMEP System</a:t>
            </a:r>
            <a:r>
              <a:rPr lang="en-US" altLang="en-US" dirty="0">
                <a:latin typeface="Arial" panose="020B0604020202020204" pitchFamily="34" charset="0"/>
                <a:ea typeface="ＭＳ Ｐゴシック" panose="020B0600070205080204" pitchFamily="34" charset="-128"/>
                <a:cs typeface="Arial" panose="020B0604020202020204" pitchFamily="34" charset="0"/>
              </a:rPr>
              <a:t> and the approval from the Region.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There is also a label at the top right-hand corner that updates to: Region Approved and the Approval History log is updated with the Date, Name of the Region Approver, and Approval Action.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65892" name="Slide Number Placeholder 3">
            <a:extLst>
              <a:ext uri="{FF2B5EF4-FFF2-40B4-BE49-F238E27FC236}">
                <a16:creationId xmlns:a16="http://schemas.microsoft.com/office/drawing/2014/main" id="{64F56D56-CF50-448F-999E-CD0C45F10D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719A3474-100A-42D8-A71A-02482FB61CDA}" type="slidenum">
              <a:rPr lang="en-US" altLang="en-US" smtClean="0"/>
              <a:pPr/>
              <a:t>86</a:t>
            </a:fld>
            <a:endParaRPr lang="en-US" altLang="en-US" dirty="0"/>
          </a:p>
        </p:txBody>
      </p:sp>
    </p:spTree>
    <p:extLst>
      <p:ext uri="{BB962C8B-B14F-4D97-AF65-F5344CB8AC3E}">
        <p14:creationId xmlns:p14="http://schemas.microsoft.com/office/powerpoint/2010/main" val="36466339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11F7AE32-0170-41A7-B3D8-D966B3A51A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a:extLst>
              <a:ext uri="{FF2B5EF4-FFF2-40B4-BE49-F238E27FC236}">
                <a16:creationId xmlns:a16="http://schemas.microsoft.com/office/drawing/2014/main" id="{58DB18F3-C2F1-491A-B5CA-516951D26C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Once the Budget Revision submission is approved, the system generates a confirmation email (email sample shown here).</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completes the Budget Revision approval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process.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67940" name="Slide Number Placeholder 3">
            <a:extLst>
              <a:ext uri="{FF2B5EF4-FFF2-40B4-BE49-F238E27FC236}">
                <a16:creationId xmlns:a16="http://schemas.microsoft.com/office/drawing/2014/main" id="{4E950687-FF47-4CBD-A2F9-DBA2EC7573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E95F38B9-6B8A-4236-9C6C-801C2F9A0E1C}" type="slidenum">
              <a:rPr lang="en-US" altLang="en-US" smtClean="0"/>
              <a:pPr/>
              <a:t>87</a:t>
            </a:fld>
            <a:endParaRPr lang="en-US" altLang="en-US" dirty="0"/>
          </a:p>
        </p:txBody>
      </p:sp>
    </p:spTree>
    <p:extLst>
      <p:ext uri="{BB962C8B-B14F-4D97-AF65-F5344CB8AC3E}">
        <p14:creationId xmlns:p14="http://schemas.microsoft.com/office/powerpoint/2010/main" val="20368240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CC7425B3-97F6-4032-9B7D-EB83A10600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5D9310D5-9898-4DD7-AD71-A255764C35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If a reimbursable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district does not submit a BR.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The region must go to MEPEX and select the Budget Revision dropdown tab, then select the </a:t>
            </a:r>
            <a:r>
              <a:rPr lang="en-US" sz="1200" dirty="0">
                <a:latin typeface="Arial" panose="020B0604020202020204" pitchFamily="34" charset="0"/>
                <a:cs typeface="Arial" panose="020B0604020202020204" pitchFamily="34" charset="0"/>
              </a:rPr>
              <a:t>Submit/Review/Approve option. Once the Submit/Review/Approve</a:t>
            </a:r>
            <a:r>
              <a:rPr lang="en-US" sz="1200" baseline="0" dirty="0">
                <a:latin typeface="Arial" panose="020B0604020202020204" pitchFamily="34" charset="0"/>
                <a:cs typeface="Arial" panose="020B0604020202020204" pitchFamily="34" charset="0"/>
              </a:rPr>
              <a:t> option is selected, the region will be directed to the screen shown on this slide. The Region will select the </a:t>
            </a:r>
            <a:r>
              <a:rPr lang="en-US" sz="1200" b="1" baseline="0" dirty="0">
                <a:latin typeface="Arial" panose="020B0604020202020204" pitchFamily="34" charset="0"/>
                <a:cs typeface="Arial" panose="020B0604020202020204" pitchFamily="34" charset="0"/>
              </a:rPr>
              <a:t>finalize button</a:t>
            </a:r>
            <a:r>
              <a:rPr lang="en-US" sz="1200" baseline="0" dirty="0">
                <a:latin typeface="Arial" panose="020B0604020202020204" pitchFamily="34" charset="0"/>
                <a:cs typeface="Arial" panose="020B0604020202020204" pitchFamily="34" charset="0"/>
              </a:rPr>
              <a:t>, located at the bottom right corner of the page. </a:t>
            </a:r>
          </a:p>
          <a:p>
            <a:pPr eaLnBrk="1" hangingPunct="1">
              <a:spcBef>
                <a:spcPct val="0"/>
              </a:spcBef>
            </a:pPr>
            <a:endParaRPr lang="en-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200" baseline="0" dirty="0">
                <a:latin typeface="Arial" panose="020B0604020202020204" pitchFamily="34" charset="0"/>
                <a:ea typeface="ＭＳ Ｐゴシック" panose="020B0600070205080204" pitchFamily="34" charset="-128"/>
                <a:cs typeface="Arial" panose="020B0604020202020204" pitchFamily="34" charset="0"/>
              </a:rPr>
              <a:t>If a direct funded district or region does not submit a BR, the CDE must follow the same process. </a:t>
            </a:r>
          </a:p>
          <a:p>
            <a:pPr eaLnBrk="1" hangingPunct="1">
              <a:spcBef>
                <a:spcPct val="0"/>
              </a:spcBef>
            </a:pPr>
            <a:endParaRPr lang="en-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200" baseline="0" dirty="0">
                <a:latin typeface="Arial" panose="020B0604020202020204" pitchFamily="34" charset="0"/>
                <a:ea typeface="ＭＳ Ｐゴシック" panose="020B0600070205080204" pitchFamily="34" charset="-128"/>
                <a:cs typeface="Arial" panose="020B0604020202020204" pitchFamily="34" charset="0"/>
              </a:rPr>
              <a:t>Please note, when a BR is not submitted, there are no further actions needed besides the steps listed in this slide. However, reimbursable districts should notify their regions, as soon as possible, if they are not planning to submit a BR. </a:t>
            </a:r>
          </a:p>
          <a:p>
            <a:pPr eaLnBrk="1" hangingPunct="1">
              <a:spcBef>
                <a:spcPct val="0"/>
              </a:spcBef>
            </a:pPr>
            <a:endParaRPr lang="en-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200" baseline="0" dirty="0">
                <a:latin typeface="Arial" panose="020B0604020202020204" pitchFamily="34" charset="0"/>
                <a:ea typeface="ＭＳ Ｐゴシック" panose="020B0600070205080204" pitchFamily="34" charset="-128"/>
                <a:cs typeface="Arial" panose="020B0604020202020204" pitchFamily="34" charset="0"/>
              </a:rPr>
              <a:t>Direct funded districts and regions should also notify CDE if they are not planning to submit a BR. </a:t>
            </a:r>
          </a:p>
          <a:p>
            <a:pPr eaLnBrk="1" hangingPunct="1">
              <a:spcBef>
                <a:spcPct val="0"/>
              </a:spcBef>
            </a:pPr>
            <a:endParaRPr lang="en-US" altLang="en-US" sz="1200"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sz="1200" baseline="0" dirty="0">
                <a:latin typeface="Arial" panose="020B0604020202020204" pitchFamily="34" charset="0"/>
                <a:ea typeface="ＭＳ Ｐゴシック" panose="020B0600070205080204" pitchFamily="34" charset="-128"/>
                <a:cs typeface="Arial" panose="020B0604020202020204" pitchFamily="34" charset="0"/>
              </a:rPr>
              <a:t>This will ensure the business rules that are in place clear when the CDE approves the BRs.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61796" name="Slide Number Placeholder 3">
            <a:extLst>
              <a:ext uri="{FF2B5EF4-FFF2-40B4-BE49-F238E27FC236}">
                <a16:creationId xmlns:a16="http://schemas.microsoft.com/office/drawing/2014/main" id="{7764C8F9-E74B-4CD3-B1CD-BDD40315C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57239301-59C1-40E8-8629-5780CEF89D1F}" type="slidenum">
              <a:rPr lang="en-US" altLang="en-US" smtClean="0"/>
              <a:pPr/>
              <a:t>88</a:t>
            </a:fld>
            <a:endParaRPr lang="en-US" altLang="en-US" dirty="0"/>
          </a:p>
        </p:txBody>
      </p:sp>
    </p:spTree>
    <p:extLst>
      <p:ext uri="{BB962C8B-B14F-4D97-AF65-F5344CB8AC3E}">
        <p14:creationId xmlns:p14="http://schemas.microsoft.com/office/powerpoint/2010/main" val="41797613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F93EF375-82F0-4F12-A1F5-20FEF045F3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1B38B0FE-2F45-46E2-B546-80891D43A9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MEPEX Expenditure Screens are updated upon the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second a</a:t>
            </a:r>
            <a:r>
              <a:rPr lang="en-US" altLang="en-US" dirty="0">
                <a:latin typeface="Arial" panose="020B0604020202020204" pitchFamily="34" charset="0"/>
                <a:ea typeface="ＭＳ Ｐゴシック" panose="020B0600070205080204" pitchFamily="34" charset="-128"/>
                <a:cs typeface="Arial" panose="020B0604020202020204" pitchFamily="34" charset="0"/>
              </a:rPr>
              <a:t>pproval being complete.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dates for when the Expenditure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Approved Budget</a:t>
            </a:r>
            <a:r>
              <a:rPr lang="en-US" altLang="en-US" dirty="0">
                <a:latin typeface="Arial" panose="020B0604020202020204" pitchFamily="34" charset="0"/>
                <a:ea typeface="ＭＳ Ｐゴシック" panose="020B0600070205080204" pitchFamily="34" charset="-128"/>
                <a:cs typeface="Arial" panose="020B0604020202020204" pitchFamily="34" charset="0"/>
              </a:rPr>
              <a:t> columns are updated,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based on the budget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revisions,</a:t>
            </a:r>
            <a:r>
              <a:rPr lang="en-US" altLang="en-US" dirty="0">
                <a:latin typeface="Arial" panose="020B0604020202020204" pitchFamily="34" charset="0"/>
                <a:ea typeface="ＭＳ Ｐゴシック" panose="020B0600070205080204" pitchFamily="34" charset="-128"/>
                <a:cs typeface="Arial" panose="020B0604020202020204" pitchFamily="34" charset="0"/>
              </a:rPr>
              <a:t> are found in this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table</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sz="1200" b="0" i="0" kern="1200" dirty="0">
                <a:solidFill>
                  <a:schemeClr val="tx1"/>
                </a:solidFill>
                <a:effectLst/>
                <a:latin typeface="Arial" panose="020B0604020202020204" pitchFamily="34" charset="0"/>
                <a:ea typeface="+mn-ea"/>
                <a:cs typeface="Arial" panose="020B0604020202020204" pitchFamily="34" charset="0"/>
              </a:rPr>
              <a:t>Please note, budgeted expenditures must be approved in the grant application, budget revisions, or through pre-approvals before the funds can be used.</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69988" name="Slide Number Placeholder 3">
            <a:extLst>
              <a:ext uri="{FF2B5EF4-FFF2-40B4-BE49-F238E27FC236}">
                <a16:creationId xmlns:a16="http://schemas.microsoft.com/office/drawing/2014/main" id="{BFB82184-4105-4708-BE78-F6F53ED7FF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3B91692-D989-41F2-A46B-EB6E6B673150}" type="slidenum">
              <a:rPr lang="en-US" altLang="en-US" smtClean="0"/>
              <a:pPr/>
              <a:t>89</a:t>
            </a:fld>
            <a:endParaRPr lang="en-US" altLang="en-US" dirty="0"/>
          </a:p>
        </p:txBody>
      </p:sp>
    </p:spTree>
    <p:extLst>
      <p:ext uri="{BB962C8B-B14F-4D97-AF65-F5344CB8AC3E}">
        <p14:creationId xmlns:p14="http://schemas.microsoft.com/office/powerpoint/2010/main" val="409380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F89068D-091C-4D83-A309-1745A2D120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B56FA40-7EA3-432C-BC48-EC54F9A189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Facilitator: </a:t>
            </a:r>
            <a:r>
              <a:rPr lang="en-US" b="0" dirty="0"/>
              <a:t>Emily</a:t>
            </a:r>
          </a:p>
          <a:p>
            <a:r>
              <a:rPr lang="en-US" b="1" dirty="0"/>
              <a:t>Say the following: </a:t>
            </a:r>
            <a:endParaRPr lang="en-US" dirty="0">
              <a:latin typeface="Arial" panose="020B0604020202020204" pitchFamily="34" charset="0"/>
              <a:cs typeface="Arial" panose="020B0604020202020204" pitchFamily="34" charset="0"/>
            </a:endParaRPr>
          </a:p>
          <a:p>
            <a:pPr defTabSz="931863"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Moving on to</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the first item in our agenda. How to access the system.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defTabSz="931863"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8436" name="Slide Number Placeholder 3">
            <a:extLst>
              <a:ext uri="{FF2B5EF4-FFF2-40B4-BE49-F238E27FC236}">
                <a16:creationId xmlns:a16="http://schemas.microsoft.com/office/drawing/2014/main" id="{2AD70549-19B0-4593-BFF6-3F56CEBE3E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DA26E431-134E-4AF4-B304-156D5B65AA6B}" type="slidenum">
              <a:rPr lang="en-US" altLang="en-US" smtClean="0"/>
              <a:pPr/>
              <a:t>9</a:t>
            </a:fld>
            <a:endParaRPr lang="en-US" altLang="en-US" dirty="0"/>
          </a:p>
        </p:txBody>
      </p:sp>
    </p:spTree>
    <p:extLst>
      <p:ext uri="{BB962C8B-B14F-4D97-AF65-F5344CB8AC3E}">
        <p14:creationId xmlns:p14="http://schemas.microsoft.com/office/powerpoint/2010/main" val="42903865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CBF9B3CB-14A8-4F89-8475-3D348DFE31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953F21CA-559B-4BA3-8669-019884116F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ME-1 </a:t>
            </a:r>
            <a:r>
              <a:rPr lang="en-US" altLang="en-US" b="1" dirty="0">
                <a:latin typeface="Arial" panose="020B0604020202020204" pitchFamily="34" charset="0"/>
                <a:ea typeface="ＭＳ Ｐゴシック" panose="020B0600070205080204" pitchFamily="34" charset="-128"/>
                <a:cs typeface="Arial" panose="020B0604020202020204" pitchFamily="34" charset="0"/>
              </a:rPr>
              <a:t>Cover Page </a:t>
            </a:r>
            <a:r>
              <a:rPr lang="en-US" altLang="en-US" dirty="0">
                <a:latin typeface="Arial" panose="020B0604020202020204" pitchFamily="34" charset="0"/>
                <a:ea typeface="ＭＳ Ｐゴシック" panose="020B0600070205080204" pitchFamily="34" charset="-128"/>
                <a:cs typeface="Arial" panose="020B0604020202020204" pitchFamily="34" charset="0"/>
              </a:rPr>
              <a:t>will show an overview of the net changes for both Region and District Budgets.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72036" name="Slide Number Placeholder 3">
            <a:extLst>
              <a:ext uri="{FF2B5EF4-FFF2-40B4-BE49-F238E27FC236}">
                <a16:creationId xmlns:a16="http://schemas.microsoft.com/office/drawing/2014/main" id="{9089E265-26BB-4526-8656-8BF47C3EDE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938562FB-B8FF-4175-AC2F-D8222F8A0F83}" type="slidenum">
              <a:rPr lang="en-US" altLang="en-US" smtClean="0"/>
              <a:pPr/>
              <a:t>90</a:t>
            </a:fld>
            <a:endParaRPr lang="en-US" altLang="en-US" dirty="0"/>
          </a:p>
        </p:txBody>
      </p:sp>
    </p:spTree>
    <p:extLst>
      <p:ext uri="{BB962C8B-B14F-4D97-AF65-F5344CB8AC3E}">
        <p14:creationId xmlns:p14="http://schemas.microsoft.com/office/powerpoint/2010/main" val="30286330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Alex</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r>
              <a:rPr lang="en-US" sz="1200" b="0" dirty="0"/>
              <a:t>It</a:t>
            </a:r>
            <a:r>
              <a:rPr lang="en-US" sz="1200" b="0" baseline="0" dirty="0"/>
              <a:t> is time to check for understanding.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91</a:t>
            </a:fld>
            <a:endParaRPr lang="en-US" altLang="en-US" dirty="0"/>
          </a:p>
        </p:txBody>
      </p:sp>
    </p:spTree>
    <p:extLst>
      <p:ext uri="{BB962C8B-B14F-4D97-AF65-F5344CB8AC3E}">
        <p14:creationId xmlns:p14="http://schemas.microsoft.com/office/powerpoint/2010/main" val="22814487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Alex</a:t>
            </a:r>
          </a:p>
          <a:p>
            <a:r>
              <a:rPr lang="en-US" sz="1200" b="1" dirty="0"/>
              <a:t>Say the following: </a:t>
            </a:r>
            <a:r>
              <a:rPr lang="en-US" altLang="en-US" sz="1200" b="1" dirty="0"/>
              <a:t>Using the Zoom annotate button, place a stamp in either TRUE or FALSE</a:t>
            </a:r>
            <a:endParaRPr lang="en-US" sz="1200" b="1" dirty="0"/>
          </a:p>
          <a:p>
            <a:endParaRPr lang="en-US" altLang="en-US" dirty="0">
              <a:latin typeface="Arial" panose="020B0604020202020204" pitchFamily="34" charset="0"/>
              <a:cs typeface="Arial" panose="020B0604020202020204" pitchFamily="34" charset="0"/>
            </a:endParaRPr>
          </a:p>
          <a:p>
            <a:pPr>
              <a:spcBef>
                <a:spcPct val="0"/>
              </a:spcBef>
            </a:pP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b="1" dirty="0">
                <a:latin typeface="Arial" panose="020B0604020202020204" pitchFamily="34" charset="0"/>
                <a:cs typeface="Arial" panose="020B0604020202020204" pitchFamily="34" charset="0"/>
              </a:rPr>
              <a:t>True or False:</a:t>
            </a:r>
            <a:r>
              <a:rPr lang="en-US" altLang="en-US" b="1" baseline="0" dirty="0">
                <a:latin typeface="Arial" panose="020B0604020202020204" pitchFamily="34" charset="0"/>
                <a:cs typeface="Arial" panose="020B0604020202020204" pitchFamily="34" charset="0"/>
              </a:rPr>
              <a:t> </a:t>
            </a:r>
            <a:r>
              <a:rPr lang="en-US" altLang="en-US" b="0" baseline="0" dirty="0">
                <a:latin typeface="Arial" panose="020B0604020202020204" pitchFamily="34" charset="0"/>
                <a:cs typeface="Arial" panose="020B0604020202020204" pitchFamily="34" charset="0"/>
              </a:rPr>
              <a:t>You must manually enter budget revisions into the MEPEX system after you enter them in the eMEP? </a:t>
            </a:r>
          </a:p>
          <a:p>
            <a:pPr>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1: </a:t>
            </a:r>
            <a:r>
              <a:rPr lang="en-US" altLang="en-US" dirty="0">
                <a:latin typeface="Arial" panose="020B0604020202020204" pitchFamily="34" charset="0"/>
                <a:ea typeface="ＭＳ Ｐゴシック" panose="020B0600070205080204" pitchFamily="34" charset="-128"/>
                <a:cs typeface="Arial" panose="020B0604020202020204" pitchFamily="34" charset="0"/>
              </a:rPr>
              <a:t>False, the BR entries will automatically populate in the MEPEX-Revision Screens. </a:t>
            </a:r>
          </a:p>
          <a:p>
            <a:pPr>
              <a:spcBef>
                <a:spcPct val="0"/>
              </a:spcBef>
              <a:buFontTx/>
              <a:buNone/>
            </a:pPr>
            <a:r>
              <a:rPr lang="en-US" altLang="en-US" b="0" baseline="0" dirty="0">
                <a:latin typeface="Arial" panose="020B0604020202020204" pitchFamily="34" charset="0"/>
                <a:cs typeface="Arial" panose="020B0604020202020204" pitchFamily="34" charset="0"/>
              </a:rPr>
              <a:t> </a:t>
            </a:r>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 do: </a:t>
            </a:r>
            <a:r>
              <a:rPr lang="en-US" altLang="en-US" b="1" dirty="0">
                <a:latin typeface="Arial" panose="020B0604020202020204" pitchFamily="34" charset="0"/>
                <a:ea typeface="ＭＳ Ｐゴシック" panose="020B0600070205080204" pitchFamily="34" charset="-128"/>
                <a:cs typeface="Arial" panose="020B0604020202020204" pitchFamily="34" charset="0"/>
              </a:rPr>
              <a:t>Teresa</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effectLst/>
                <a:latin typeface="Segoe UI" panose="020B0502040204020203" pitchFamily="34" charset="0"/>
              </a:rPr>
              <a:t>Add the following to the chat: </a:t>
            </a:r>
            <a:br>
              <a:rPr lang="en-US" sz="1200" dirty="0">
                <a:effectLst/>
                <a:latin typeface="Segoe UI" panose="020B0502040204020203" pitchFamily="34" charset="0"/>
              </a:rPr>
            </a:br>
            <a:br>
              <a:rPr lang="en-US" sz="1200" dirty="0">
                <a:effectLst/>
                <a:latin typeface="Segoe UI" panose="020B0502040204020203" pitchFamily="34" charset="0"/>
              </a:rPr>
            </a:br>
            <a:r>
              <a:rPr lang="en-US" sz="1200" dirty="0">
                <a:effectLst/>
                <a:latin typeface="Segoe UI" panose="020B0502040204020203" pitchFamily="34" charset="0"/>
              </a:rPr>
              <a:t>Zoom annotate: (1) click on “View Options”, (2) click on “Annotate” in the dropdown menu, (3) in the annotate toolbar that appears, click on “Stamp”</a:t>
            </a:r>
            <a:endParaRPr lang="en-US" sz="1200" dirty="0">
              <a:effectLst/>
              <a:latin typeface="Arial" panose="020B0604020202020204" pitchFamily="34" charset="0"/>
            </a:endParaRP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92</a:t>
            </a:fld>
            <a:endParaRPr lang="en-US" altLang="en-US" dirty="0"/>
          </a:p>
        </p:txBody>
      </p:sp>
    </p:spTree>
    <p:extLst>
      <p:ext uri="{BB962C8B-B14F-4D97-AF65-F5344CB8AC3E}">
        <p14:creationId xmlns:p14="http://schemas.microsoft.com/office/powerpoint/2010/main" val="4577054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xfrm>
            <a:off x="698500" y="4467225"/>
            <a:ext cx="55880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sz="1200" b="0" dirty="0"/>
              <a:t>Alex</a:t>
            </a:r>
          </a:p>
          <a:p>
            <a:pPr>
              <a:spcBef>
                <a:spcPct val="0"/>
              </a:spcBef>
              <a:buFontTx/>
              <a:buNone/>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buFontTx/>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Question 2: </a:t>
            </a:r>
            <a:r>
              <a:rPr lang="en-US" altLang="en-US" b="1" dirty="0">
                <a:latin typeface="Arial" panose="020B0604020202020204" pitchFamily="34" charset="0"/>
                <a:cs typeface="Arial" panose="020B0604020202020204" pitchFamily="34" charset="0"/>
              </a:rPr>
              <a:t>True or False:</a:t>
            </a:r>
            <a:r>
              <a:rPr lang="en-US" altLang="en-US" b="1" baseline="0" dirty="0">
                <a:latin typeface="Arial" panose="020B0604020202020204" pitchFamily="34" charset="0"/>
                <a:cs typeface="Arial" panose="020B0604020202020204" pitchFamily="34" charset="0"/>
              </a:rPr>
              <a:t> </a:t>
            </a:r>
            <a:r>
              <a:rPr lang="en-US" altLang="en-US" b="0" baseline="0" dirty="0">
                <a:latin typeface="Arial" panose="020B0604020202020204" pitchFamily="34" charset="0"/>
                <a:cs typeface="Arial" panose="020B0604020202020204" pitchFamily="34" charset="0"/>
              </a:rPr>
              <a:t>To complete the approval of a BR, you must select the finalize button in the MEPEX system?</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Answer 2: </a:t>
            </a:r>
            <a:r>
              <a:rPr lang="en-US" altLang="en-US" dirty="0">
                <a:latin typeface="Arial" panose="020B0604020202020204" pitchFamily="34" charset="0"/>
                <a:ea typeface="ＭＳ Ｐゴシック" panose="020B0600070205080204" pitchFamily="34" charset="-128"/>
                <a:cs typeface="Arial" panose="020B0604020202020204" pitchFamily="34" charset="0"/>
              </a:rPr>
              <a:t>False, you must select the approval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button </a:t>
            </a:r>
            <a:r>
              <a:rPr lang="en-US" altLang="en-US" dirty="0">
                <a:latin typeface="Arial" panose="020B0604020202020204" pitchFamily="34" charset="0"/>
                <a:ea typeface="ＭＳ Ｐゴシック" panose="020B0600070205080204" pitchFamily="34" charset="-128"/>
                <a:cs typeface="Arial" panose="020B0604020202020204" pitchFamily="34" charset="0"/>
              </a:rPr>
              <a:t>in the MEPEX system. The finalize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button should only be selected if the reimbursable districts, region, and direct funded districts do not submit a BR.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baseline="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Thank you for participating. I will now pass it back to Emily to finish the presentation.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buFontTx/>
              <a:buNone/>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93</a:t>
            </a:fld>
            <a:endParaRPr lang="en-US" altLang="en-US" dirty="0"/>
          </a:p>
        </p:txBody>
      </p:sp>
    </p:spTree>
    <p:extLst>
      <p:ext uri="{BB962C8B-B14F-4D97-AF65-F5344CB8AC3E}">
        <p14:creationId xmlns:p14="http://schemas.microsoft.com/office/powerpoint/2010/main" val="14621465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27EB20B-8A71-4637-B021-5523C74E8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6687025-1F0E-41C1-A325-C7645BE6D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Here is an example of what a budget section looks like for a canceled service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dirty="0">
                <a:latin typeface="Arial" panose="020B0604020202020204" pitchFamily="34" charset="0"/>
                <a:ea typeface="ＭＳ Ｐゴシック" panose="020B0600070205080204" pitchFamily="34" charset="-128"/>
                <a:cs typeface="Arial" panose="020B0604020202020204" pitchFamily="34" charset="0"/>
              </a:rPr>
              <a:t>activity. You will see that every line item that was originally added during the application approval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was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added again during BR1 as a </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negative amount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to cancel out the budget. So, the new total is now zero.  </a:t>
            </a:r>
          </a:p>
          <a:p>
            <a:pPr eaLnBrk="1" hangingPunct="1">
              <a:spcBef>
                <a:spcPct val="0"/>
              </a:spcBef>
            </a:pPr>
            <a:endParaRPr lang="en-US" altLang="en-US" b="1"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Please make sure you reduce the exact amounts for each object code. For example, in this scenario we had a budget of $1,500 in object code 4700. You must ensure you reduce this exact object code by the same amount to ensure your budget stays in alignment. If instead you reduce the $1,500 from object code 5800, you will end up creating a negative balance for object code 5800, and this can possibly create an issue, when it comes to submitting your expenditure reports. </a:t>
            </a:r>
          </a:p>
          <a:p>
            <a:pPr eaLnBrk="1" hangingPunct="1">
              <a:spcBef>
                <a:spcPct val="0"/>
              </a:spcBef>
            </a:pPr>
            <a:endParaRPr lang="en-US" altLang="en-US" b="1" baseline="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To see a step-by-step instruction video on how to cancel a service/activity, please watch the YouTube video (QR code is providing on this slide). </a:t>
            </a:r>
            <a:endParaRPr lang="en-US" altLang="en-US" b="0" dirty="0">
              <a:ea typeface="ＭＳ Ｐゴシック" panose="020B0600070205080204" pitchFamily="34"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EBAEAA45-B49C-47C3-BB81-01DF94DB5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6A2FB231-875A-448E-B6CA-63549A4BE77A}" type="slidenum">
              <a:rPr lang="en-US" altLang="en-US" smtClean="0"/>
              <a:pPr/>
              <a:t>94</a:t>
            </a:fld>
            <a:endParaRPr lang="en-US" altLang="en-US" dirty="0"/>
          </a:p>
        </p:txBody>
      </p:sp>
    </p:spTree>
    <p:extLst>
      <p:ext uri="{BB962C8B-B14F-4D97-AF65-F5344CB8AC3E}">
        <p14:creationId xmlns:p14="http://schemas.microsoft.com/office/powerpoint/2010/main" val="14832257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4362141A-BF7E-4322-8A22-2D81164275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09C014BB-F9CC-49B0-A82E-F382B92D1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r>
              <a:rPr lang="en-US" b="1" dirty="0"/>
              <a:t>Say the following: </a:t>
            </a:r>
          </a:p>
          <a:p>
            <a:pPr eaLnBrk="1" hangingPunct="1">
              <a:spcBef>
                <a:spcPct val="0"/>
              </a:spcBef>
            </a:pPr>
            <a:r>
              <a:rPr lang="en-US" altLang="en-US" dirty="0">
                <a:ea typeface="ＭＳ Ｐゴシック" panose="020B0600070205080204" pitchFamily="34" charset="-128"/>
                <a:cs typeface="Arial" panose="020B0604020202020204" pitchFamily="34" charset="0"/>
              </a:rPr>
              <a:t>When are pre-approvals needed?</a:t>
            </a:r>
          </a:p>
          <a:p>
            <a:pPr eaLnBrk="1" hangingPunct="1">
              <a:spcBef>
                <a:spcPct val="0"/>
              </a:spcBef>
            </a:pPr>
            <a:r>
              <a:rPr lang="en-US" altLang="en-US" dirty="0">
                <a:ea typeface="ＭＳ Ｐゴシック" panose="020B0600070205080204" pitchFamily="34" charset="-128"/>
                <a:cs typeface="Arial" panose="020B0604020202020204" pitchFamily="34" charset="0"/>
              </a:rPr>
              <a:t>Ideally</a:t>
            </a:r>
            <a:r>
              <a:rPr lang="en-US" altLang="en-US" baseline="0" dirty="0">
                <a:ea typeface="ＭＳ Ｐゴシック" panose="020B0600070205080204" pitchFamily="34" charset="-128"/>
                <a:cs typeface="Arial" panose="020B0604020202020204" pitchFamily="34" charset="0"/>
              </a:rPr>
              <a:t> subgrantees should plan their services/activities in advance and their budgets need to be created during the application approval process, or during budget revisions. However, there are situations when a subgrantee cannot wait until a BR. For example, you increase student participation for one of your summer services and you need additional funds for transportation. In this scenario, you can reach out to your consultant and request for a pre-approval. </a:t>
            </a:r>
          </a:p>
          <a:p>
            <a:pPr eaLnBrk="1" hangingPunct="1">
              <a:spcBef>
                <a:spcPct val="0"/>
              </a:spcBef>
            </a:pPr>
            <a:endParaRPr lang="en-US" altLang="en-US" baseline="0" dirty="0">
              <a:ea typeface="ＭＳ Ｐゴシック" panose="020B0600070205080204" pitchFamily="34" charset="-128"/>
              <a:cs typeface="Arial" panose="020B0604020202020204" pitchFamily="34" charset="0"/>
            </a:endParaRPr>
          </a:p>
          <a:p>
            <a:pPr eaLnBrk="1" hangingPunct="1">
              <a:spcBef>
                <a:spcPct val="0"/>
              </a:spcBef>
            </a:pPr>
            <a:r>
              <a:rPr lang="en-US" altLang="en-US" baseline="0" dirty="0">
                <a:ea typeface="ＭＳ Ｐゴシック" panose="020B0600070205080204" pitchFamily="34" charset="-128"/>
                <a:cs typeface="Arial" panose="020B0604020202020204" pitchFamily="34" charset="0"/>
              </a:rPr>
              <a:t>We try to avoid pre-approvals because it causes more work for you and your consultant. Also, for record and auditing purposes, we prefer all communication to happen within the system.  </a:t>
            </a: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90468" name="Slide Number Placeholder 3">
            <a:extLst>
              <a:ext uri="{FF2B5EF4-FFF2-40B4-BE49-F238E27FC236}">
                <a16:creationId xmlns:a16="http://schemas.microsoft.com/office/drawing/2014/main" id="{14FECDFE-ADF0-4435-8330-9151F37BE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F235AF6-2D4D-4BF1-AE52-165B95940E15}" type="slidenum">
              <a:rPr lang="en-US" altLang="en-US" smtClean="0"/>
              <a:pPr/>
              <a:t>95</a:t>
            </a:fld>
            <a:endParaRPr lang="en-US" altLang="en-US" dirty="0"/>
          </a:p>
        </p:txBody>
      </p:sp>
    </p:spTree>
    <p:extLst>
      <p:ext uri="{BB962C8B-B14F-4D97-AF65-F5344CB8AC3E}">
        <p14:creationId xmlns:p14="http://schemas.microsoft.com/office/powerpoint/2010/main" val="2462184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958F299-28ED-4659-B125-29EE4E665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7E924F2B-C16F-43F1-B1DB-148CD2FAF3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lvl="0"/>
            <a:r>
              <a:rPr lang="en-US" sz="1200" kern="1200" dirty="0">
                <a:solidFill>
                  <a:schemeClr val="tx1"/>
                </a:solidFill>
                <a:effectLst/>
                <a:latin typeface="+mn-lt"/>
                <a:ea typeface="+mn-ea"/>
                <a:cs typeface="+mn-cs"/>
              </a:rPr>
              <a:t>Some of the most common mistakes we encounter when creating, reviewing, or approving a BR are: </a:t>
            </a: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Regions forgetting to either approve or finalize their reimbursable districts’ plans in MEPEX. Please remember that if your district submitted a BR, you must approve in eMEP and MEPEX. If your district did not submit a BR, you must finalize only in MEPEX. </a:t>
            </a:r>
          </a:p>
          <a:p>
            <a:pPr marL="228600" lvl="0" indent="-228600">
              <a:buFont typeface="+mj-lt"/>
              <a:buAutoNum type="arabicPeriod"/>
            </a:pPr>
            <a:r>
              <a:rPr lang="en-US" sz="1200" kern="1200" dirty="0">
                <a:solidFill>
                  <a:schemeClr val="tx1"/>
                </a:solidFill>
                <a:effectLst/>
                <a:latin typeface="+mn-lt"/>
                <a:ea typeface="+mn-ea"/>
                <a:cs typeface="+mn-cs"/>
              </a:rPr>
              <a:t>Users not being able to create a new budget revision because previous Budget Revisions were kept in 'draft‘ mode. These drafts are typically never utilized or submitted for approval. Reminder: the system only allows 1 active plan at a time. Please delete any unused plans. </a:t>
            </a:r>
          </a:p>
          <a:p>
            <a:pPr marL="228600" lvl="0" indent="-228600">
              <a:buFont typeface="+mj-lt"/>
              <a:buAutoNum type="arabicPeriod"/>
            </a:pPr>
            <a:r>
              <a:rPr lang="en-US" sz="1200" kern="1200" dirty="0">
                <a:solidFill>
                  <a:schemeClr val="tx1"/>
                </a:solidFill>
                <a:effectLst/>
                <a:latin typeface="+mn-lt"/>
                <a:ea typeface="+mn-ea"/>
                <a:cs typeface="+mn-cs"/>
              </a:rPr>
              <a:t>Regions requesting districts to edit while the plan is in 'review mode'. The Region must reject and mark the correct budget areas as 'Not Approved' in order for the district to have edit access. Technology Services cannot open any specific areas - this must be done through the Review Process.</a:t>
            </a:r>
            <a:r>
              <a:rPr lang="en-US" sz="1200" kern="1200" baseline="0" dirty="0">
                <a:solidFill>
                  <a:schemeClr val="tx1"/>
                </a:solidFill>
                <a:effectLst/>
                <a:latin typeface="+mn-lt"/>
                <a:ea typeface="+mn-ea"/>
                <a:cs typeface="+mn-cs"/>
              </a:rPr>
              <a:t> </a:t>
            </a:r>
          </a:p>
          <a:p>
            <a:pPr marL="228600" lvl="0" indent="-228600">
              <a:buFont typeface="+mj-lt"/>
              <a:buAutoNum type="arabicPeriod"/>
            </a:pPr>
            <a:r>
              <a:rPr lang="en-US" b="0" i="0" dirty="0">
                <a:solidFill>
                  <a:srgbClr val="374151"/>
                </a:solidFill>
                <a:effectLst/>
                <a:latin typeface="Söhne"/>
              </a:rPr>
              <a:t>As discussed earlier, it is crucial to be mindful while adjusting your budgets within a specific service. Make sure to only decrease object codes that have an assigned budget and avoid surpassing their original budgeted amounts. For more detailed instructions, please refer to slide 37. </a:t>
            </a:r>
            <a:endParaRPr lang="en-US" sz="1200" kern="1200" dirty="0">
              <a:solidFill>
                <a:schemeClr val="tx1"/>
              </a:solidFill>
              <a:effectLst/>
              <a:latin typeface="+mn-lt"/>
              <a:ea typeface="+mn-ea"/>
              <a:cs typeface="+mn-cs"/>
            </a:endParaRPr>
          </a:p>
        </p:txBody>
      </p:sp>
      <p:sp>
        <p:nvSpPr>
          <p:cNvPr id="196612" name="Slide Number Placeholder 3">
            <a:extLst>
              <a:ext uri="{FF2B5EF4-FFF2-40B4-BE49-F238E27FC236}">
                <a16:creationId xmlns:a16="http://schemas.microsoft.com/office/drawing/2014/main" id="{1B6CF915-A917-4ED1-BC60-84F8473937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B91DAE-2406-4C60-B51C-9A357572DE75}" type="slidenum">
              <a:rPr lang="en-US" altLang="en-US" smtClean="0"/>
              <a:pPr/>
              <a:t>96</a:t>
            </a:fld>
            <a:endParaRPr lang="en-US" altLang="en-US" dirty="0"/>
          </a:p>
        </p:txBody>
      </p:sp>
    </p:spTree>
    <p:extLst>
      <p:ext uri="{BB962C8B-B14F-4D97-AF65-F5344CB8AC3E}">
        <p14:creationId xmlns:p14="http://schemas.microsoft.com/office/powerpoint/2010/main" val="19971116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4362141A-BF7E-4322-8A22-2D81164275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09C014BB-F9CC-49B0-A82E-F382B92D1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r>
              <a:rPr lang="en-US" b="1" dirty="0"/>
              <a:t>Say the following: </a:t>
            </a:r>
          </a:p>
          <a:p>
            <a:pPr eaLnBrk="1" hangingPunct="1">
              <a:spcBef>
                <a:spcPct val="0"/>
              </a:spcBef>
            </a:pPr>
            <a:endParaRPr lang="en-US" altLang="en-US" baseline="0" dirty="0">
              <a:ea typeface="ＭＳ Ｐゴシック" panose="020B0600070205080204" pitchFamily="34" charset="-128"/>
              <a:cs typeface="Arial" panose="020B0604020202020204" pitchFamily="34" charset="0"/>
            </a:endParaRPr>
          </a:p>
          <a:p>
            <a:pPr eaLnBrk="1" hangingPunct="1">
              <a:spcBef>
                <a:spcPct val="0"/>
              </a:spcBef>
            </a:pPr>
            <a:r>
              <a:rPr lang="en-US" altLang="en-US" baseline="0" dirty="0">
                <a:ea typeface="ＭＳ Ｐゴシック" panose="020B0600070205080204" pitchFamily="34" charset="-128"/>
                <a:cs typeface="Arial" panose="020B0604020202020204" pitchFamily="34" charset="0"/>
              </a:rPr>
              <a:t>During budget revision one, all DFDs and Regions must submit a BR to CDE. The BR must reflect all the necessary changes to indicate what services or activities you will be providing in fiscal year 2023–24. Please ensure you account for your entire final 2023–24 grant allocation. Please do not begin working on your BR until you are instructed to do so by the CDE. The eMEP system is currently undergoing updates is not ready for you to begin the BR at this time. We will let you know when you can access the system and begin the BR. Please also note that the due date for the BR will be extended to October 1, 2023. For regions with reimbursable districts, your districts’ BR must be approved before the region submits their BR to CDE. </a:t>
            </a:r>
          </a:p>
        </p:txBody>
      </p:sp>
      <p:sp>
        <p:nvSpPr>
          <p:cNvPr id="190468" name="Slide Number Placeholder 3">
            <a:extLst>
              <a:ext uri="{FF2B5EF4-FFF2-40B4-BE49-F238E27FC236}">
                <a16:creationId xmlns:a16="http://schemas.microsoft.com/office/drawing/2014/main" id="{14FECDFE-ADF0-4435-8330-9151F37BE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F235AF6-2D4D-4BF1-AE52-165B95940E15}" type="slidenum">
              <a:rPr lang="en-US" altLang="en-US" smtClean="0"/>
              <a:pPr/>
              <a:t>97</a:t>
            </a:fld>
            <a:endParaRPr lang="en-US" altLang="en-US" dirty="0"/>
          </a:p>
        </p:txBody>
      </p:sp>
    </p:spTree>
    <p:extLst>
      <p:ext uri="{BB962C8B-B14F-4D97-AF65-F5344CB8AC3E}">
        <p14:creationId xmlns:p14="http://schemas.microsoft.com/office/powerpoint/2010/main" val="9030458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4362141A-BF7E-4322-8A22-2D81164275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09C014BB-F9CC-49B0-A82E-F382B92D1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To do: </a:t>
            </a:r>
            <a:r>
              <a:rPr lang="en-US" sz="1200" b="0" dirty="0"/>
              <a:t>Read</a:t>
            </a:r>
            <a:r>
              <a:rPr lang="en-US" sz="1200" b="0" baseline="0" dirty="0"/>
              <a:t> slide</a:t>
            </a:r>
            <a:endParaRPr lang="en-US" altLang="en-US" b="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ea typeface="ＭＳ Ｐゴシック" panose="020B0600070205080204" pitchFamily="34" charset="-128"/>
              <a:cs typeface="Arial" panose="020B0604020202020204" pitchFamily="34" charset="0"/>
            </a:endParaRPr>
          </a:p>
        </p:txBody>
      </p:sp>
      <p:sp>
        <p:nvSpPr>
          <p:cNvPr id="190468" name="Slide Number Placeholder 3">
            <a:extLst>
              <a:ext uri="{FF2B5EF4-FFF2-40B4-BE49-F238E27FC236}">
                <a16:creationId xmlns:a16="http://schemas.microsoft.com/office/drawing/2014/main" id="{14FECDFE-ADF0-4435-8330-9151F37BE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39775" indent="-284163">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5438" indent="-227013">
              <a:defRPr>
                <a:solidFill>
                  <a:schemeClr val="tx1"/>
                </a:solidFill>
                <a:latin typeface="Arial" panose="020B0604020202020204" pitchFamily="34" charset="0"/>
              </a:defRPr>
            </a:lvl4pPr>
            <a:lvl5pPr marL="2051050" indent="-227013">
              <a:defRPr>
                <a:solidFill>
                  <a:schemeClr val="tx1"/>
                </a:solidFill>
                <a:latin typeface="Arial" panose="020B0604020202020204" pitchFamily="34" charset="0"/>
              </a:defRPr>
            </a:lvl5pPr>
            <a:lvl6pPr marL="2508250" indent="-227013" eaLnBrk="0" fontAlgn="base" hangingPunct="0">
              <a:spcBef>
                <a:spcPct val="0"/>
              </a:spcBef>
              <a:spcAft>
                <a:spcPct val="0"/>
              </a:spcAft>
              <a:defRPr>
                <a:solidFill>
                  <a:schemeClr val="tx1"/>
                </a:solidFill>
                <a:latin typeface="Arial" panose="020B0604020202020204" pitchFamily="34" charset="0"/>
              </a:defRPr>
            </a:lvl6pPr>
            <a:lvl7pPr marL="2965450" indent="-227013" eaLnBrk="0" fontAlgn="base" hangingPunct="0">
              <a:spcBef>
                <a:spcPct val="0"/>
              </a:spcBef>
              <a:spcAft>
                <a:spcPct val="0"/>
              </a:spcAft>
              <a:defRPr>
                <a:solidFill>
                  <a:schemeClr val="tx1"/>
                </a:solidFill>
                <a:latin typeface="Arial" panose="020B0604020202020204" pitchFamily="34" charset="0"/>
              </a:defRPr>
            </a:lvl7pPr>
            <a:lvl8pPr marL="3422650" indent="-227013" eaLnBrk="0" fontAlgn="base" hangingPunct="0">
              <a:spcBef>
                <a:spcPct val="0"/>
              </a:spcBef>
              <a:spcAft>
                <a:spcPct val="0"/>
              </a:spcAft>
              <a:defRPr>
                <a:solidFill>
                  <a:schemeClr val="tx1"/>
                </a:solidFill>
                <a:latin typeface="Arial" panose="020B0604020202020204" pitchFamily="34" charset="0"/>
              </a:defRPr>
            </a:lvl8pPr>
            <a:lvl9pPr marL="3879850" indent="-227013" eaLnBrk="0" fontAlgn="base" hangingPunct="0">
              <a:spcBef>
                <a:spcPct val="0"/>
              </a:spcBef>
              <a:spcAft>
                <a:spcPct val="0"/>
              </a:spcAft>
              <a:defRPr>
                <a:solidFill>
                  <a:schemeClr val="tx1"/>
                </a:solidFill>
                <a:latin typeface="Arial" panose="020B0604020202020204" pitchFamily="34" charset="0"/>
              </a:defRPr>
            </a:lvl9pPr>
          </a:lstStyle>
          <a:p>
            <a:fld id="{CF235AF6-2D4D-4BF1-AE52-165B95940E15}" type="slidenum">
              <a:rPr lang="en-US" altLang="en-US" smtClean="0"/>
              <a:pPr/>
              <a:t>98</a:t>
            </a:fld>
            <a:endParaRPr lang="en-US" altLang="en-US" dirty="0"/>
          </a:p>
        </p:txBody>
      </p:sp>
    </p:spTree>
    <p:extLst>
      <p:ext uri="{BB962C8B-B14F-4D97-AF65-F5344CB8AC3E}">
        <p14:creationId xmlns:p14="http://schemas.microsoft.com/office/powerpoint/2010/main" val="12331377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958F299-28ED-4659-B125-29EE4E665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7E924F2B-C16F-43F1-B1DB-148CD2FAF3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t>Facilitator: </a:t>
            </a:r>
            <a:r>
              <a:rPr lang="en-US" altLang="en-US" sz="1200" b="0" baseline="0" dirty="0">
                <a:latin typeface="Arial" panose="020B0604020202020204" pitchFamily="34" charset="0"/>
                <a:ea typeface="ＭＳ Ｐゴシック" panose="020B0600070205080204" pitchFamily="34" charset="-128"/>
                <a:cs typeface="Arial" panose="020B0604020202020204" pitchFamily="34" charset="0"/>
              </a:rPr>
              <a:t>Emily</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Say the following: </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0" dirty="0">
                <a:latin typeface="Arial" panose="020B0604020202020204" pitchFamily="34" charset="0"/>
                <a:ea typeface="ＭＳ Ｐゴシック" panose="020B0600070205080204" pitchFamily="34" charset="-128"/>
                <a:cs typeface="Arial" panose="020B0604020202020204" pitchFamily="34" charset="0"/>
              </a:rPr>
              <a:t>This</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presentation as well as the recording will be posted at the LACOE’s website and will be posted within the next week. The QR code to the website is provided on this slide. </a:t>
            </a:r>
            <a:endParaRPr lang="en-US" altLang="en-US" dirty="0">
              <a:ea typeface="ＭＳ Ｐゴシック" panose="020B0600070205080204" pitchFamily="34" charset="-128"/>
              <a:cs typeface="Arial" panose="020B0604020202020204" pitchFamily="34" charset="0"/>
            </a:endParaRPr>
          </a:p>
        </p:txBody>
      </p:sp>
      <p:sp>
        <p:nvSpPr>
          <p:cNvPr id="196612" name="Slide Number Placeholder 3">
            <a:extLst>
              <a:ext uri="{FF2B5EF4-FFF2-40B4-BE49-F238E27FC236}">
                <a16:creationId xmlns:a16="http://schemas.microsoft.com/office/drawing/2014/main" id="{1B6CF915-A917-4ED1-BC60-84F8473937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B91DAE-2406-4C60-B51C-9A357572DE75}" type="slidenum">
              <a:rPr lang="en-US" altLang="en-US" smtClean="0"/>
              <a:pPr/>
              <a:t>99</a:t>
            </a:fld>
            <a:endParaRPr lang="en-US" altLang="en-US" dirty="0"/>
          </a:p>
        </p:txBody>
      </p:sp>
    </p:spTree>
    <p:extLst>
      <p:ext uri="{BB962C8B-B14F-4D97-AF65-F5344CB8AC3E}">
        <p14:creationId xmlns:p14="http://schemas.microsoft.com/office/powerpoint/2010/main" val="1715351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CALIFORNIA DEPARTMENT OF EDUCATION</a:t>
            </a:r>
          </a:p>
          <a:p>
            <a:pPr algn="r"/>
            <a:r>
              <a:rPr lang="en-US" sz="2400" dirty="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1250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5487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34542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3080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53630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dirty="0"/>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Tree>
    <p:extLst>
      <p:ext uri="{BB962C8B-B14F-4D97-AF65-F5344CB8AC3E}">
        <p14:creationId xmlns:p14="http://schemas.microsoft.com/office/powerpoint/2010/main" val="252699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4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88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5157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1654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131053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86" r:id="rId5"/>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02199638"/>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Lst>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560177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pixabay.com/illustrations/question-mark-note-duplicate-2110767/"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8.xml"/><Relationship Id="rId4" Type="http://schemas.openxmlformats.org/officeDocument/2006/relationships/hyperlink" Target="https://pixabay.com/illustrations/contact-us-communication-support-1908762/"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pixabay.com/illustrations/question-mark-note-duplicate-211076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pixabay.com/illustrations/question-mark-note-duplicate-2110767/"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s://innovationbydesign.pressbooks.com/chapter/define/" TargetMode="Externa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86.jpg"/><Relationship Id="rId4" Type="http://schemas.openxmlformats.org/officeDocument/2006/relationships/diagramLayout" Target="../diagrams/layout6.xml"/><Relationship Id="rId9" Type="http://schemas.openxmlformats.org/officeDocument/2006/relationships/image" Target="../media/image85.jpg"/></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www.lacoe.edu/Technology/MEP-Online-Systems" TargetMode="Externa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descr="Rectangle " title="Rectangle ">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24" descr="Rectangle " title="Rectangle ">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3" name="Picture 32" descr="Rectangle " title="Rectangle ">
            <a:extLst>
              <a:ext uri="{FF2B5EF4-FFF2-40B4-BE49-F238E27FC236}">
                <a16:creationId xmlns:a16="http://schemas.microsoft.com/office/drawing/2014/main" id="{342811DC-4AAA-42B7-A2B8-BD3FE6ABF8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781" y="60143"/>
            <a:ext cx="1839734" cy="1513679"/>
          </a:xfrm>
          <a:prstGeom prst="rect">
            <a:avLst/>
          </a:prstGeom>
        </p:spPr>
      </p:pic>
      <p:sp>
        <p:nvSpPr>
          <p:cNvPr id="2" name="Title 1">
            <a:extLst>
              <a:ext uri="{FF2B5EF4-FFF2-40B4-BE49-F238E27FC236}">
                <a16:creationId xmlns:a16="http://schemas.microsoft.com/office/drawing/2014/main" id="{418C8BF9-C9DA-4A88-8239-8C564634626F}"/>
              </a:ext>
            </a:extLst>
          </p:cNvPr>
          <p:cNvSpPr>
            <a:spLocks noGrp="1"/>
          </p:cNvSpPr>
          <p:nvPr>
            <p:ph type="ctrTitle"/>
          </p:nvPr>
        </p:nvSpPr>
        <p:spPr>
          <a:xfrm>
            <a:off x="239047" y="2927870"/>
            <a:ext cx="4781840" cy="2707704"/>
          </a:xfrm>
        </p:spPr>
        <p:txBody>
          <a:bodyPr vert="horz" lIns="91440" tIns="45720" rIns="91440" bIns="45720" rtlCol="0" anchor="ctr">
            <a:normAutofit fontScale="90000"/>
          </a:bodyPr>
          <a:lstStyle/>
          <a:p>
            <a:r>
              <a:rPr lang="en-US" sz="7000" b="1" kern="1200" dirty="0">
                <a:solidFill>
                  <a:schemeClr val="tx1"/>
                </a:solidFill>
                <a:latin typeface="+mj-lt"/>
                <a:ea typeface="+mj-ea"/>
                <a:cs typeface="+mj-cs"/>
              </a:rPr>
              <a:t>Welcome!</a:t>
            </a:r>
            <a:br>
              <a:rPr lang="en-US" sz="7000" b="1" kern="1200" dirty="0">
                <a:solidFill>
                  <a:schemeClr val="tx1"/>
                </a:solidFill>
                <a:latin typeface="+mj-lt"/>
                <a:ea typeface="+mj-ea"/>
                <a:cs typeface="+mj-cs"/>
              </a:rPr>
            </a:br>
            <a:br>
              <a:rPr lang="en-US" sz="7000" b="1" kern="1200" dirty="0">
                <a:solidFill>
                  <a:schemeClr val="tx1"/>
                </a:solidFill>
                <a:latin typeface="+mj-lt"/>
                <a:ea typeface="+mj-ea"/>
                <a:cs typeface="+mj-cs"/>
              </a:rPr>
            </a:br>
            <a:endParaRPr lang="en-US" sz="7000" b="1" kern="1200" dirty="0">
              <a:solidFill>
                <a:schemeClr val="tx1"/>
              </a:solidFill>
              <a:latin typeface="+mj-lt"/>
              <a:ea typeface="+mj-ea"/>
              <a:cs typeface="+mj-cs"/>
            </a:endParaRPr>
          </a:p>
        </p:txBody>
      </p:sp>
      <p:grpSp>
        <p:nvGrpSpPr>
          <p:cNvPr id="27" name="Group 26" descr="Dots" title="Dots">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28"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8"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0"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1"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2"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7"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8"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3"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4"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5"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7"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49" name="Rectangle 48" descr="Rectangle " title="Rectangle ">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19" name="TextBox 9" descr="Text Box" title="Text box">
            <a:extLst>
              <a:ext uri="{FF2B5EF4-FFF2-40B4-BE49-F238E27FC236}">
                <a16:creationId xmlns:a16="http://schemas.microsoft.com/office/drawing/2014/main" id="{BB807E20-530F-42F2-A33B-6DAFA174C59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8689637"/>
              </p:ext>
            </p:extLst>
          </p:nvPr>
        </p:nvGraphicFramePr>
        <p:xfrm>
          <a:off x="5208136" y="147438"/>
          <a:ext cx="6793566" cy="62065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3004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88E6B83-9067-4390-A800-A7C6EDBEE8E8}"/>
              </a:ext>
            </a:extLst>
          </p:cNvPr>
          <p:cNvSpPr>
            <a:spLocks noGrp="1"/>
          </p:cNvSpPr>
          <p:nvPr>
            <p:ph type="title"/>
          </p:nvPr>
        </p:nvSpPr>
        <p:spPr/>
        <p:txBody>
          <a:bodyPr/>
          <a:lstStyle/>
          <a:p>
            <a:r>
              <a:rPr lang="en-US" altLang="en-US" b="1" dirty="0"/>
              <a:t>I. </a:t>
            </a:r>
            <a:r>
              <a:rPr lang="en-US" altLang="en-US" sz="4000" b="1" dirty="0"/>
              <a:t>System</a:t>
            </a:r>
            <a:r>
              <a:rPr lang="en-US" altLang="en-US" b="1" dirty="0"/>
              <a:t> Access (2)</a:t>
            </a:r>
          </a:p>
        </p:txBody>
      </p:sp>
      <p:sp>
        <p:nvSpPr>
          <p:cNvPr id="19459" name="Content Placeholder 4">
            <a:extLst>
              <a:ext uri="{FF2B5EF4-FFF2-40B4-BE49-F238E27FC236}">
                <a16:creationId xmlns:a16="http://schemas.microsoft.com/office/drawing/2014/main" id="{826F07A1-EB09-4B01-84C6-75571FD9FDFE}"/>
              </a:ext>
            </a:extLst>
          </p:cNvPr>
          <p:cNvSpPr>
            <a:spLocks noGrp="1"/>
          </p:cNvSpPr>
          <p:nvPr>
            <p:ph idx="1"/>
          </p:nvPr>
        </p:nvSpPr>
        <p:spPr>
          <a:xfrm>
            <a:off x="1358427" y="1970736"/>
            <a:ext cx="5903626" cy="3143562"/>
          </a:xfrm>
        </p:spPr>
        <p:txBody>
          <a:bodyPr/>
          <a:lstStyle/>
          <a:p>
            <a:pPr marL="514350" indent="-514350">
              <a:buFontTx/>
              <a:buAutoNum type="alphaUcPeriod"/>
            </a:pPr>
            <a:r>
              <a:rPr lang="en-US" altLang="en-US" sz="3600" dirty="0"/>
              <a:t>Create an Account</a:t>
            </a:r>
          </a:p>
          <a:p>
            <a:pPr marL="514350" indent="-514350">
              <a:buFontTx/>
              <a:buAutoNum type="alphaUcPeriod"/>
            </a:pPr>
            <a:r>
              <a:rPr lang="en-US" altLang="en-US" sz="3600" dirty="0"/>
              <a:t>System Access</a:t>
            </a:r>
          </a:p>
          <a:p>
            <a:pPr marL="514350" indent="-514350">
              <a:buFontTx/>
              <a:buAutoNum type="alphaUcPeriod"/>
            </a:pPr>
            <a:r>
              <a:rPr lang="en-US" altLang="en-US" sz="3600" dirty="0"/>
              <a:t>BR Menu</a:t>
            </a:r>
          </a:p>
        </p:txBody>
      </p:sp>
      <p:pic>
        <p:nvPicPr>
          <p:cNvPr id="4" name="Picture 3" descr="clip art" title="clip art"/>
          <p:cNvPicPr>
            <a:picLocks noChangeAspect="1"/>
          </p:cNvPicPr>
          <p:nvPr/>
        </p:nvPicPr>
        <p:blipFill>
          <a:blip r:embed="rId3"/>
          <a:stretch>
            <a:fillRect/>
          </a:stretch>
        </p:blipFill>
        <p:spPr>
          <a:xfrm>
            <a:off x="7772400" y="1970736"/>
            <a:ext cx="3402986" cy="2495317"/>
          </a:xfrm>
          <a:prstGeom prst="rect">
            <a:avLst/>
          </a:prstGeom>
          <a:ln w="228600" cap="sq" cmpd="thickThin">
            <a:solidFill>
              <a:srgbClr val="000000"/>
            </a:solidFill>
            <a:prstDash val="solid"/>
            <a:miter lim="800000"/>
          </a:ln>
          <a:effectLst>
            <a:innerShdw blurRad="76200">
              <a:srgbClr val="000000"/>
            </a:innerShdw>
          </a:effectLst>
        </p:spPr>
      </p:pic>
      <p:sp>
        <p:nvSpPr>
          <p:cNvPr id="8" name="Slide Number Placeholder 7">
            <a:extLst>
              <a:ext uri="{FF2B5EF4-FFF2-40B4-BE49-F238E27FC236}">
                <a16:creationId xmlns:a16="http://schemas.microsoft.com/office/drawing/2014/main" id="{D057B3F0-D769-4050-9E63-8883F849C5C2}"/>
              </a:ext>
            </a:extLst>
          </p:cNvPr>
          <p:cNvSpPr>
            <a:spLocks noGrp="1"/>
          </p:cNvSpPr>
          <p:nvPr>
            <p:ph type="sldNum" sz="quarter" idx="4294967295"/>
          </p:nvPr>
        </p:nvSpPr>
        <p:spPr>
          <a:xfrm>
            <a:off x="9455150" y="6248400"/>
            <a:ext cx="2235200" cy="457200"/>
          </a:xfrm>
          <a:prstGeom prst="rect">
            <a:avLst/>
          </a:prstGeom>
        </p:spPr>
        <p:txBody>
          <a:bodyPr/>
          <a:lstStyle/>
          <a:p>
            <a:pPr>
              <a:defRPr/>
            </a:pPr>
            <a:fld id="{394D6584-5F73-4025-9EB1-175A72E9E63B}" type="slidenum">
              <a:rPr lang="en-US" altLang="en-US" smtClean="0"/>
              <a:pPr>
                <a:defRPr/>
              </a:pPr>
              <a:t>10</a:t>
            </a:fld>
            <a:endParaRPr lang="en-US" altLang="en-US" dirty="0"/>
          </a:p>
        </p:txBody>
      </p:sp>
    </p:spTree>
    <p:extLst>
      <p:ext uri="{BB962C8B-B14F-4D97-AF65-F5344CB8AC3E}">
        <p14:creationId xmlns:p14="http://schemas.microsoft.com/office/powerpoint/2010/main" val="19844597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questions">
            <a:extLst>
              <a:ext uri="{FF2B5EF4-FFF2-40B4-BE49-F238E27FC236}">
                <a16:creationId xmlns:a16="http://schemas.microsoft.com/office/drawing/2014/main" id="{1D663ABA-573C-48AE-89A8-2A6583C3ECA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12" b="7812"/>
          <a:stretch/>
        </p:blipFill>
        <p:spPr>
          <a:xfrm>
            <a:off x="20" y="10"/>
            <a:ext cx="12191980" cy="6857990"/>
          </a:xfrm>
          <a:prstGeom prst="rect">
            <a:avLst/>
          </a:prstGeom>
        </p:spPr>
      </p:pic>
      <p:sp>
        <p:nvSpPr>
          <p:cNvPr id="11" name="Rectangle 10" title="questions">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71AB26C-F96C-496D-AA0B-17BD06222A2B}"/>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b="1" dirty="0">
                <a:solidFill>
                  <a:schemeClr val="accent1">
                    <a:lumMod val="50000"/>
                  </a:schemeClr>
                </a:solidFill>
              </a:rPr>
              <a:t>Questions? (3)</a:t>
            </a:r>
          </a:p>
        </p:txBody>
      </p:sp>
      <p:cxnSp>
        <p:nvCxnSpPr>
          <p:cNvPr id="13" name="Straight Connector 12" title="questions">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title="questions">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2754F13-6EB0-4BC8-BE34-CB07A4082EA2}"/>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6ADAAD7-E388-984D-B842-A97015634658}"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100</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Slide Number Placeholder 3">
            <a:extLst>
              <a:ext uri="{FF2B5EF4-FFF2-40B4-BE49-F238E27FC236}">
                <a16:creationId xmlns:a16="http://schemas.microsoft.com/office/drawing/2014/main" id="{417FC589-0EDB-47C7-AC30-B8D1FA501356}"/>
              </a:ext>
            </a:extLst>
          </p:cNvPr>
          <p:cNvSpPr txBox="1">
            <a:spLocks/>
          </p:cNvSpPr>
          <p:nvPr/>
        </p:nvSpPr>
        <p:spPr>
          <a:xfrm>
            <a:off x="8796491" y="6400596"/>
            <a:ext cx="25573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ADAAD7-E388-984D-B842-A97015634658}" type="slidenum">
              <a:rPr lang="en-US" sz="1200" smtClean="0"/>
              <a:pPr algn="r"/>
              <a:t>100</a:t>
            </a:fld>
            <a:endParaRPr lang="en-US" sz="1200" dirty="0"/>
          </a:p>
        </p:txBody>
      </p:sp>
      <p:pic>
        <p:nvPicPr>
          <p:cNvPr id="10" name="Picture 9" title="CDE Logo">
            <a:extLst>
              <a:ext uri="{FF2B5EF4-FFF2-40B4-BE49-F238E27FC236}">
                <a16:creationId xmlns:a16="http://schemas.microsoft.com/office/drawing/2014/main" id="{61FC9163-6E3B-4750-BDBB-E81A62B8215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35499" y="550108"/>
            <a:ext cx="782923" cy="791078"/>
          </a:xfrm>
          <a:prstGeom prst="rect">
            <a:avLst/>
          </a:prstGeom>
        </p:spPr>
      </p:pic>
    </p:spTree>
    <p:extLst>
      <p:ext uri="{BB962C8B-B14F-4D97-AF65-F5344CB8AC3E}">
        <p14:creationId xmlns:p14="http://schemas.microsoft.com/office/powerpoint/2010/main" val="24497239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clip art">
            <a:extLst>
              <a:ext uri="{FF2B5EF4-FFF2-40B4-BE49-F238E27FC236}">
                <a16:creationId xmlns:a16="http://schemas.microsoft.com/office/drawing/2014/main" id="{E50179BE-816A-4621-AE01-92D5247850B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16" r="3338"/>
          <a:stretch/>
        </p:blipFill>
        <p:spPr>
          <a:xfrm>
            <a:off x="561781" y="2438399"/>
            <a:ext cx="4798131" cy="1835601"/>
          </a:xfrm>
          <a:prstGeom prst="rect">
            <a:avLst/>
          </a:prstGeom>
        </p:spPr>
      </p:pic>
      <p:sp>
        <p:nvSpPr>
          <p:cNvPr id="9" name="Title 8">
            <a:extLst>
              <a:ext uri="{FF2B5EF4-FFF2-40B4-BE49-F238E27FC236}">
                <a16:creationId xmlns:a16="http://schemas.microsoft.com/office/drawing/2014/main" id="{C763153B-5CF3-4846-A630-6B77CB7B7948}"/>
              </a:ext>
            </a:extLst>
          </p:cNvPr>
          <p:cNvSpPr>
            <a:spLocks noGrp="1"/>
          </p:cNvSpPr>
          <p:nvPr>
            <p:ph type="title"/>
          </p:nvPr>
        </p:nvSpPr>
        <p:spPr>
          <a:xfrm>
            <a:off x="5080934" y="688239"/>
            <a:ext cx="6309360" cy="1286160"/>
          </a:xfrm>
        </p:spPr>
        <p:txBody>
          <a:bodyPr vert="horz" lIns="91440" tIns="45720" rIns="91440" bIns="45720" rtlCol="0" anchor="b">
            <a:normAutofit/>
          </a:bodyPr>
          <a:lstStyle/>
          <a:p>
            <a:r>
              <a:rPr lang="en-US" b="1" dirty="0">
                <a:solidFill>
                  <a:schemeClr val="tx2">
                    <a:lumMod val="50000"/>
                  </a:schemeClr>
                </a:solidFill>
              </a:rPr>
              <a:t>Contact Information</a:t>
            </a:r>
          </a:p>
        </p:txBody>
      </p:sp>
      <p:sp>
        <p:nvSpPr>
          <p:cNvPr id="2" name="Content Placeholder 1">
            <a:extLst>
              <a:ext uri="{FF2B5EF4-FFF2-40B4-BE49-F238E27FC236}">
                <a16:creationId xmlns:a16="http://schemas.microsoft.com/office/drawing/2014/main" id="{69F89D12-E17B-415E-A994-557D1BDC0683}"/>
              </a:ext>
            </a:extLst>
          </p:cNvPr>
          <p:cNvSpPr>
            <a:spLocks noGrp="1"/>
          </p:cNvSpPr>
          <p:nvPr>
            <p:ph sz="half" idx="1"/>
          </p:nvPr>
        </p:nvSpPr>
        <p:spPr>
          <a:xfrm>
            <a:off x="5359912" y="2438399"/>
            <a:ext cx="5751404" cy="3785419"/>
          </a:xfrm>
        </p:spPr>
        <p:txBody>
          <a:bodyPr vert="horz" lIns="91440" tIns="45720" rIns="91440" bIns="45720" rtlCol="0">
            <a:normAutofit fontScale="77500" lnSpcReduction="20000"/>
          </a:bodyPr>
          <a:lstStyle/>
          <a:p>
            <a:pPr marL="0" indent="0" algn="ctr">
              <a:buNone/>
            </a:pPr>
            <a:r>
              <a:rPr lang="en-US" sz="2800" b="1" dirty="0">
                <a:solidFill>
                  <a:schemeClr val="tx1"/>
                </a:solidFill>
              </a:rPr>
              <a:t>Emily Smith</a:t>
            </a:r>
          </a:p>
          <a:p>
            <a:pPr marL="0" indent="0" algn="ctr">
              <a:buNone/>
            </a:pPr>
            <a:r>
              <a:rPr lang="en-US" sz="2800" dirty="0">
                <a:solidFill>
                  <a:schemeClr val="tx1"/>
                </a:solidFill>
              </a:rPr>
              <a:t>Education Programs Assistant</a:t>
            </a:r>
          </a:p>
          <a:p>
            <a:pPr marL="0" indent="0" algn="ctr">
              <a:buNone/>
            </a:pPr>
            <a:r>
              <a:rPr lang="en-US" sz="2800" dirty="0">
                <a:solidFill>
                  <a:schemeClr val="tx1"/>
                </a:solidFill>
              </a:rPr>
              <a:t>California Department of Education</a:t>
            </a:r>
          </a:p>
          <a:p>
            <a:pPr marL="0" indent="0" algn="ctr">
              <a:buNone/>
            </a:pPr>
            <a:r>
              <a:rPr lang="en-US" sz="2800" dirty="0">
                <a:solidFill>
                  <a:schemeClr val="tx1"/>
                </a:solidFill>
              </a:rPr>
              <a:t>emsmith@cde.ca.gov</a:t>
            </a:r>
          </a:p>
          <a:p>
            <a:pPr marL="0" indent="0" algn="ctr">
              <a:buNone/>
            </a:pPr>
            <a:r>
              <a:rPr lang="en-US" sz="2800" dirty="0">
                <a:solidFill>
                  <a:schemeClr val="tx1"/>
                </a:solidFill>
              </a:rPr>
              <a:t>916-319-0227</a:t>
            </a:r>
          </a:p>
          <a:p>
            <a:pPr marL="0" indent="0" algn="ctr">
              <a:buNone/>
            </a:pPr>
            <a:r>
              <a:rPr lang="en-US" sz="2800" dirty="0">
                <a:solidFill>
                  <a:schemeClr val="tx1"/>
                </a:solidFill>
              </a:rPr>
              <a:t>_____________________________</a:t>
            </a:r>
          </a:p>
          <a:p>
            <a:pPr marL="0" indent="0" algn="ctr">
              <a:buNone/>
            </a:pPr>
            <a:endParaRPr lang="en-US" sz="2800" b="1" dirty="0">
              <a:solidFill>
                <a:schemeClr val="tx1"/>
              </a:solidFill>
            </a:endParaRPr>
          </a:p>
          <a:p>
            <a:pPr marL="0" indent="0" algn="ctr">
              <a:buNone/>
            </a:pPr>
            <a:r>
              <a:rPr lang="en-US" sz="2800" b="1" dirty="0">
                <a:solidFill>
                  <a:schemeClr val="tx1"/>
                </a:solidFill>
              </a:rPr>
              <a:t>LACOE Help Desk</a:t>
            </a:r>
          </a:p>
          <a:p>
            <a:pPr marL="0" indent="0" algn="ctr">
              <a:buNone/>
            </a:pPr>
            <a:r>
              <a:rPr lang="en-US" sz="2800" dirty="0">
                <a:solidFill>
                  <a:schemeClr val="tx1"/>
                </a:solidFill>
              </a:rPr>
              <a:t>HelpDesk@lacoe.edu</a:t>
            </a:r>
          </a:p>
          <a:p>
            <a:pPr marL="0" indent="0" algn="ctr">
              <a:buNone/>
            </a:pPr>
            <a:r>
              <a:rPr lang="en-US" sz="2800" dirty="0">
                <a:solidFill>
                  <a:schemeClr val="tx1"/>
                </a:solidFill>
              </a:rPr>
              <a:t>562-922-6646</a:t>
            </a:r>
          </a:p>
          <a:p>
            <a:pPr marL="0" indent="0" algn="ctr">
              <a:buNone/>
            </a:pPr>
            <a:endParaRPr lang="en-US" sz="2800" dirty="0">
              <a:solidFill>
                <a:schemeClr val="tx1"/>
              </a:solidFill>
            </a:endParaRPr>
          </a:p>
          <a:p>
            <a:endParaRPr lang="en-US" sz="2800" dirty="0">
              <a:solidFill>
                <a:schemeClr val="tx1"/>
              </a:solidFill>
            </a:endParaRPr>
          </a:p>
        </p:txBody>
      </p:sp>
      <p:cxnSp>
        <p:nvCxnSpPr>
          <p:cNvPr id="39" name="Straight Connector 34" title="line">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DFF7F"/>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250C162F-03A6-C14F-AA6F-0307DC2611E9}"/>
              </a:ext>
            </a:extLst>
          </p:cNvPr>
          <p:cNvSpPr>
            <a:spLocks noGrp="1"/>
          </p:cNvSpPr>
          <p:nvPr>
            <p:ph type="sldNum" sz="quarter" idx="4294967295"/>
          </p:nvPr>
        </p:nvSpPr>
        <p:spPr>
          <a:xfrm>
            <a:off x="10796915" y="6364536"/>
            <a:ext cx="1186758" cy="365125"/>
          </a:xfrm>
          <a:prstGeom prst="rect">
            <a:avLst/>
          </a:prstGeom>
        </p:spPr>
        <p:txBody>
          <a:bodyPr vert="horz" lIns="91440" tIns="45720" rIns="91440" bIns="45720" rtlCol="0" anchor="ctr">
            <a:normAutofit lnSpcReduction="1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6ADAAD7-E388-984D-B842-A97015634658}" type="slidenum">
              <a:rPr kumimoji="0" lang="en-US" b="0" i="0" u="none" strike="noStrike" kern="1200" cap="none" spc="0" normalizeH="0" baseline="0" noProof="0">
                <a:ln>
                  <a:noFill/>
                </a:ln>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101</a:t>
            </a:fld>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6972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503AE-F93C-D14C-BD5B-79B8E1072B48}"/>
              </a:ext>
            </a:extLst>
          </p:cNvPr>
          <p:cNvSpPr>
            <a:spLocks noGrp="1"/>
          </p:cNvSpPr>
          <p:nvPr>
            <p:ph type="ctrTitle"/>
          </p:nvPr>
        </p:nvSpPr>
        <p:spPr>
          <a:xfrm>
            <a:off x="130098" y="2070078"/>
            <a:ext cx="11931804" cy="3404839"/>
          </a:xfrm>
        </p:spPr>
        <p:txBody>
          <a:bodyPr>
            <a:normAutofit/>
          </a:bodyPr>
          <a:lstStyle/>
          <a:p>
            <a:r>
              <a:rPr lang="en-US" sz="5500" dirty="0"/>
              <a:t> </a:t>
            </a:r>
            <a:br>
              <a:rPr lang="en-US" sz="5500" dirty="0"/>
            </a:br>
            <a:r>
              <a:rPr lang="en-US" sz="5500" dirty="0"/>
              <a:t>Thank you for attending!</a:t>
            </a:r>
            <a:br>
              <a:rPr lang="en-US" sz="5500" dirty="0"/>
            </a:br>
            <a:br>
              <a:rPr lang="en-US" sz="5500" dirty="0"/>
            </a:br>
            <a:endParaRPr lang="en-US" sz="5500" dirty="0"/>
          </a:p>
        </p:txBody>
      </p:sp>
      <p:pic>
        <p:nvPicPr>
          <p:cNvPr id="5" name="Picture 4" title="CDE Logo">
            <a:extLst>
              <a:ext uri="{FF2B5EF4-FFF2-40B4-BE49-F238E27FC236}">
                <a16:creationId xmlns:a16="http://schemas.microsoft.com/office/drawing/2014/main" id="{F96B80F2-6A1D-479D-BE40-40697C5E75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83035" y="159873"/>
            <a:ext cx="1625930" cy="1642865"/>
          </a:xfrm>
          <a:prstGeom prst="rect">
            <a:avLst/>
          </a:prstGeom>
        </p:spPr>
      </p:pic>
      <p:sp>
        <p:nvSpPr>
          <p:cNvPr id="6" name="Slide Number Placeholder 10">
            <a:extLst>
              <a:ext uri="{FF2B5EF4-FFF2-40B4-BE49-F238E27FC236}">
                <a16:creationId xmlns:a16="http://schemas.microsoft.com/office/drawing/2014/main" id="{18D86427-4D11-44BF-AD9C-CF7935E1849C}"/>
              </a:ext>
            </a:extLst>
          </p:cNvPr>
          <p:cNvSpPr txBox="1">
            <a:spLocks/>
          </p:cNvSpPr>
          <p:nvPr/>
        </p:nvSpPr>
        <p:spPr>
          <a:xfrm>
            <a:off x="10745047" y="6314431"/>
            <a:ext cx="1186758" cy="365125"/>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66ADAAD7-E388-984D-B842-A97015634658}" type="slidenum">
              <a:rPr lang="en-US" smtClean="0">
                <a:latin typeface="Arial" panose="020B0604020202020204" pitchFamily="34" charset="0"/>
                <a:cs typeface="Arial" panose="020B0604020202020204" pitchFamily="34" charset="0"/>
              </a:rPr>
              <a:pPr algn="r">
                <a:spcAft>
                  <a:spcPts val="600"/>
                </a:spcAft>
                <a:defRPr/>
              </a:pPr>
              <a:t>102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8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7809A25-D713-4E08-BA3E-AEAB22749A40}"/>
              </a:ext>
            </a:extLst>
          </p:cNvPr>
          <p:cNvSpPr>
            <a:spLocks noGrp="1"/>
          </p:cNvSpPr>
          <p:nvPr>
            <p:ph type="title"/>
          </p:nvPr>
        </p:nvSpPr>
        <p:spPr>
          <a:xfrm>
            <a:off x="1565639" y="208223"/>
            <a:ext cx="9144000" cy="1143000"/>
          </a:xfrm>
        </p:spPr>
        <p:txBody>
          <a:bodyPr>
            <a:noAutofit/>
          </a:bodyPr>
          <a:lstStyle/>
          <a:p>
            <a:r>
              <a:rPr lang="en-US" altLang="en-US" b="1" dirty="0"/>
              <a:t>I. System Access (3)</a:t>
            </a:r>
            <a:br>
              <a:rPr lang="en-US" altLang="en-US" b="1" dirty="0"/>
            </a:br>
            <a:r>
              <a:rPr lang="en-US" altLang="en-US" b="1" dirty="0"/>
              <a:t>A. Create an Account</a:t>
            </a:r>
          </a:p>
        </p:txBody>
      </p:sp>
      <p:pic>
        <p:nvPicPr>
          <p:cNvPr id="4" name="Content Placeholder 3" descr="screenshot of login page" title="Screenshot ">
            <a:extLst>
              <a:ext uri="{FF2B5EF4-FFF2-40B4-BE49-F238E27FC236}">
                <a16:creationId xmlns:a16="http://schemas.microsoft.com/office/drawing/2014/main" id="{98B46592-29EA-4DA8-8DED-FE447F79217C}"/>
              </a:ext>
            </a:extLst>
          </p:cNvPr>
          <p:cNvPicPr>
            <a:picLocks noGrp="1" noChangeAspect="1"/>
          </p:cNvPicPr>
          <p:nvPr>
            <p:ph idx="1"/>
          </p:nvPr>
        </p:nvPicPr>
        <p:blipFill>
          <a:blip r:embed="rId3"/>
          <a:stretch>
            <a:fillRect/>
          </a:stretch>
        </p:blipFill>
        <p:spPr>
          <a:xfrm>
            <a:off x="951525" y="1527879"/>
            <a:ext cx="10288950" cy="4363873"/>
          </a:xfrm>
          <a:ln w="38100" cap="sq">
            <a:solidFill>
              <a:srgbClr val="000000"/>
            </a:solidFill>
            <a:miter lim="800000"/>
          </a:ln>
          <a:effectLst>
            <a:outerShdw blurRad="50800" dist="38100" dir="2700000" algn="tl" rotWithShape="0">
              <a:srgbClr val="000000">
                <a:alpha val="43000"/>
              </a:srgbClr>
            </a:outerShdw>
          </a:effectLst>
        </p:spPr>
      </p:pic>
      <p:cxnSp>
        <p:nvCxnSpPr>
          <p:cNvPr id="6" name="Straight Arrow Connector 5" descr="arrow">
            <a:extLst>
              <a:ext uri="{FF2B5EF4-FFF2-40B4-BE49-F238E27FC236}">
                <a16:creationId xmlns:a16="http://schemas.microsoft.com/office/drawing/2014/main" id="{995AA216-8015-44DD-B7C0-06EE2CD580E5}"/>
              </a:ext>
            </a:extLst>
          </p:cNvPr>
          <p:cNvCxnSpPr/>
          <p:nvPr/>
        </p:nvCxnSpPr>
        <p:spPr>
          <a:xfrm flipH="1">
            <a:off x="7662041" y="2900855"/>
            <a:ext cx="914400" cy="0"/>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06C92516-AB66-432B-AAA7-BD1197AA0AD4}"/>
              </a:ext>
            </a:extLst>
          </p:cNvPr>
          <p:cNvSpPr txBox="1"/>
          <p:nvPr/>
        </p:nvSpPr>
        <p:spPr>
          <a:xfrm>
            <a:off x="951525" y="3153103"/>
            <a:ext cx="1113758" cy="261610"/>
          </a:xfrm>
          <a:prstGeom prst="rect">
            <a:avLst/>
          </a:prstGeom>
          <a:solidFill>
            <a:schemeClr val="bg1"/>
          </a:solidFill>
        </p:spPr>
        <p:txBody>
          <a:bodyPr wrap="square" rtlCol="0">
            <a:spAutoFit/>
          </a:bodyPr>
          <a:lstStyle/>
          <a:p>
            <a:r>
              <a:rPr lang="en-US" sz="1100" dirty="0">
                <a:latin typeface="+mj-lt"/>
                <a:cs typeface="Calibri Light" panose="020F0302020204030204" pitchFamily="34" charset="0"/>
              </a:rPr>
              <a:t>2023–24.</a:t>
            </a:r>
          </a:p>
        </p:txBody>
      </p:sp>
      <p:sp>
        <p:nvSpPr>
          <p:cNvPr id="21508" name="TextBox 2">
            <a:extLst>
              <a:ext uri="{FF2B5EF4-FFF2-40B4-BE49-F238E27FC236}">
                <a16:creationId xmlns:a16="http://schemas.microsoft.com/office/drawing/2014/main" id="{E149B87E-1EB6-4397-9734-B92F03F0A275}"/>
              </a:ext>
            </a:extLst>
          </p:cNvPr>
          <p:cNvSpPr txBox="1">
            <a:spLocks noChangeArrowheads="1"/>
          </p:cNvSpPr>
          <p:nvPr/>
        </p:nvSpPr>
        <p:spPr bwMode="auto">
          <a:xfrm>
            <a:off x="3269820" y="6276975"/>
            <a:ext cx="5735637" cy="400050"/>
          </a:xfrm>
          <a:prstGeom prst="rect">
            <a:avLst/>
          </a:prstGeom>
          <a:solidFill>
            <a:schemeClr val="tx1"/>
          </a:solidFill>
          <a:ln/>
          <a:extLs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dirty="0">
                <a:solidFill>
                  <a:schemeClr val="bg1"/>
                </a:solidFill>
                <a:cs typeface="Arial" panose="020B0604020202020204" pitchFamily="34" charset="0"/>
              </a:rPr>
              <a:t>http://cdemep.lacoe.edu/mep</a:t>
            </a:r>
            <a:endParaRPr lang="en-US" altLang="en-US" sz="2000" dirty="0">
              <a:solidFill>
                <a:schemeClr val="bg1"/>
              </a:solidFill>
            </a:endParaRPr>
          </a:p>
        </p:txBody>
      </p:sp>
      <p:sp>
        <p:nvSpPr>
          <p:cNvPr id="7" name="Slide Number Placeholder 6">
            <a:extLst>
              <a:ext uri="{FF2B5EF4-FFF2-40B4-BE49-F238E27FC236}">
                <a16:creationId xmlns:a16="http://schemas.microsoft.com/office/drawing/2014/main" id="{6A45D4C1-025D-411C-A95D-2E7118DE66DB}"/>
              </a:ext>
            </a:extLst>
          </p:cNvPr>
          <p:cNvSpPr>
            <a:spLocks noGrp="1"/>
          </p:cNvSpPr>
          <p:nvPr>
            <p:ph type="sldNum" sz="quarter" idx="4294967295"/>
          </p:nvPr>
        </p:nvSpPr>
        <p:spPr>
          <a:xfrm>
            <a:off x="9455150" y="6248400"/>
            <a:ext cx="2235200" cy="457200"/>
          </a:xfrm>
          <a:prstGeom prst="rect">
            <a:avLst/>
          </a:prstGeom>
        </p:spPr>
        <p:txBody>
          <a:bodyPr/>
          <a:lstStyle/>
          <a:p>
            <a:pPr>
              <a:defRPr/>
            </a:pPr>
            <a:fld id="{5D9B3ECE-ABEE-4A7F-BECA-075BECBBD42B}" type="slidenum">
              <a:rPr lang="en-US" altLang="en-US" smtClean="0"/>
              <a:pPr>
                <a:defRPr/>
              </a:pPr>
              <a:t>11</a:t>
            </a:fld>
            <a:endParaRPr lang="en-US" altLang="en-US" dirty="0"/>
          </a:p>
        </p:txBody>
      </p:sp>
    </p:spTree>
    <p:extLst>
      <p:ext uri="{BB962C8B-B14F-4D97-AF65-F5344CB8AC3E}">
        <p14:creationId xmlns:p14="http://schemas.microsoft.com/office/powerpoint/2010/main" val="170358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7809A25-D713-4E08-BA3E-AEAB22749A40}"/>
              </a:ext>
            </a:extLst>
          </p:cNvPr>
          <p:cNvSpPr>
            <a:spLocks noGrp="1"/>
          </p:cNvSpPr>
          <p:nvPr>
            <p:ph type="title"/>
          </p:nvPr>
        </p:nvSpPr>
        <p:spPr>
          <a:xfrm>
            <a:off x="1565639" y="208223"/>
            <a:ext cx="9144000" cy="1143000"/>
          </a:xfrm>
        </p:spPr>
        <p:txBody>
          <a:bodyPr>
            <a:noAutofit/>
          </a:bodyPr>
          <a:lstStyle/>
          <a:p>
            <a:r>
              <a:rPr lang="en-US" altLang="en-US" dirty="0"/>
              <a:t>I</a:t>
            </a:r>
            <a:r>
              <a:rPr lang="en-US" altLang="en-US" b="1" dirty="0"/>
              <a:t>. System Access (4)</a:t>
            </a:r>
            <a:br>
              <a:rPr lang="en-US" altLang="en-US" b="1" dirty="0"/>
            </a:br>
            <a:r>
              <a:rPr lang="en-US" altLang="en-US" b="1" dirty="0"/>
              <a:t>A. Create an Account</a:t>
            </a:r>
          </a:p>
        </p:txBody>
      </p:sp>
      <p:sp>
        <p:nvSpPr>
          <p:cNvPr id="7" name="Slide Number Placeholder 6">
            <a:extLst>
              <a:ext uri="{FF2B5EF4-FFF2-40B4-BE49-F238E27FC236}">
                <a16:creationId xmlns:a16="http://schemas.microsoft.com/office/drawing/2014/main" id="{6A45D4C1-025D-411C-A95D-2E7118DE66DB}"/>
              </a:ext>
            </a:extLst>
          </p:cNvPr>
          <p:cNvSpPr>
            <a:spLocks noGrp="1"/>
          </p:cNvSpPr>
          <p:nvPr>
            <p:ph type="sldNum" sz="quarter" idx="4294967295"/>
          </p:nvPr>
        </p:nvSpPr>
        <p:spPr>
          <a:xfrm>
            <a:off x="9455150" y="6248400"/>
            <a:ext cx="2235200" cy="457200"/>
          </a:xfrm>
          <a:prstGeom prst="rect">
            <a:avLst/>
          </a:prstGeom>
        </p:spPr>
        <p:txBody>
          <a:bodyPr/>
          <a:lstStyle/>
          <a:p>
            <a:pPr>
              <a:defRPr/>
            </a:pPr>
            <a:fld id="{5D9B3ECE-ABEE-4A7F-BECA-075BECBBD42B}" type="slidenum">
              <a:rPr lang="en-US" altLang="en-US" smtClean="0"/>
              <a:pPr>
                <a:defRPr/>
              </a:pPr>
              <a:t>12</a:t>
            </a:fld>
            <a:endParaRPr lang="en-US" altLang="en-US" dirty="0"/>
          </a:p>
        </p:txBody>
      </p:sp>
      <p:pic>
        <p:nvPicPr>
          <p:cNvPr id="5" name="Picture 4" descr="screenshot">
            <a:extLst>
              <a:ext uri="{FF2B5EF4-FFF2-40B4-BE49-F238E27FC236}">
                <a16:creationId xmlns:a16="http://schemas.microsoft.com/office/drawing/2014/main" id="{5434EC36-063C-4B67-93F2-FCFBB22CF5E4}"/>
              </a:ext>
            </a:extLst>
          </p:cNvPr>
          <p:cNvPicPr>
            <a:picLocks noChangeAspect="1"/>
          </p:cNvPicPr>
          <p:nvPr/>
        </p:nvPicPr>
        <p:blipFill>
          <a:blip r:embed="rId3"/>
          <a:stretch>
            <a:fillRect/>
          </a:stretch>
        </p:blipFill>
        <p:spPr>
          <a:xfrm>
            <a:off x="819809" y="1576552"/>
            <a:ext cx="10552381" cy="4288220"/>
          </a:xfrm>
          <a:prstGeom prst="rect">
            <a:avLst/>
          </a:prstGeom>
        </p:spPr>
      </p:pic>
    </p:spTree>
    <p:extLst>
      <p:ext uri="{BB962C8B-B14F-4D97-AF65-F5344CB8AC3E}">
        <p14:creationId xmlns:p14="http://schemas.microsoft.com/office/powerpoint/2010/main" val="2915839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B7809A25-D713-4E08-BA3E-AEAB22749A40}"/>
              </a:ext>
            </a:extLst>
          </p:cNvPr>
          <p:cNvSpPr>
            <a:spLocks noGrp="1"/>
          </p:cNvSpPr>
          <p:nvPr>
            <p:ph type="title"/>
          </p:nvPr>
        </p:nvSpPr>
        <p:spPr>
          <a:xfrm>
            <a:off x="1565639" y="208223"/>
            <a:ext cx="9144000" cy="1143000"/>
          </a:xfrm>
        </p:spPr>
        <p:txBody>
          <a:bodyPr>
            <a:noAutofit/>
          </a:bodyPr>
          <a:lstStyle/>
          <a:p>
            <a:r>
              <a:rPr lang="en-US" altLang="en-US" dirty="0"/>
              <a:t>I</a:t>
            </a:r>
            <a:r>
              <a:rPr lang="en-US" altLang="en-US" b="1" dirty="0"/>
              <a:t>. System Access (5)</a:t>
            </a:r>
            <a:br>
              <a:rPr lang="en-US" altLang="en-US" b="1" dirty="0"/>
            </a:br>
            <a:r>
              <a:rPr lang="en-US" altLang="en-US" b="1" dirty="0"/>
              <a:t>B. System Access</a:t>
            </a:r>
          </a:p>
        </p:txBody>
      </p:sp>
      <p:pic>
        <p:nvPicPr>
          <p:cNvPr id="4" name="Content Placeholder 3" descr="screenshot of login page" title="Screenshot ">
            <a:extLst>
              <a:ext uri="{FF2B5EF4-FFF2-40B4-BE49-F238E27FC236}">
                <a16:creationId xmlns:a16="http://schemas.microsoft.com/office/drawing/2014/main" id="{98B46592-29EA-4DA8-8DED-FE447F79217C}"/>
              </a:ext>
            </a:extLst>
          </p:cNvPr>
          <p:cNvPicPr>
            <a:picLocks noGrp="1" noChangeAspect="1"/>
          </p:cNvPicPr>
          <p:nvPr>
            <p:ph idx="1"/>
          </p:nvPr>
        </p:nvPicPr>
        <p:blipFill>
          <a:blip r:embed="rId3"/>
          <a:stretch>
            <a:fillRect/>
          </a:stretch>
        </p:blipFill>
        <p:spPr>
          <a:xfrm>
            <a:off x="951525" y="1527879"/>
            <a:ext cx="10288950" cy="4363873"/>
          </a:xfrm>
          <a:ln w="38100" cap="sq">
            <a:solidFill>
              <a:srgbClr val="000000"/>
            </a:solidFill>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2D11167D-AA3C-4571-8145-CCC05BC409DE}"/>
              </a:ext>
            </a:extLst>
          </p:cNvPr>
          <p:cNvSpPr txBox="1"/>
          <p:nvPr/>
        </p:nvSpPr>
        <p:spPr>
          <a:xfrm>
            <a:off x="951525" y="3153103"/>
            <a:ext cx="1113758" cy="261610"/>
          </a:xfrm>
          <a:prstGeom prst="rect">
            <a:avLst/>
          </a:prstGeom>
          <a:solidFill>
            <a:schemeClr val="bg1"/>
          </a:solidFill>
        </p:spPr>
        <p:txBody>
          <a:bodyPr wrap="square" rtlCol="0">
            <a:spAutoFit/>
          </a:bodyPr>
          <a:lstStyle/>
          <a:p>
            <a:r>
              <a:rPr lang="en-US" sz="1100" dirty="0">
                <a:latin typeface="+mj-lt"/>
                <a:cs typeface="Calibri Light" panose="020F0302020204030204" pitchFamily="34" charset="0"/>
              </a:rPr>
              <a:t>2023–24.</a:t>
            </a:r>
          </a:p>
        </p:txBody>
      </p:sp>
      <p:cxnSp>
        <p:nvCxnSpPr>
          <p:cNvPr id="6" name="Straight Arrow Connector 5" descr="arrow">
            <a:extLst>
              <a:ext uri="{FF2B5EF4-FFF2-40B4-BE49-F238E27FC236}">
                <a16:creationId xmlns:a16="http://schemas.microsoft.com/office/drawing/2014/main" id="{995AA216-8015-44DD-B7C0-06EE2CD580E5}"/>
              </a:ext>
            </a:extLst>
          </p:cNvPr>
          <p:cNvCxnSpPr/>
          <p:nvPr/>
        </p:nvCxnSpPr>
        <p:spPr>
          <a:xfrm flipH="1">
            <a:off x="6621517" y="2506717"/>
            <a:ext cx="914400" cy="0"/>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7" name="Slide Number Placeholder 6">
            <a:extLst>
              <a:ext uri="{FF2B5EF4-FFF2-40B4-BE49-F238E27FC236}">
                <a16:creationId xmlns:a16="http://schemas.microsoft.com/office/drawing/2014/main" id="{6A45D4C1-025D-411C-A95D-2E7118DE66DB}"/>
              </a:ext>
            </a:extLst>
          </p:cNvPr>
          <p:cNvSpPr>
            <a:spLocks noGrp="1"/>
          </p:cNvSpPr>
          <p:nvPr>
            <p:ph type="sldNum" sz="quarter" idx="4294967295"/>
          </p:nvPr>
        </p:nvSpPr>
        <p:spPr>
          <a:xfrm>
            <a:off x="9455150" y="6248400"/>
            <a:ext cx="2235200" cy="457200"/>
          </a:xfrm>
          <a:prstGeom prst="rect">
            <a:avLst/>
          </a:prstGeom>
        </p:spPr>
        <p:txBody>
          <a:bodyPr/>
          <a:lstStyle/>
          <a:p>
            <a:pPr>
              <a:defRPr/>
            </a:pPr>
            <a:fld id="{5D9B3ECE-ABEE-4A7F-BECA-075BECBBD42B}" type="slidenum">
              <a:rPr lang="en-US" altLang="en-US" smtClean="0"/>
              <a:pPr>
                <a:defRPr/>
              </a:pPr>
              <a:t>13</a:t>
            </a:fld>
            <a:endParaRPr lang="en-US" altLang="en-US" dirty="0"/>
          </a:p>
        </p:txBody>
      </p:sp>
    </p:spTree>
    <p:extLst>
      <p:ext uri="{BB962C8B-B14F-4D97-AF65-F5344CB8AC3E}">
        <p14:creationId xmlns:p14="http://schemas.microsoft.com/office/powerpoint/2010/main" val="61507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FCE8B9DC-1018-4927-A203-CDF75DCDC349}"/>
              </a:ext>
            </a:extLst>
          </p:cNvPr>
          <p:cNvSpPr>
            <a:spLocks noGrp="1"/>
          </p:cNvSpPr>
          <p:nvPr>
            <p:ph type="title"/>
          </p:nvPr>
        </p:nvSpPr>
        <p:spPr>
          <a:xfrm>
            <a:off x="1809750" y="265346"/>
            <a:ext cx="9144000" cy="1143000"/>
          </a:xfrm>
        </p:spPr>
        <p:txBody>
          <a:bodyPr>
            <a:noAutofit/>
          </a:bodyPr>
          <a:lstStyle/>
          <a:p>
            <a:r>
              <a:rPr lang="en-US" altLang="en-US" b="1" dirty="0"/>
              <a:t>I. System Access (6)</a:t>
            </a:r>
            <a:br>
              <a:rPr lang="en-US" altLang="en-US" b="1" dirty="0"/>
            </a:br>
            <a:r>
              <a:rPr lang="en-US" altLang="en-US" b="1" dirty="0"/>
              <a:t>C. BR Menu</a:t>
            </a:r>
          </a:p>
        </p:txBody>
      </p:sp>
      <p:sp>
        <p:nvSpPr>
          <p:cNvPr id="17" name="Rectangle 16">
            <a:extLst>
              <a:ext uri="{FF2B5EF4-FFF2-40B4-BE49-F238E27FC236}">
                <a16:creationId xmlns:a16="http://schemas.microsoft.com/office/drawing/2014/main" id="{1D33AEC1-49FB-4FA7-B0A9-A1BB778D7007}"/>
              </a:ext>
              <a:ext uri="{C183D7F6-B498-43B3-948B-1728B52AA6E4}">
                <adec:decorative xmlns:adec="http://schemas.microsoft.com/office/drawing/2017/decorative" val="1"/>
              </a:ext>
            </a:extLst>
          </p:cNvPr>
          <p:cNvSpPr/>
          <p:nvPr/>
        </p:nvSpPr>
        <p:spPr>
          <a:xfrm>
            <a:off x="6878066" y="2399949"/>
            <a:ext cx="2948701" cy="461665"/>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a:defRPr/>
            </a:pPr>
            <a:r>
              <a:rPr lang="en-US" sz="2400" b="1" dirty="0">
                <a:ln/>
                <a:solidFill>
                  <a:schemeClr val="accent4"/>
                </a:solidFill>
              </a:rPr>
              <a:t>District User Menu</a:t>
            </a:r>
          </a:p>
        </p:txBody>
      </p:sp>
      <p:sp>
        <p:nvSpPr>
          <p:cNvPr id="23557" name="Right Arrow 11">
            <a:extLst>
              <a:ext uri="{FF2B5EF4-FFF2-40B4-BE49-F238E27FC236}">
                <a16:creationId xmlns:a16="http://schemas.microsoft.com/office/drawing/2014/main" id="{C481E260-4691-4B8F-AC02-98E25DC5F83C}"/>
              </a:ext>
              <a:ext uri="{C183D7F6-B498-43B3-948B-1728B52AA6E4}">
                <adec:decorative xmlns:adec="http://schemas.microsoft.com/office/drawing/2017/decorative" val="1"/>
              </a:ext>
            </a:extLst>
          </p:cNvPr>
          <p:cNvSpPr>
            <a:spLocks noChangeArrowheads="1"/>
          </p:cNvSpPr>
          <p:nvPr/>
        </p:nvSpPr>
        <p:spPr bwMode="auto">
          <a:xfrm rot="10800000">
            <a:off x="5900623" y="2449628"/>
            <a:ext cx="839788" cy="474663"/>
          </a:xfrm>
          <a:prstGeom prst="rightArrow">
            <a:avLst>
              <a:gd name="adj1" fmla="val 50000"/>
              <a:gd name="adj2" fmla="val 5012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pic>
        <p:nvPicPr>
          <p:cNvPr id="5" name="Content Placeholder 4">
            <a:extLst>
              <a:ext uri="{FF2B5EF4-FFF2-40B4-BE49-F238E27FC236}">
                <a16:creationId xmlns:a16="http://schemas.microsoft.com/office/drawing/2014/main" id="{2794E3E7-A22C-4577-9850-07CDAC8FA51F}"/>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500062" y="1593202"/>
            <a:ext cx="5275263" cy="2536825"/>
          </a:xfrm>
          <a:ln w="38100" cap="sq">
            <a:solidFill>
              <a:srgbClr val="000000"/>
            </a:solidFill>
            <a:miter lim="800000"/>
          </a:ln>
          <a:effectLst>
            <a:outerShdw blurRad="50800" dist="38100" dir="2700000" algn="tl" rotWithShape="0">
              <a:srgbClr val="000000">
                <a:alpha val="43000"/>
              </a:srgbClr>
            </a:outerShdw>
          </a:effectLst>
        </p:spPr>
      </p:pic>
      <p:sp>
        <p:nvSpPr>
          <p:cNvPr id="23561" name="Rounded Rectangle 13">
            <a:extLst>
              <a:ext uri="{FF2B5EF4-FFF2-40B4-BE49-F238E27FC236}">
                <a16:creationId xmlns:a16="http://schemas.microsoft.com/office/drawing/2014/main" id="{BE443739-DD3E-4C7B-AF93-C570C0656382}"/>
              </a:ext>
              <a:ext uri="{C183D7F6-B498-43B3-948B-1728B52AA6E4}">
                <adec:decorative xmlns:adec="http://schemas.microsoft.com/office/drawing/2017/decorative" val="1"/>
              </a:ext>
            </a:extLst>
          </p:cNvPr>
          <p:cNvSpPr>
            <a:spLocks noChangeArrowheads="1"/>
          </p:cNvSpPr>
          <p:nvPr/>
        </p:nvSpPr>
        <p:spPr bwMode="auto">
          <a:xfrm>
            <a:off x="2791053" y="2118856"/>
            <a:ext cx="1893888" cy="90408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pic>
        <p:nvPicPr>
          <p:cNvPr id="6" name="Content Placeholder 5">
            <a:extLst>
              <a:ext uri="{FF2B5EF4-FFF2-40B4-BE49-F238E27FC236}">
                <a16:creationId xmlns:a16="http://schemas.microsoft.com/office/drawing/2014/main" id="{D974F6F2-5D9F-4B35-9397-AD8E7C98EA49}"/>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6381750" y="3717925"/>
            <a:ext cx="5302250" cy="2870200"/>
          </a:xfrm>
          <a:ln w="38100" cap="sq">
            <a:solidFill>
              <a:srgbClr val="000000"/>
            </a:solidFill>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15C6B6F6-5121-4D97-A099-C200D85964B1}"/>
              </a:ext>
              <a:ext uri="{C183D7F6-B498-43B3-948B-1728B52AA6E4}">
                <adec:decorative xmlns:adec="http://schemas.microsoft.com/office/drawing/2017/decorative" val="1"/>
              </a:ext>
            </a:extLst>
          </p:cNvPr>
          <p:cNvSpPr/>
          <p:nvPr/>
        </p:nvSpPr>
        <p:spPr>
          <a:xfrm>
            <a:off x="2166877" y="4914907"/>
            <a:ext cx="3142241" cy="461665"/>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a:defRPr/>
            </a:pPr>
            <a:r>
              <a:rPr lang="en-US" sz="2400" b="1" dirty="0">
                <a:ln/>
                <a:solidFill>
                  <a:schemeClr val="accent4"/>
                </a:solidFill>
              </a:rPr>
              <a:t>Regional User Menu</a:t>
            </a:r>
          </a:p>
        </p:txBody>
      </p:sp>
      <p:sp>
        <p:nvSpPr>
          <p:cNvPr id="23558" name="Right Arrow 14">
            <a:extLst>
              <a:ext uri="{FF2B5EF4-FFF2-40B4-BE49-F238E27FC236}">
                <a16:creationId xmlns:a16="http://schemas.microsoft.com/office/drawing/2014/main" id="{787BCE18-0E39-412F-AE1C-A4464AD1CA02}"/>
              </a:ext>
              <a:ext uri="{C183D7F6-B498-43B3-948B-1728B52AA6E4}">
                <adec:decorative xmlns:adec="http://schemas.microsoft.com/office/drawing/2017/decorative" val="1"/>
              </a:ext>
            </a:extLst>
          </p:cNvPr>
          <p:cNvSpPr>
            <a:spLocks noChangeArrowheads="1"/>
          </p:cNvSpPr>
          <p:nvPr/>
        </p:nvSpPr>
        <p:spPr bwMode="auto">
          <a:xfrm>
            <a:off x="5308600" y="4914900"/>
            <a:ext cx="933450" cy="476250"/>
          </a:xfrm>
          <a:prstGeom prst="rightArrow">
            <a:avLst>
              <a:gd name="adj1" fmla="val 50000"/>
              <a:gd name="adj2" fmla="val 4998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23562" name="Rounded Rectangle 18">
            <a:extLst>
              <a:ext uri="{FF2B5EF4-FFF2-40B4-BE49-F238E27FC236}">
                <a16:creationId xmlns:a16="http://schemas.microsoft.com/office/drawing/2014/main" id="{ACBC9175-5458-48EB-B2D9-0E298E241A8D}"/>
              </a:ext>
              <a:ext uri="{C183D7F6-B498-43B3-948B-1728B52AA6E4}">
                <adec:decorative xmlns:adec="http://schemas.microsoft.com/office/drawing/2017/decorative" val="1"/>
              </a:ext>
            </a:extLst>
          </p:cNvPr>
          <p:cNvSpPr>
            <a:spLocks noChangeArrowheads="1"/>
          </p:cNvSpPr>
          <p:nvPr/>
        </p:nvSpPr>
        <p:spPr bwMode="auto">
          <a:xfrm>
            <a:off x="8610600" y="4114800"/>
            <a:ext cx="2100263" cy="211772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 name="Slide Number Placeholder 6">
            <a:extLst>
              <a:ext uri="{FF2B5EF4-FFF2-40B4-BE49-F238E27FC236}">
                <a16:creationId xmlns:a16="http://schemas.microsoft.com/office/drawing/2014/main" id="{1EEA9E28-268A-419B-9DAD-0BEEEECB66C9}"/>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FB6208FC-8908-49A9-9696-966BC53C623B}" type="slidenum">
              <a:rPr lang="en-US" altLang="en-US" smtClean="0"/>
              <a:pPr algn="r">
                <a:defRPr/>
              </a:pPr>
              <a:t>14</a:t>
            </a:fld>
            <a:endParaRPr lang="en-US" altLang="en-US" dirty="0"/>
          </a:p>
        </p:txBody>
      </p:sp>
    </p:spTree>
    <p:extLst>
      <p:ext uri="{BB962C8B-B14F-4D97-AF65-F5344CB8AC3E}">
        <p14:creationId xmlns:p14="http://schemas.microsoft.com/office/powerpoint/2010/main" val="155478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71A60F5-19B9-4371-B690-02105BDA8BC9}"/>
              </a:ext>
            </a:extLst>
          </p:cNvPr>
          <p:cNvSpPr>
            <a:spLocks noGrp="1"/>
          </p:cNvSpPr>
          <p:nvPr>
            <p:ph type="title"/>
          </p:nvPr>
        </p:nvSpPr>
        <p:spPr>
          <a:xfrm>
            <a:off x="180109" y="2614490"/>
            <a:ext cx="11887200" cy="1325563"/>
          </a:xfrm>
        </p:spPr>
        <p:txBody>
          <a:bodyPr>
            <a:normAutofit/>
          </a:bodyPr>
          <a:lstStyle/>
          <a:p>
            <a:r>
              <a:rPr lang="en-US" altLang="en-US" b="1" dirty="0"/>
              <a:t>II. Creating a Budget Revision</a:t>
            </a:r>
          </a:p>
        </p:txBody>
      </p:sp>
      <p:sp>
        <p:nvSpPr>
          <p:cNvPr id="5" name="Slide Number Placeholder 4">
            <a:extLst>
              <a:ext uri="{FF2B5EF4-FFF2-40B4-BE49-F238E27FC236}">
                <a16:creationId xmlns:a16="http://schemas.microsoft.com/office/drawing/2014/main" id="{9B9CDE6E-1828-4F44-B91B-63E0A588F837}"/>
              </a:ext>
            </a:extLst>
          </p:cNvPr>
          <p:cNvSpPr>
            <a:spLocks noGrp="1"/>
          </p:cNvSpPr>
          <p:nvPr>
            <p:ph type="sldNum" sz="quarter" idx="4294967295"/>
          </p:nvPr>
        </p:nvSpPr>
        <p:spPr>
          <a:xfrm>
            <a:off x="9956800" y="6248400"/>
            <a:ext cx="2235200" cy="457200"/>
          </a:xfrm>
          <a:prstGeom prst="rect">
            <a:avLst/>
          </a:prstGeom>
        </p:spPr>
        <p:txBody>
          <a:bodyPr/>
          <a:lstStyle/>
          <a:p>
            <a:pPr>
              <a:defRPr/>
            </a:pPr>
            <a:fld id="{20DA7194-FBD1-4869-8BFD-724B3437CB91}" type="slidenum">
              <a:rPr lang="en-US" altLang="en-US" smtClean="0"/>
              <a:pPr>
                <a:defRPr/>
              </a:pPr>
              <a:t>15</a:t>
            </a:fld>
            <a:endParaRPr lang="en-US" altLang="en-US" dirty="0"/>
          </a:p>
        </p:txBody>
      </p:sp>
    </p:spTree>
    <p:extLst>
      <p:ext uri="{BB962C8B-B14F-4D97-AF65-F5344CB8AC3E}">
        <p14:creationId xmlns:p14="http://schemas.microsoft.com/office/powerpoint/2010/main" val="107776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a:extLst>
              <a:ext uri="{FF2B5EF4-FFF2-40B4-BE49-F238E27FC236}">
                <a16:creationId xmlns:a16="http://schemas.microsoft.com/office/drawing/2014/main" id="{33235BBA-B360-4348-B344-75C627058814}"/>
              </a:ext>
            </a:extLst>
          </p:cNvPr>
          <p:cNvSpPr>
            <a:spLocks noGrp="1"/>
          </p:cNvSpPr>
          <p:nvPr>
            <p:ph type="title"/>
          </p:nvPr>
        </p:nvSpPr>
        <p:spPr/>
        <p:txBody>
          <a:bodyPr/>
          <a:lstStyle/>
          <a:p>
            <a:r>
              <a:rPr lang="en-US" altLang="en-US" b="1" dirty="0"/>
              <a:t>II. Creating a Budget Revision (2)</a:t>
            </a:r>
          </a:p>
        </p:txBody>
      </p:sp>
      <p:pic>
        <p:nvPicPr>
          <p:cNvPr id="7" name="Content Placeholder 6" descr="screenshot of login for budge revisions " title="Screenshot">
            <a:extLst>
              <a:ext uri="{FF2B5EF4-FFF2-40B4-BE49-F238E27FC236}">
                <a16:creationId xmlns:a16="http://schemas.microsoft.com/office/drawing/2014/main" id="{3932B4FE-AFBD-495A-8ED9-42E9A8522FC3}"/>
              </a:ext>
            </a:extLst>
          </p:cNvPr>
          <p:cNvPicPr>
            <a:picLocks noGrp="1" noChangeAspect="1"/>
          </p:cNvPicPr>
          <p:nvPr>
            <p:ph idx="1"/>
          </p:nvPr>
        </p:nvPicPr>
        <p:blipFill>
          <a:blip r:embed="rId3"/>
          <a:stretch>
            <a:fillRect/>
          </a:stretch>
        </p:blipFill>
        <p:spPr>
          <a:xfrm>
            <a:off x="1524000" y="1973263"/>
            <a:ext cx="9144000" cy="3105150"/>
          </a:xfrm>
          <a:ln w="38100" cap="sq">
            <a:solidFill>
              <a:srgbClr val="000000"/>
            </a:solidFill>
            <a:miter lim="800000"/>
          </a:ln>
          <a:effectLst>
            <a:outerShdw blurRad="50800" dist="38100" dir="2700000" algn="tl" rotWithShape="0">
              <a:srgbClr val="000000">
                <a:alpha val="43000"/>
              </a:srgbClr>
            </a:outerShdw>
          </a:effectLst>
        </p:spPr>
      </p:pic>
      <p:sp>
        <p:nvSpPr>
          <p:cNvPr id="2" name="Notched Right Arrow 1" descr="Green arrow facing right" title="Arrow">
            <a:extLst>
              <a:ext uri="{FF2B5EF4-FFF2-40B4-BE49-F238E27FC236}">
                <a16:creationId xmlns:a16="http://schemas.microsoft.com/office/drawing/2014/main" id="{96C090F7-EBBC-4CE4-B04E-C362BA947A21}"/>
              </a:ext>
            </a:extLst>
          </p:cNvPr>
          <p:cNvSpPr/>
          <p:nvPr/>
        </p:nvSpPr>
        <p:spPr bwMode="auto">
          <a:xfrm>
            <a:off x="5027373" y="3028156"/>
            <a:ext cx="981075" cy="282575"/>
          </a:xfrm>
          <a:prstGeom prst="notch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300" b="1" dirty="0">
              <a:ln w="22225">
                <a:solidFill>
                  <a:schemeClr val="accent2"/>
                </a:solidFill>
                <a:prstDash val="solid"/>
              </a:ln>
              <a:solidFill>
                <a:schemeClr val="accent2">
                  <a:lumMod val="40000"/>
                  <a:lumOff val="60000"/>
                </a:schemeClr>
              </a:solidFill>
            </a:endParaRPr>
          </a:p>
        </p:txBody>
      </p:sp>
      <p:sp>
        <p:nvSpPr>
          <p:cNvPr id="27652" name="Rectangle 7">
            <a:extLst>
              <a:ext uri="{FF2B5EF4-FFF2-40B4-BE49-F238E27FC236}">
                <a16:creationId xmlns:a16="http://schemas.microsoft.com/office/drawing/2014/main" id="{6F152814-1833-4003-80A0-5AFEB59A9FE3}"/>
              </a:ext>
              <a:ext uri="{C183D7F6-B498-43B3-948B-1728B52AA6E4}">
                <adec:decorative xmlns:adec="http://schemas.microsoft.com/office/drawing/2017/decorative" val="1"/>
              </a:ext>
            </a:extLst>
          </p:cNvPr>
          <p:cNvSpPr>
            <a:spLocks noChangeArrowheads="1"/>
          </p:cNvSpPr>
          <p:nvPr/>
        </p:nvSpPr>
        <p:spPr bwMode="auto">
          <a:xfrm>
            <a:off x="5627111" y="3028156"/>
            <a:ext cx="3387725" cy="127793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9FBAD160-2ADB-47AD-A3E9-D9DD7998FB03}"/>
              </a:ext>
            </a:extLst>
          </p:cNvPr>
          <p:cNvSpPr>
            <a:spLocks noGrp="1"/>
          </p:cNvSpPr>
          <p:nvPr>
            <p:ph type="sldNum" sz="quarter" idx="4294967295"/>
          </p:nvPr>
        </p:nvSpPr>
        <p:spPr>
          <a:xfrm>
            <a:off x="9455150" y="6248400"/>
            <a:ext cx="2235200" cy="457200"/>
          </a:xfrm>
          <a:prstGeom prst="rect">
            <a:avLst/>
          </a:prstGeom>
        </p:spPr>
        <p:txBody>
          <a:bodyPr/>
          <a:lstStyle/>
          <a:p>
            <a:pPr>
              <a:defRPr/>
            </a:pPr>
            <a:fld id="{364BF444-AE57-4108-9D87-EABAD426AF5C}" type="slidenum">
              <a:rPr lang="en-US" altLang="en-US" smtClean="0"/>
              <a:pPr>
                <a:defRPr/>
              </a:pPr>
              <a:t>16</a:t>
            </a:fld>
            <a:endParaRPr lang="en-US" altLang="en-US" dirty="0"/>
          </a:p>
        </p:txBody>
      </p:sp>
    </p:spTree>
    <p:extLst>
      <p:ext uri="{BB962C8B-B14F-4D97-AF65-F5344CB8AC3E}">
        <p14:creationId xmlns:p14="http://schemas.microsoft.com/office/powerpoint/2010/main" val="557373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b="1" dirty="0"/>
              <a:t>II. Creating a Budget Revision (3)</a:t>
            </a:r>
            <a:br>
              <a:rPr lang="en-US" altLang="en-US" dirty="0"/>
            </a:br>
            <a:endParaRPr lang="en-US" dirty="0"/>
          </a:p>
        </p:txBody>
      </p:sp>
      <p:sp>
        <p:nvSpPr>
          <p:cNvPr id="4" name="Slide Number Placeholder 3">
            <a:extLst>
              <a:ext uri="{FF2B5EF4-FFF2-40B4-BE49-F238E27FC236}">
                <a16:creationId xmlns:a16="http://schemas.microsoft.com/office/drawing/2014/main" id="{DAE57467-E9CB-44F7-ABA0-0B5A100B609B}"/>
              </a:ext>
            </a:extLst>
          </p:cNvPr>
          <p:cNvSpPr>
            <a:spLocks noGrp="1"/>
          </p:cNvSpPr>
          <p:nvPr>
            <p:ph type="sldNum" sz="quarter" idx="4294967295"/>
          </p:nvPr>
        </p:nvSpPr>
        <p:spPr>
          <a:xfrm>
            <a:off x="9455150" y="6248400"/>
            <a:ext cx="2235200" cy="457200"/>
          </a:xfrm>
          <a:prstGeom prst="rect">
            <a:avLst/>
          </a:prstGeom>
        </p:spPr>
        <p:txBody>
          <a:bodyPr/>
          <a:lstStyle/>
          <a:p>
            <a:fld id="{5650705A-A82E-4567-9FC4-2A27A927EDA0}" type="slidenum">
              <a:rPr lang="en-US" altLang="en-US" smtClean="0"/>
              <a:pPr/>
              <a:t>17</a:t>
            </a:fld>
            <a:endParaRPr lang="en-US" altLang="en-US" dirty="0"/>
          </a:p>
        </p:txBody>
      </p:sp>
      <p:pic>
        <p:nvPicPr>
          <p:cNvPr id="2" name="Picture 1" descr="screenshot">
            <a:extLst>
              <a:ext uri="{FF2B5EF4-FFF2-40B4-BE49-F238E27FC236}">
                <a16:creationId xmlns:a16="http://schemas.microsoft.com/office/drawing/2014/main" id="{6D7825EF-114B-419B-BA98-75E122DF6FA9}"/>
              </a:ext>
            </a:extLst>
          </p:cNvPr>
          <p:cNvPicPr>
            <a:picLocks noChangeAspect="1"/>
          </p:cNvPicPr>
          <p:nvPr/>
        </p:nvPicPr>
        <p:blipFill rotWithShape="1">
          <a:blip r:embed="rId3"/>
          <a:srcRect l="836"/>
          <a:stretch/>
        </p:blipFill>
        <p:spPr>
          <a:xfrm>
            <a:off x="1201994" y="1688690"/>
            <a:ext cx="9425022" cy="4232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C8BE549A-25F5-49D9-AEA8-39932E24D9CD}"/>
              </a:ext>
            </a:extLst>
          </p:cNvPr>
          <p:cNvSpPr txBox="1"/>
          <p:nvPr/>
        </p:nvSpPr>
        <p:spPr>
          <a:xfrm>
            <a:off x="222753" y="1007075"/>
            <a:ext cx="4556125" cy="52228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Create Budget Revision </a:t>
            </a:r>
          </a:p>
        </p:txBody>
      </p:sp>
    </p:spTree>
    <p:extLst>
      <p:ext uri="{BB962C8B-B14F-4D97-AF65-F5344CB8AC3E}">
        <p14:creationId xmlns:p14="http://schemas.microsoft.com/office/powerpoint/2010/main" val="1467825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6BBB6230-FDA7-43A0-8660-4CB43076F065}"/>
              </a:ext>
            </a:extLst>
          </p:cNvPr>
          <p:cNvSpPr>
            <a:spLocks noGrp="1" noChangeArrowheads="1"/>
          </p:cNvSpPr>
          <p:nvPr>
            <p:ph type="title"/>
          </p:nvPr>
        </p:nvSpPr>
        <p:spPr bwMode="auto">
          <a:xfrm>
            <a:off x="1580982" y="515715"/>
            <a:ext cx="903003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a:solidFill>
                  <a:schemeClr val="bg1"/>
                </a:solidFill>
              </a:rPr>
              <a:t>II. Creating a Budget Revision (4)</a:t>
            </a:r>
            <a:endParaRPr lang="en-US" altLang="en-US" sz="4400" dirty="0">
              <a:solidFill>
                <a:schemeClr val="bg1"/>
              </a:solidFill>
            </a:endParaRPr>
          </a:p>
        </p:txBody>
      </p:sp>
      <p:sp>
        <p:nvSpPr>
          <p:cNvPr id="19" name="TextBox 18">
            <a:extLst>
              <a:ext uri="{FF2B5EF4-FFF2-40B4-BE49-F238E27FC236}">
                <a16:creationId xmlns:a16="http://schemas.microsoft.com/office/drawing/2014/main" id="{11FC39F2-660B-4C4A-9F48-2F7535E9AEF6}"/>
              </a:ext>
            </a:extLst>
          </p:cNvPr>
          <p:cNvSpPr txBox="1"/>
          <p:nvPr/>
        </p:nvSpPr>
        <p:spPr>
          <a:xfrm>
            <a:off x="364331" y="1262063"/>
            <a:ext cx="4554538" cy="52228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Create Budget Revision </a:t>
            </a:r>
          </a:p>
        </p:txBody>
      </p:sp>
      <p:pic>
        <p:nvPicPr>
          <p:cNvPr id="2" name="Picture 1" descr="screenshot">
            <a:extLst>
              <a:ext uri="{FF2B5EF4-FFF2-40B4-BE49-F238E27FC236}">
                <a16:creationId xmlns:a16="http://schemas.microsoft.com/office/drawing/2014/main" id="{EB84FAC8-8941-419C-B91E-786D9D85146F}"/>
              </a:ext>
            </a:extLst>
          </p:cNvPr>
          <p:cNvPicPr>
            <a:picLocks noChangeAspect="1"/>
          </p:cNvPicPr>
          <p:nvPr/>
        </p:nvPicPr>
        <p:blipFill>
          <a:blip r:embed="rId3"/>
          <a:stretch>
            <a:fillRect/>
          </a:stretch>
        </p:blipFill>
        <p:spPr>
          <a:xfrm>
            <a:off x="996000" y="1828967"/>
            <a:ext cx="10200000" cy="3989248"/>
          </a:xfrm>
          <a:prstGeom prst="rect">
            <a:avLst/>
          </a:prstGeom>
        </p:spPr>
      </p:pic>
      <p:sp>
        <p:nvSpPr>
          <p:cNvPr id="31751" name="TextBox 2">
            <a:extLst>
              <a:ext uri="{FF2B5EF4-FFF2-40B4-BE49-F238E27FC236}">
                <a16:creationId xmlns:a16="http://schemas.microsoft.com/office/drawing/2014/main" id="{6ABC58CC-E5CA-486F-B2AA-1A4086A79579}"/>
              </a:ext>
              <a:ext uri="{C183D7F6-B498-43B3-948B-1728B52AA6E4}">
                <adec:decorative xmlns:adec="http://schemas.microsoft.com/office/drawing/2017/decorative" val="1"/>
              </a:ext>
            </a:extLst>
          </p:cNvPr>
          <p:cNvSpPr txBox="1">
            <a:spLocks noChangeArrowheads="1"/>
          </p:cNvSpPr>
          <p:nvPr/>
        </p:nvSpPr>
        <p:spPr bwMode="auto">
          <a:xfrm>
            <a:off x="780946" y="4123535"/>
            <a:ext cx="582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1</a:t>
            </a:r>
          </a:p>
        </p:txBody>
      </p:sp>
      <p:sp>
        <p:nvSpPr>
          <p:cNvPr id="31750" name="Notched Right Arrow 1">
            <a:extLst>
              <a:ext uri="{FF2B5EF4-FFF2-40B4-BE49-F238E27FC236}">
                <a16:creationId xmlns:a16="http://schemas.microsoft.com/office/drawing/2014/main" id="{E9075766-056C-4019-B686-2B5B1594B2CA}"/>
              </a:ext>
              <a:ext uri="{C183D7F6-B498-43B3-948B-1728B52AA6E4}">
                <adec:decorative xmlns:adec="http://schemas.microsoft.com/office/drawing/2017/decorative" val="1"/>
              </a:ext>
            </a:extLst>
          </p:cNvPr>
          <p:cNvSpPr>
            <a:spLocks noChangeArrowheads="1"/>
          </p:cNvSpPr>
          <p:nvPr/>
        </p:nvSpPr>
        <p:spPr bwMode="auto">
          <a:xfrm rot="10800000">
            <a:off x="3875037" y="4234660"/>
            <a:ext cx="1471612" cy="331787"/>
          </a:xfrm>
          <a:prstGeom prst="notchedRightArrow">
            <a:avLst>
              <a:gd name="adj1" fmla="val 50000"/>
              <a:gd name="adj2" fmla="val 5010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31753" name="TextBox 15">
            <a:extLst>
              <a:ext uri="{FF2B5EF4-FFF2-40B4-BE49-F238E27FC236}">
                <a16:creationId xmlns:a16="http://schemas.microsoft.com/office/drawing/2014/main" id="{CDBEF439-4CA6-4457-822B-095C359F358F}"/>
              </a:ext>
              <a:ext uri="{C183D7F6-B498-43B3-948B-1728B52AA6E4}">
                <adec:decorative xmlns:adec="http://schemas.microsoft.com/office/drawing/2017/decorative" val="1"/>
              </a:ext>
            </a:extLst>
          </p:cNvPr>
          <p:cNvSpPr txBox="1">
            <a:spLocks noChangeArrowheads="1"/>
          </p:cNvSpPr>
          <p:nvPr/>
        </p:nvSpPr>
        <p:spPr bwMode="auto">
          <a:xfrm>
            <a:off x="7324419" y="4094830"/>
            <a:ext cx="582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2</a:t>
            </a:r>
          </a:p>
        </p:txBody>
      </p:sp>
      <p:sp>
        <p:nvSpPr>
          <p:cNvPr id="31754" name="Notched Right Arrow 16">
            <a:extLst>
              <a:ext uri="{FF2B5EF4-FFF2-40B4-BE49-F238E27FC236}">
                <a16:creationId xmlns:a16="http://schemas.microsoft.com/office/drawing/2014/main" id="{49C9CC17-32EB-4D60-A2EB-7B2401D1FDF5}"/>
              </a:ext>
              <a:ext uri="{C183D7F6-B498-43B3-948B-1728B52AA6E4}">
                <adec:decorative xmlns:adec="http://schemas.microsoft.com/office/drawing/2017/decorative" val="1"/>
              </a:ext>
            </a:extLst>
          </p:cNvPr>
          <p:cNvSpPr>
            <a:spLocks noChangeArrowheads="1"/>
          </p:cNvSpPr>
          <p:nvPr/>
        </p:nvSpPr>
        <p:spPr bwMode="auto">
          <a:xfrm>
            <a:off x="7858126" y="4234660"/>
            <a:ext cx="1471612" cy="333375"/>
          </a:xfrm>
          <a:prstGeom prst="notchedRightArrow">
            <a:avLst>
              <a:gd name="adj1" fmla="val 50000"/>
              <a:gd name="adj2" fmla="val 4986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31755" name="TextBox 17">
            <a:extLst>
              <a:ext uri="{FF2B5EF4-FFF2-40B4-BE49-F238E27FC236}">
                <a16:creationId xmlns:a16="http://schemas.microsoft.com/office/drawing/2014/main" id="{A5910989-B42C-4F8B-9D2D-38E0243DC051}"/>
              </a:ext>
              <a:ext uri="{C183D7F6-B498-43B3-948B-1728B52AA6E4}">
                <adec:decorative xmlns:adec="http://schemas.microsoft.com/office/drawing/2017/decorative" val="1"/>
              </a:ext>
            </a:extLst>
          </p:cNvPr>
          <p:cNvSpPr txBox="1">
            <a:spLocks noChangeArrowheads="1"/>
          </p:cNvSpPr>
          <p:nvPr/>
        </p:nvSpPr>
        <p:spPr bwMode="auto">
          <a:xfrm>
            <a:off x="7400925" y="3602718"/>
            <a:ext cx="58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3</a:t>
            </a:r>
          </a:p>
        </p:txBody>
      </p:sp>
      <p:sp>
        <p:nvSpPr>
          <p:cNvPr id="31752" name="Notched Right Arrow 10">
            <a:extLst>
              <a:ext uri="{FF2B5EF4-FFF2-40B4-BE49-F238E27FC236}">
                <a16:creationId xmlns:a16="http://schemas.microsoft.com/office/drawing/2014/main" id="{CFB2B1F6-7F1D-4931-8A1B-619B50B970C4}"/>
              </a:ext>
              <a:ext uri="{C183D7F6-B498-43B3-948B-1728B52AA6E4}">
                <adec:decorative xmlns:adec="http://schemas.microsoft.com/office/drawing/2017/decorative" val="1"/>
              </a:ext>
            </a:extLst>
          </p:cNvPr>
          <p:cNvSpPr>
            <a:spLocks noChangeArrowheads="1"/>
          </p:cNvSpPr>
          <p:nvPr/>
        </p:nvSpPr>
        <p:spPr bwMode="auto">
          <a:xfrm>
            <a:off x="7983538" y="3713843"/>
            <a:ext cx="1471612" cy="331788"/>
          </a:xfrm>
          <a:prstGeom prst="notchedRightArrow">
            <a:avLst>
              <a:gd name="adj1" fmla="val 50000"/>
              <a:gd name="adj2" fmla="val 5010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 name="Slide Number Placeholder 3">
            <a:extLst>
              <a:ext uri="{FF2B5EF4-FFF2-40B4-BE49-F238E27FC236}">
                <a16:creationId xmlns:a16="http://schemas.microsoft.com/office/drawing/2014/main" id="{640B1EFA-D600-4643-95A2-41285852B35E}"/>
              </a:ext>
            </a:extLst>
          </p:cNvPr>
          <p:cNvSpPr>
            <a:spLocks noGrp="1"/>
          </p:cNvSpPr>
          <p:nvPr>
            <p:ph type="sldNum" sz="quarter" idx="4294967295"/>
          </p:nvPr>
        </p:nvSpPr>
        <p:spPr>
          <a:xfrm>
            <a:off x="9455150" y="6248400"/>
            <a:ext cx="2235200" cy="457200"/>
          </a:xfrm>
          <a:prstGeom prst="rect">
            <a:avLst/>
          </a:prstGeom>
        </p:spPr>
        <p:txBody>
          <a:bodyPr/>
          <a:lstStyle/>
          <a:p>
            <a:fld id="{3D4FCFF0-76BF-4E06-A20D-4412DA831146}" type="slidenum">
              <a:rPr lang="en-US" altLang="en-US" smtClean="0"/>
              <a:pPr/>
              <a:t>18</a:t>
            </a:fld>
            <a:endParaRPr lang="en-US" altLang="en-US" dirty="0"/>
          </a:p>
        </p:txBody>
      </p:sp>
    </p:spTree>
    <p:extLst>
      <p:ext uri="{BB962C8B-B14F-4D97-AF65-F5344CB8AC3E}">
        <p14:creationId xmlns:p14="http://schemas.microsoft.com/office/powerpoint/2010/main" val="1429680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b="1" dirty="0"/>
              <a:t>II. Creating a Budget Revision (5)</a:t>
            </a:r>
            <a:br>
              <a:rPr lang="en-US" altLang="en-US" dirty="0"/>
            </a:br>
            <a:endParaRPr lang="en-US" dirty="0"/>
          </a:p>
        </p:txBody>
      </p:sp>
      <p:sp>
        <p:nvSpPr>
          <p:cNvPr id="21" name="TextBox 20">
            <a:extLst>
              <a:ext uri="{FF2B5EF4-FFF2-40B4-BE49-F238E27FC236}">
                <a16:creationId xmlns:a16="http://schemas.microsoft.com/office/drawing/2014/main" id="{BD294A45-FC78-4E9C-8C16-725EE947FEFF}"/>
              </a:ext>
            </a:extLst>
          </p:cNvPr>
          <p:cNvSpPr txBox="1"/>
          <p:nvPr/>
        </p:nvSpPr>
        <p:spPr>
          <a:xfrm>
            <a:off x="152400" y="1005487"/>
            <a:ext cx="4554538"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defRPr/>
            </a:pPr>
            <a:r>
              <a:rPr lang="en-US" sz="2800" b="1" dirty="0"/>
              <a:t>Create Budget Revision </a:t>
            </a:r>
          </a:p>
        </p:txBody>
      </p:sp>
      <p:pic>
        <p:nvPicPr>
          <p:cNvPr id="2" name="Picture 1" descr="screenshot">
            <a:extLst>
              <a:ext uri="{FF2B5EF4-FFF2-40B4-BE49-F238E27FC236}">
                <a16:creationId xmlns:a16="http://schemas.microsoft.com/office/drawing/2014/main" id="{30842957-D1F3-4BF3-8FA2-4E7229378F9F}"/>
              </a:ext>
            </a:extLst>
          </p:cNvPr>
          <p:cNvPicPr>
            <a:picLocks noChangeAspect="1"/>
          </p:cNvPicPr>
          <p:nvPr/>
        </p:nvPicPr>
        <p:blipFill>
          <a:blip r:embed="rId3"/>
          <a:stretch>
            <a:fillRect/>
          </a:stretch>
        </p:blipFill>
        <p:spPr>
          <a:xfrm>
            <a:off x="730529" y="1805190"/>
            <a:ext cx="10200000" cy="3247619"/>
          </a:xfrm>
          <a:prstGeom prst="rect">
            <a:avLst/>
          </a:prstGeom>
        </p:spPr>
      </p:pic>
      <p:sp>
        <p:nvSpPr>
          <p:cNvPr id="33798" name="Rounded Rectangle 18">
            <a:extLst>
              <a:ext uri="{FF2B5EF4-FFF2-40B4-BE49-F238E27FC236}">
                <a16:creationId xmlns:a16="http://schemas.microsoft.com/office/drawing/2014/main" id="{3D8C61BE-F121-49FE-BD72-D3ABEE51C3A4}"/>
              </a:ext>
              <a:ext uri="{C183D7F6-B498-43B3-948B-1728B52AA6E4}">
                <adec:decorative xmlns:adec="http://schemas.microsoft.com/office/drawing/2017/decorative" val="1"/>
              </a:ext>
            </a:extLst>
          </p:cNvPr>
          <p:cNvSpPr>
            <a:spLocks noChangeArrowheads="1"/>
          </p:cNvSpPr>
          <p:nvPr/>
        </p:nvSpPr>
        <p:spPr bwMode="auto">
          <a:xfrm>
            <a:off x="8990115" y="4379709"/>
            <a:ext cx="1800225" cy="6731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33799" name="Notched Right Arrow 19">
            <a:extLst>
              <a:ext uri="{FF2B5EF4-FFF2-40B4-BE49-F238E27FC236}">
                <a16:creationId xmlns:a16="http://schemas.microsoft.com/office/drawing/2014/main" id="{7F74EB49-6BEF-4EC2-9AD9-B86501DF452B}"/>
              </a:ext>
              <a:ext uri="{C183D7F6-B498-43B3-948B-1728B52AA6E4}">
                <adec:decorative xmlns:adec="http://schemas.microsoft.com/office/drawing/2017/decorative" val="1"/>
              </a:ext>
            </a:extLst>
          </p:cNvPr>
          <p:cNvSpPr>
            <a:spLocks noChangeArrowheads="1"/>
          </p:cNvSpPr>
          <p:nvPr/>
        </p:nvSpPr>
        <p:spPr bwMode="auto">
          <a:xfrm rot="5400000">
            <a:off x="9316345" y="3262311"/>
            <a:ext cx="1147763" cy="333375"/>
          </a:xfrm>
          <a:prstGeom prst="notchedRightArrow">
            <a:avLst>
              <a:gd name="adj1" fmla="val 50000"/>
              <a:gd name="adj2" fmla="val 5003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 name="Slide Number Placeholder 3">
            <a:extLst>
              <a:ext uri="{FF2B5EF4-FFF2-40B4-BE49-F238E27FC236}">
                <a16:creationId xmlns:a16="http://schemas.microsoft.com/office/drawing/2014/main" id="{A1BE8A88-099F-4EB0-9408-294CC75636AB}"/>
              </a:ext>
            </a:extLst>
          </p:cNvPr>
          <p:cNvSpPr>
            <a:spLocks noGrp="1"/>
          </p:cNvSpPr>
          <p:nvPr>
            <p:ph type="sldNum" sz="quarter" idx="4294967295"/>
          </p:nvPr>
        </p:nvSpPr>
        <p:spPr>
          <a:xfrm>
            <a:off x="9455150" y="6248400"/>
            <a:ext cx="2235200" cy="457200"/>
          </a:xfrm>
          <a:prstGeom prst="rect">
            <a:avLst/>
          </a:prstGeom>
        </p:spPr>
        <p:txBody>
          <a:bodyPr/>
          <a:lstStyle/>
          <a:p>
            <a:fld id="{0506BA6A-EBA6-4476-B0F4-A74C3744DC86}" type="slidenum">
              <a:rPr lang="en-US" altLang="en-US" smtClean="0"/>
              <a:pPr/>
              <a:t>19</a:t>
            </a:fld>
            <a:endParaRPr lang="en-US" altLang="en-US" dirty="0"/>
          </a:p>
        </p:txBody>
      </p:sp>
    </p:spTree>
    <p:extLst>
      <p:ext uri="{BB962C8B-B14F-4D97-AF65-F5344CB8AC3E}">
        <p14:creationId xmlns:p14="http://schemas.microsoft.com/office/powerpoint/2010/main" val="226474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a:extLst>
              <a:ext uri="{FF2B5EF4-FFF2-40B4-BE49-F238E27FC236}">
                <a16:creationId xmlns:a16="http://schemas.microsoft.com/office/drawing/2014/main" id="{73831862-F481-4D57-B96B-9E36B2DA27A1}"/>
              </a:ext>
            </a:extLst>
          </p:cNvPr>
          <p:cNvSpPr>
            <a:spLocks noGrp="1"/>
          </p:cNvSpPr>
          <p:nvPr>
            <p:ph type="title"/>
          </p:nvPr>
        </p:nvSpPr>
        <p:spPr>
          <a:xfrm>
            <a:off x="1539330" y="188905"/>
            <a:ext cx="10432474" cy="4454881"/>
          </a:xfrm>
        </p:spPr>
        <p:txBody>
          <a:bodyPr>
            <a:noAutofit/>
          </a:bodyPr>
          <a:lstStyle/>
          <a:p>
            <a:r>
              <a:rPr lang="en-US" altLang="en-US" sz="4400" b="1" dirty="0"/>
              <a:t>2023–24 Migrant Education Program</a:t>
            </a:r>
            <a:br>
              <a:rPr lang="en-US" altLang="en-US" sz="4400" b="1" dirty="0"/>
            </a:br>
            <a:r>
              <a:rPr lang="en-US" altLang="en-US" sz="4400" b="1" dirty="0"/>
              <a:t>Budget Revision System </a:t>
            </a:r>
            <a:br>
              <a:rPr lang="en-US" altLang="en-US" sz="4400" b="1" dirty="0"/>
            </a:br>
            <a:r>
              <a:rPr lang="en-US" altLang="en-US" sz="4400" b="1" dirty="0"/>
              <a:t>Training</a:t>
            </a:r>
            <a:br>
              <a:rPr lang="en-US" altLang="en-US" sz="3600" dirty="0"/>
            </a:br>
            <a:br>
              <a:rPr lang="en-US" altLang="en-US" sz="3600" dirty="0"/>
            </a:br>
            <a:br>
              <a:rPr lang="en-US" altLang="en-US" sz="2800" dirty="0"/>
            </a:br>
            <a:br>
              <a:rPr lang="en-US" altLang="en-US" sz="2800" dirty="0"/>
            </a:br>
            <a:r>
              <a:rPr lang="en-US" altLang="en-US" sz="2800" dirty="0"/>
              <a:t>August 3, 2023</a:t>
            </a:r>
            <a:endParaRPr lang="en-US" altLang="en-US" sz="3600" dirty="0"/>
          </a:p>
        </p:txBody>
      </p:sp>
    </p:spTree>
    <p:extLst>
      <p:ext uri="{BB962C8B-B14F-4D97-AF65-F5344CB8AC3E}">
        <p14:creationId xmlns:p14="http://schemas.microsoft.com/office/powerpoint/2010/main" val="502368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shot" title="screenshot">
            <a:extLst>
              <a:ext uri="{FF2B5EF4-FFF2-40B4-BE49-F238E27FC236}">
                <a16:creationId xmlns:a16="http://schemas.microsoft.com/office/drawing/2014/main" id="{A70444B0-5CEB-4E4D-AA72-7B039BF7D6F9}"/>
              </a:ext>
            </a:extLst>
          </p:cNvPr>
          <p:cNvPicPr>
            <a:picLocks noGrp="1" noChangeAspect="1"/>
          </p:cNvPicPr>
          <p:nvPr>
            <p:ph idx="1"/>
          </p:nvPr>
        </p:nvPicPr>
        <p:blipFill>
          <a:blip r:embed="rId3"/>
          <a:stretch>
            <a:fillRect/>
          </a:stretch>
        </p:blipFill>
        <p:spPr>
          <a:xfrm>
            <a:off x="2743200" y="1458913"/>
            <a:ext cx="8778875" cy="4789487"/>
          </a:xfrm>
          <a:ln w="38100" cap="sq">
            <a:solidFill>
              <a:srgbClr val="000000"/>
            </a:solidFill>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D56DA8B1-AF21-40B4-8AA0-29FCB2AFF4FC}"/>
              </a:ext>
            </a:extLst>
          </p:cNvPr>
          <p:cNvSpPr>
            <a:spLocks noGrp="1"/>
          </p:cNvSpPr>
          <p:nvPr>
            <p:ph type="title"/>
          </p:nvPr>
        </p:nvSpPr>
        <p:spPr>
          <a:xfrm>
            <a:off x="669925" y="201607"/>
            <a:ext cx="11887200" cy="1325563"/>
          </a:xfrm>
        </p:spPr>
        <p:txBody>
          <a:bodyPr/>
          <a:lstStyle/>
          <a:p>
            <a:r>
              <a:rPr lang="en-US" altLang="en-US" b="1" dirty="0"/>
              <a:t>Plan Index Page Components</a:t>
            </a:r>
            <a:br>
              <a:rPr lang="en-US" altLang="en-US" dirty="0"/>
            </a:br>
            <a:endParaRPr lang="en-US" dirty="0"/>
          </a:p>
        </p:txBody>
      </p:sp>
      <p:pic>
        <p:nvPicPr>
          <p:cNvPr id="35843" name="Picture 10">
            <a:extLst>
              <a:ext uri="{FF2B5EF4-FFF2-40B4-BE49-F238E27FC236}">
                <a16:creationId xmlns:a16="http://schemas.microsoft.com/office/drawing/2014/main" id="{82316316-1A7F-41B1-B4F5-72BE6A4EF27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85388" y="1458913"/>
            <a:ext cx="9144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
            <a:extLst>
              <a:ext uri="{FF2B5EF4-FFF2-40B4-BE49-F238E27FC236}">
                <a16:creationId xmlns:a16="http://schemas.microsoft.com/office/drawing/2014/main" id="{56F7C901-1E6F-4AC3-BA54-1AF2DC3E0E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32638" y="3160713"/>
            <a:ext cx="154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Notched Right Arrow 12">
            <a:extLst>
              <a:ext uri="{FF2B5EF4-FFF2-40B4-BE49-F238E27FC236}">
                <a16:creationId xmlns:a16="http://schemas.microsoft.com/office/drawing/2014/main" id="{43527AEF-51F3-4A33-8640-972963EDC86F}"/>
              </a:ext>
              <a:ext uri="{C183D7F6-B498-43B3-948B-1728B52AA6E4}">
                <adec:decorative xmlns:adec="http://schemas.microsoft.com/office/drawing/2017/decorative" val="1"/>
              </a:ext>
            </a:extLst>
          </p:cNvPr>
          <p:cNvSpPr>
            <a:spLocks noChangeArrowheads="1"/>
          </p:cNvSpPr>
          <p:nvPr/>
        </p:nvSpPr>
        <p:spPr bwMode="auto">
          <a:xfrm>
            <a:off x="2636838" y="3154363"/>
            <a:ext cx="1122362" cy="180975"/>
          </a:xfrm>
          <a:prstGeom prst="notchedRightArrow">
            <a:avLst>
              <a:gd name="adj1" fmla="val 50000"/>
              <a:gd name="adj2" fmla="val 5024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35848" name="TextBox 13">
            <a:extLst>
              <a:ext uri="{FF2B5EF4-FFF2-40B4-BE49-F238E27FC236}">
                <a16:creationId xmlns:a16="http://schemas.microsoft.com/office/drawing/2014/main" id="{ACF30572-4D9C-49EE-9983-E46BDFEA4AA5}"/>
              </a:ext>
              <a:ext uri="{C183D7F6-B498-43B3-948B-1728B52AA6E4}">
                <adec:decorative xmlns:adec="http://schemas.microsoft.com/office/drawing/2017/decorative" val="1"/>
              </a:ext>
            </a:extLst>
          </p:cNvPr>
          <p:cNvSpPr txBox="1">
            <a:spLocks noChangeArrowheads="1"/>
          </p:cNvSpPr>
          <p:nvPr/>
        </p:nvSpPr>
        <p:spPr bwMode="auto">
          <a:xfrm>
            <a:off x="2057400" y="3059113"/>
            <a:ext cx="582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1</a:t>
            </a:r>
          </a:p>
        </p:txBody>
      </p:sp>
      <p:sp>
        <p:nvSpPr>
          <p:cNvPr id="35849" name="Left Brace 14">
            <a:extLst>
              <a:ext uri="{FF2B5EF4-FFF2-40B4-BE49-F238E27FC236}">
                <a16:creationId xmlns:a16="http://schemas.microsoft.com/office/drawing/2014/main" id="{93824EC2-4DAF-4351-AFBA-5C26F6911F1F}"/>
              </a:ext>
              <a:ext uri="{C183D7F6-B498-43B3-948B-1728B52AA6E4}">
                <adec:decorative xmlns:adec="http://schemas.microsoft.com/office/drawing/2017/decorative" val="1"/>
              </a:ext>
            </a:extLst>
          </p:cNvPr>
          <p:cNvSpPr>
            <a:spLocks/>
          </p:cNvSpPr>
          <p:nvPr/>
        </p:nvSpPr>
        <p:spPr bwMode="auto">
          <a:xfrm>
            <a:off x="8148638" y="4175125"/>
            <a:ext cx="363537" cy="1493838"/>
          </a:xfrm>
          <a:prstGeom prst="leftBrace">
            <a:avLst>
              <a:gd name="adj1" fmla="val 8332"/>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35850" name="TextBox 15">
            <a:extLst>
              <a:ext uri="{FF2B5EF4-FFF2-40B4-BE49-F238E27FC236}">
                <a16:creationId xmlns:a16="http://schemas.microsoft.com/office/drawing/2014/main" id="{E7279C86-BD1C-40DF-9E4E-30BED0921A16}"/>
              </a:ext>
              <a:ext uri="{C183D7F6-B498-43B3-948B-1728B52AA6E4}">
                <adec:decorative xmlns:adec="http://schemas.microsoft.com/office/drawing/2017/decorative" val="1"/>
              </a:ext>
            </a:extLst>
          </p:cNvPr>
          <p:cNvSpPr txBox="1">
            <a:spLocks noChangeArrowheads="1"/>
          </p:cNvSpPr>
          <p:nvPr/>
        </p:nvSpPr>
        <p:spPr bwMode="auto">
          <a:xfrm>
            <a:off x="7515225" y="4645025"/>
            <a:ext cx="58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2</a:t>
            </a:r>
          </a:p>
        </p:txBody>
      </p:sp>
      <p:sp>
        <p:nvSpPr>
          <p:cNvPr id="35851" name="Notched Right Arrow 18">
            <a:extLst>
              <a:ext uri="{FF2B5EF4-FFF2-40B4-BE49-F238E27FC236}">
                <a16:creationId xmlns:a16="http://schemas.microsoft.com/office/drawing/2014/main" id="{8AB75720-1F52-47F0-AA72-2BA3C08FA02E}"/>
              </a:ext>
              <a:ext uri="{C183D7F6-B498-43B3-948B-1728B52AA6E4}">
                <adec:decorative xmlns:adec="http://schemas.microsoft.com/office/drawing/2017/decorative" val="1"/>
              </a:ext>
            </a:extLst>
          </p:cNvPr>
          <p:cNvSpPr>
            <a:spLocks noChangeArrowheads="1"/>
          </p:cNvSpPr>
          <p:nvPr/>
        </p:nvSpPr>
        <p:spPr bwMode="auto">
          <a:xfrm>
            <a:off x="1787525" y="5486400"/>
            <a:ext cx="1122363" cy="182563"/>
          </a:xfrm>
          <a:prstGeom prst="notchedRightArrow">
            <a:avLst>
              <a:gd name="adj1" fmla="val 50000"/>
              <a:gd name="adj2" fmla="val 4980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35852" name="TextBox 19">
            <a:extLst>
              <a:ext uri="{FF2B5EF4-FFF2-40B4-BE49-F238E27FC236}">
                <a16:creationId xmlns:a16="http://schemas.microsoft.com/office/drawing/2014/main" id="{B005BD58-9B2D-425B-A9E7-6DCEA11997C9}"/>
              </a:ext>
              <a:ext uri="{C183D7F6-B498-43B3-948B-1728B52AA6E4}">
                <adec:decorative xmlns:adec="http://schemas.microsoft.com/office/drawing/2017/decorative" val="1"/>
              </a:ext>
            </a:extLst>
          </p:cNvPr>
          <p:cNvSpPr txBox="1">
            <a:spLocks noChangeArrowheads="1"/>
          </p:cNvSpPr>
          <p:nvPr/>
        </p:nvSpPr>
        <p:spPr bwMode="auto">
          <a:xfrm>
            <a:off x="1063625" y="5334000"/>
            <a:ext cx="581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3</a:t>
            </a:r>
          </a:p>
        </p:txBody>
      </p:sp>
      <p:sp>
        <p:nvSpPr>
          <p:cNvPr id="35853" name="Notched Right Arrow 20">
            <a:extLst>
              <a:ext uri="{FF2B5EF4-FFF2-40B4-BE49-F238E27FC236}">
                <a16:creationId xmlns:a16="http://schemas.microsoft.com/office/drawing/2014/main" id="{99330EA4-84A4-4CAF-840A-F00329A3E465}"/>
              </a:ext>
              <a:ext uri="{C183D7F6-B498-43B3-948B-1728B52AA6E4}">
                <adec:decorative xmlns:adec="http://schemas.microsoft.com/office/drawing/2017/decorative" val="1"/>
              </a:ext>
            </a:extLst>
          </p:cNvPr>
          <p:cNvSpPr>
            <a:spLocks noChangeArrowheads="1"/>
          </p:cNvSpPr>
          <p:nvPr/>
        </p:nvSpPr>
        <p:spPr bwMode="auto">
          <a:xfrm rot="-2048614">
            <a:off x="8393113" y="1866900"/>
            <a:ext cx="1122362" cy="182563"/>
          </a:xfrm>
          <a:prstGeom prst="notchedRightArrow">
            <a:avLst>
              <a:gd name="adj1" fmla="val 50000"/>
              <a:gd name="adj2" fmla="val 4980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35854" name="TextBox 21">
            <a:extLst>
              <a:ext uri="{FF2B5EF4-FFF2-40B4-BE49-F238E27FC236}">
                <a16:creationId xmlns:a16="http://schemas.microsoft.com/office/drawing/2014/main" id="{A9535356-DA55-4FA2-8D8E-B666A0AE5836}"/>
              </a:ext>
              <a:ext uri="{C183D7F6-B498-43B3-948B-1728B52AA6E4}">
                <adec:decorative xmlns:adec="http://schemas.microsoft.com/office/drawing/2017/decorative" val="1"/>
              </a:ext>
            </a:extLst>
          </p:cNvPr>
          <p:cNvSpPr txBox="1">
            <a:spLocks noChangeArrowheads="1"/>
          </p:cNvSpPr>
          <p:nvPr/>
        </p:nvSpPr>
        <p:spPr bwMode="auto">
          <a:xfrm>
            <a:off x="7821613" y="2111375"/>
            <a:ext cx="582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4</a:t>
            </a:r>
          </a:p>
        </p:txBody>
      </p:sp>
      <p:sp>
        <p:nvSpPr>
          <p:cNvPr id="23" name="TextBox 22">
            <a:extLst>
              <a:ext uri="{FF2B5EF4-FFF2-40B4-BE49-F238E27FC236}">
                <a16:creationId xmlns:a16="http://schemas.microsoft.com/office/drawing/2014/main" id="{1BA644A3-92F5-41C4-AD97-2293B90AA122}"/>
              </a:ext>
            </a:extLst>
          </p:cNvPr>
          <p:cNvSpPr txBox="1"/>
          <p:nvPr/>
        </p:nvSpPr>
        <p:spPr>
          <a:xfrm>
            <a:off x="1172724" y="1321589"/>
            <a:ext cx="2126107"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sp>
        <p:nvSpPr>
          <p:cNvPr id="2" name="TextBox 1">
            <a:extLst>
              <a:ext uri="{FF2B5EF4-FFF2-40B4-BE49-F238E27FC236}">
                <a16:creationId xmlns:a16="http://schemas.microsoft.com/office/drawing/2014/main" id="{9318A989-5022-44F0-ABC6-C1538814ACD6}"/>
              </a:ext>
              <a:ext uri="{C183D7F6-B498-43B3-948B-1728B52AA6E4}">
                <adec:decorative xmlns:adec="http://schemas.microsoft.com/office/drawing/2017/decorative" val="1"/>
              </a:ext>
            </a:extLst>
          </p:cNvPr>
          <p:cNvSpPr txBox="1"/>
          <p:nvPr/>
        </p:nvSpPr>
        <p:spPr>
          <a:xfrm>
            <a:off x="4106504" y="3055529"/>
            <a:ext cx="1755980" cy="98834"/>
          </a:xfrm>
          <a:prstGeom prst="rect">
            <a:avLst/>
          </a:prstGeom>
          <a:solidFill>
            <a:schemeClr val="bg1"/>
          </a:solidFill>
        </p:spPr>
        <p:txBody>
          <a:bodyPr wrap="square" rtlCol="0">
            <a:spAutoFit/>
          </a:bodyPr>
          <a:lstStyle/>
          <a:p>
            <a:endParaRPr lang="en-US" dirty="0">
              <a:solidFill>
                <a:schemeClr val="bg1"/>
              </a:solidFill>
            </a:endParaRPr>
          </a:p>
        </p:txBody>
      </p:sp>
      <p:sp>
        <p:nvSpPr>
          <p:cNvPr id="5" name="Slide Number Placeholder 4">
            <a:extLst>
              <a:ext uri="{FF2B5EF4-FFF2-40B4-BE49-F238E27FC236}">
                <a16:creationId xmlns:a16="http://schemas.microsoft.com/office/drawing/2014/main" id="{FA1AD566-8E25-49FF-A03B-0781374D3B74}"/>
              </a:ext>
            </a:extLst>
          </p:cNvPr>
          <p:cNvSpPr>
            <a:spLocks noGrp="1"/>
          </p:cNvSpPr>
          <p:nvPr>
            <p:ph type="sldNum" sz="quarter" idx="4294967295"/>
          </p:nvPr>
        </p:nvSpPr>
        <p:spPr>
          <a:xfrm>
            <a:off x="9455150" y="6248400"/>
            <a:ext cx="2235200" cy="457200"/>
          </a:xfrm>
          <a:prstGeom prst="rect">
            <a:avLst/>
          </a:prstGeom>
        </p:spPr>
        <p:txBody>
          <a:bodyPr/>
          <a:lstStyle/>
          <a:p>
            <a:pPr>
              <a:defRPr/>
            </a:pPr>
            <a:fld id="{2624AA6C-BC4E-459A-9EBF-D24E42D39D7B}" type="slidenum">
              <a:rPr lang="en-US" altLang="en-US" smtClean="0"/>
              <a:pPr>
                <a:defRPr/>
              </a:pPr>
              <a:t>20</a:t>
            </a:fld>
            <a:endParaRPr lang="en-US" altLang="en-US" dirty="0"/>
          </a:p>
        </p:txBody>
      </p:sp>
    </p:spTree>
    <p:extLst>
      <p:ext uri="{BB962C8B-B14F-4D97-AF65-F5344CB8AC3E}">
        <p14:creationId xmlns:p14="http://schemas.microsoft.com/office/powerpoint/2010/main" val="3674367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0E38B8-9F1B-4060-9CC2-217550145864}"/>
              </a:ext>
            </a:extLst>
          </p:cNvPr>
          <p:cNvSpPr>
            <a:spLocks noGrp="1"/>
          </p:cNvSpPr>
          <p:nvPr>
            <p:ph type="title"/>
          </p:nvPr>
        </p:nvSpPr>
        <p:spPr>
          <a:xfrm>
            <a:off x="152400" y="0"/>
            <a:ext cx="11887200" cy="1325563"/>
          </a:xfrm>
        </p:spPr>
        <p:txBody>
          <a:bodyPr/>
          <a:lstStyle/>
          <a:p>
            <a:r>
              <a:rPr lang="en-US" altLang="en-US" b="1" dirty="0"/>
              <a:t>Manage Users Tab</a:t>
            </a:r>
            <a:endParaRPr lang="en-US" dirty="0"/>
          </a:p>
        </p:txBody>
      </p:sp>
      <p:sp>
        <p:nvSpPr>
          <p:cNvPr id="11" name="TextBox 10">
            <a:extLst>
              <a:ext uri="{FF2B5EF4-FFF2-40B4-BE49-F238E27FC236}">
                <a16:creationId xmlns:a16="http://schemas.microsoft.com/office/drawing/2014/main" id="{B966B471-C6B4-4620-A001-3A8BB787462F}"/>
              </a:ext>
            </a:extLst>
          </p:cNvPr>
          <p:cNvSpPr txBox="1"/>
          <p:nvPr/>
        </p:nvSpPr>
        <p:spPr>
          <a:xfrm>
            <a:off x="152400" y="1033463"/>
            <a:ext cx="2940050" cy="58420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Manage</a:t>
            </a:r>
            <a:r>
              <a:rPr lang="en-US" sz="3200" b="1" dirty="0"/>
              <a:t> Users</a:t>
            </a:r>
          </a:p>
        </p:txBody>
      </p:sp>
      <p:pic>
        <p:nvPicPr>
          <p:cNvPr id="6" name="Picture 5" descr="screenshot" title="screenshot">
            <a:extLst>
              <a:ext uri="{FF2B5EF4-FFF2-40B4-BE49-F238E27FC236}">
                <a16:creationId xmlns:a16="http://schemas.microsoft.com/office/drawing/2014/main" id="{A2ACC423-251A-4773-A36F-CC248F184342}"/>
              </a:ext>
            </a:extLst>
          </p:cNvPr>
          <p:cNvPicPr>
            <a:picLocks noChangeAspect="1"/>
          </p:cNvPicPr>
          <p:nvPr/>
        </p:nvPicPr>
        <p:blipFill>
          <a:blip r:embed="rId3"/>
          <a:stretch>
            <a:fillRect/>
          </a:stretch>
        </p:blipFill>
        <p:spPr>
          <a:xfrm>
            <a:off x="534104" y="1662764"/>
            <a:ext cx="6877050" cy="2405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3" descr="screenshot" title="screenshot">
            <a:extLst>
              <a:ext uri="{FF2B5EF4-FFF2-40B4-BE49-F238E27FC236}">
                <a16:creationId xmlns:a16="http://schemas.microsoft.com/office/drawing/2014/main" id="{6047C5A9-069F-43E7-918C-5211F0991C54}"/>
              </a:ext>
            </a:extLst>
          </p:cNvPr>
          <p:cNvPicPr>
            <a:picLocks noGrp="1" noChangeAspect="1"/>
          </p:cNvPicPr>
          <p:nvPr>
            <p:ph idx="1"/>
          </p:nvPr>
        </p:nvPicPr>
        <p:blipFill>
          <a:blip r:embed="rId4"/>
          <a:stretch>
            <a:fillRect/>
          </a:stretch>
        </p:blipFill>
        <p:spPr>
          <a:xfrm>
            <a:off x="4505939" y="3459162"/>
            <a:ext cx="6878637" cy="2789238"/>
          </a:xfrm>
          <a:ln w="38100" cap="sq">
            <a:solidFill>
              <a:srgbClr val="000000"/>
            </a:solidFill>
            <a:miter lim="800000"/>
          </a:ln>
          <a:effectLst>
            <a:outerShdw blurRad="50800" dist="38100" dir="2700000" algn="tl" rotWithShape="0">
              <a:srgbClr val="000000">
                <a:alpha val="43000"/>
              </a:srgbClr>
            </a:outerShdw>
          </a:effectLst>
        </p:spPr>
      </p:pic>
      <p:sp>
        <p:nvSpPr>
          <p:cNvPr id="8" name="Slide Number Placeholder 7">
            <a:extLst>
              <a:ext uri="{FF2B5EF4-FFF2-40B4-BE49-F238E27FC236}">
                <a16:creationId xmlns:a16="http://schemas.microsoft.com/office/drawing/2014/main" id="{3F1749E8-0447-4B89-8367-140607BB5DBB}"/>
              </a:ext>
            </a:extLst>
          </p:cNvPr>
          <p:cNvSpPr>
            <a:spLocks noGrp="1"/>
          </p:cNvSpPr>
          <p:nvPr>
            <p:ph type="sldNum" sz="quarter" idx="4294967295"/>
          </p:nvPr>
        </p:nvSpPr>
        <p:spPr>
          <a:xfrm>
            <a:off x="9455150" y="6248400"/>
            <a:ext cx="2235200" cy="457200"/>
          </a:xfrm>
          <a:prstGeom prst="rect">
            <a:avLst/>
          </a:prstGeom>
        </p:spPr>
        <p:txBody>
          <a:bodyPr/>
          <a:lstStyle/>
          <a:p>
            <a:pPr>
              <a:defRPr/>
            </a:pPr>
            <a:fld id="{F78CDBD9-0300-43A9-9278-F5F59A89115F}" type="slidenum">
              <a:rPr lang="en-US" altLang="en-US" smtClean="0"/>
              <a:pPr>
                <a:defRPr/>
              </a:pPr>
              <a:t>21</a:t>
            </a:fld>
            <a:endParaRPr lang="en-US" altLang="en-US" dirty="0"/>
          </a:p>
        </p:txBody>
      </p:sp>
      <p:sp>
        <p:nvSpPr>
          <p:cNvPr id="37895" name="Notched Right Arrow 11">
            <a:extLst>
              <a:ext uri="{FF2B5EF4-FFF2-40B4-BE49-F238E27FC236}">
                <a16:creationId xmlns:a16="http://schemas.microsoft.com/office/drawing/2014/main" id="{B38D2A0C-56E4-4611-B8C7-778A6F9CF298}"/>
              </a:ext>
              <a:ext uri="{C183D7F6-B498-43B3-948B-1728B52AA6E4}">
                <adec:decorative xmlns:adec="http://schemas.microsoft.com/office/drawing/2017/decorative" val="1"/>
              </a:ext>
            </a:extLst>
          </p:cNvPr>
          <p:cNvSpPr>
            <a:spLocks noChangeArrowheads="1"/>
          </p:cNvSpPr>
          <p:nvPr/>
        </p:nvSpPr>
        <p:spPr bwMode="auto">
          <a:xfrm rot="-2208310">
            <a:off x="4827197" y="2208645"/>
            <a:ext cx="1122363" cy="180975"/>
          </a:xfrm>
          <a:prstGeom prst="notchedRightArrow">
            <a:avLst>
              <a:gd name="adj1" fmla="val 50000"/>
              <a:gd name="adj2" fmla="val 5024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5" name="Rectangle 14">
            <a:extLst>
              <a:ext uri="{FF2B5EF4-FFF2-40B4-BE49-F238E27FC236}">
                <a16:creationId xmlns:a16="http://schemas.microsoft.com/office/drawing/2014/main" id="{8494D3EB-6AD5-404D-A56C-B315F5B84AE9}"/>
              </a:ext>
              <a:ext uri="{C183D7F6-B498-43B3-948B-1728B52AA6E4}">
                <adec:decorative xmlns:adec="http://schemas.microsoft.com/office/drawing/2017/decorative" val="1"/>
              </a:ext>
            </a:extLst>
          </p:cNvPr>
          <p:cNvSpPr/>
          <p:nvPr/>
        </p:nvSpPr>
        <p:spPr>
          <a:xfrm>
            <a:off x="7600860" y="2098832"/>
            <a:ext cx="569913" cy="923925"/>
          </a:xfrm>
          <a:prstGeom prst="rect">
            <a:avLst/>
          </a:prstGeom>
          <a:noFill/>
        </p:spPr>
        <p:txBody>
          <a:bodyPr wrap="none">
            <a:spAutoFit/>
          </a:bodyPr>
          <a:lstStyle/>
          <a:p>
            <a:pPr algn="ctr">
              <a:defRPr/>
            </a:pPr>
            <a:r>
              <a:rPr lang="en-US" sz="5400" dirty="0">
                <a:ln w="0"/>
                <a:solidFill>
                  <a:schemeClr val="bg1"/>
                </a:solidFill>
                <a:effectLst>
                  <a:outerShdw blurRad="38100" dist="19050" dir="2700000" algn="tl" rotWithShape="0">
                    <a:schemeClr val="dk1">
                      <a:alpha val="40000"/>
                    </a:schemeClr>
                  </a:outerShdw>
                </a:effectLst>
              </a:rPr>
              <a:t>1</a:t>
            </a:r>
          </a:p>
        </p:txBody>
      </p:sp>
      <p:sp>
        <p:nvSpPr>
          <p:cNvPr id="16" name="Rectangle 15">
            <a:extLst>
              <a:ext uri="{FF2B5EF4-FFF2-40B4-BE49-F238E27FC236}">
                <a16:creationId xmlns:a16="http://schemas.microsoft.com/office/drawing/2014/main" id="{DB43FCC9-3F36-437A-91DD-B1D17144A8CA}"/>
              </a:ext>
              <a:ext uri="{C183D7F6-B498-43B3-948B-1728B52AA6E4}">
                <adec:decorative xmlns:adec="http://schemas.microsoft.com/office/drawing/2017/decorative" val="1"/>
              </a:ext>
            </a:extLst>
          </p:cNvPr>
          <p:cNvSpPr/>
          <p:nvPr/>
        </p:nvSpPr>
        <p:spPr>
          <a:xfrm>
            <a:off x="3630253" y="4688403"/>
            <a:ext cx="569912" cy="922338"/>
          </a:xfrm>
          <a:prstGeom prst="rect">
            <a:avLst/>
          </a:prstGeom>
          <a:noFill/>
        </p:spPr>
        <p:txBody>
          <a:bodyPr wrap="none">
            <a:spAutoFit/>
          </a:bodyPr>
          <a:lstStyle/>
          <a:p>
            <a:pPr algn="ctr">
              <a:defRPr/>
            </a:pPr>
            <a:r>
              <a:rPr lang="en-US" sz="5400" dirty="0">
                <a:ln w="0"/>
                <a:solidFill>
                  <a:schemeClr val="bg1"/>
                </a:solidFill>
                <a:effectLst>
                  <a:outerShdw blurRad="38100" dist="19050" dir="2700000" algn="tl" rotWithShape="0">
                    <a:schemeClr val="dk1">
                      <a:alpha val="40000"/>
                    </a:schemeClr>
                  </a:outerShdw>
                </a:effectLst>
              </a:rPr>
              <a:t>2</a:t>
            </a:r>
          </a:p>
        </p:txBody>
      </p:sp>
      <p:sp>
        <p:nvSpPr>
          <p:cNvPr id="10" name="TextBox 9">
            <a:extLst>
              <a:ext uri="{FF2B5EF4-FFF2-40B4-BE49-F238E27FC236}">
                <a16:creationId xmlns:a16="http://schemas.microsoft.com/office/drawing/2014/main" id="{AA916553-1283-4D00-85B2-A292AB003179}"/>
              </a:ext>
              <a:ext uri="{C183D7F6-B498-43B3-948B-1728B52AA6E4}">
                <adec:decorative xmlns:adec="http://schemas.microsoft.com/office/drawing/2017/decorative" val="1"/>
              </a:ext>
            </a:extLst>
          </p:cNvPr>
          <p:cNvSpPr txBox="1"/>
          <p:nvPr/>
        </p:nvSpPr>
        <p:spPr>
          <a:xfrm>
            <a:off x="1470025" y="3688147"/>
            <a:ext cx="1755980" cy="98834"/>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334036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a:t>
            </a:r>
          </a:p>
        </p:txBody>
      </p:sp>
      <p:pic>
        <p:nvPicPr>
          <p:cNvPr id="3" name="Picture 2" descr="clip art of happy face" title="clip art">
            <a:extLst>
              <a:ext uri="{FF2B5EF4-FFF2-40B4-BE49-F238E27FC236}">
                <a16:creationId xmlns:a16="http://schemas.microsoft.com/office/drawing/2014/main" id="{4C0D4EE1-6834-48DF-BF2B-6263A4BDA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205" y="1758120"/>
            <a:ext cx="3657600" cy="31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455150" y="6248400"/>
            <a:ext cx="2235200" cy="457200"/>
          </a:xfrm>
          <a:prstGeom prst="rect">
            <a:avLst/>
          </a:prstGeom>
        </p:spPr>
        <p:txBody>
          <a:bodyPr/>
          <a:lstStyle/>
          <a:p>
            <a:pPr>
              <a:defRPr/>
            </a:pPr>
            <a:fld id="{68B2527D-A1A1-46EF-8360-8D5D1821CD33}" type="slidenum">
              <a:rPr lang="en-US" altLang="en-US" smtClean="0"/>
              <a:pPr>
                <a:defRPr/>
              </a:pPr>
              <a:t>22</a:t>
            </a:fld>
            <a:endParaRPr lang="en-US" altLang="en-US" dirty="0"/>
          </a:p>
        </p:txBody>
      </p:sp>
    </p:spTree>
    <p:extLst>
      <p:ext uri="{BB962C8B-B14F-4D97-AF65-F5344CB8AC3E}">
        <p14:creationId xmlns:p14="http://schemas.microsoft.com/office/powerpoint/2010/main" val="2557860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(2)</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1384995"/>
          </a:xfrm>
          <a:prstGeom prst="rect">
            <a:avLst/>
          </a:prstGeom>
        </p:spPr>
        <p:txBody>
          <a:bodyPr wrap="square">
            <a:spAutoFit/>
          </a:bodyPr>
          <a:lstStyle/>
          <a:p>
            <a:pPr>
              <a:spcBef>
                <a:spcPct val="0"/>
              </a:spcBef>
              <a:buFontTx/>
              <a:buNone/>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800" dirty="0">
                <a:latin typeface="Arial" panose="020B0604020202020204" pitchFamily="34" charset="0"/>
                <a:cs typeface="Arial" panose="020B0604020202020204" pitchFamily="34" charset="0"/>
              </a:rPr>
              <a:t>rue or false, you need to create a new user account to create a BR, even if you already have an account for the eMEP and MEPEX systems?</a:t>
            </a: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23</a:t>
            </a:fld>
            <a:endParaRPr lang="en-US" altLang="en-US" dirty="0"/>
          </a:p>
        </p:txBody>
      </p:sp>
    </p:spTree>
    <p:extLst>
      <p:ext uri="{BB962C8B-B14F-4D97-AF65-F5344CB8AC3E}">
        <p14:creationId xmlns:p14="http://schemas.microsoft.com/office/powerpoint/2010/main" val="326032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(3)</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954107"/>
          </a:xfrm>
          <a:prstGeom prst="rect">
            <a:avLst/>
          </a:prstGeom>
        </p:spPr>
        <p:txBody>
          <a:bodyPr wrap="square">
            <a:spAutoFit/>
          </a:bodyPr>
          <a:lstStyle/>
          <a:p>
            <a:pPr>
              <a:spcBef>
                <a:spcPct val="0"/>
              </a:spcBef>
              <a:buFontTx/>
              <a:buNone/>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2: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800" dirty="0">
                <a:latin typeface="Arial" panose="020B0604020202020204" pitchFamily="34" charset="0"/>
                <a:cs typeface="Arial" panose="020B0604020202020204" pitchFamily="34" charset="0"/>
              </a:rPr>
              <a:t>rue or false, the first step to creating a BR is to delete the plan? </a:t>
            </a: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24</a:t>
            </a:fld>
            <a:endParaRPr lang="en-US" altLang="en-US" dirty="0"/>
          </a:p>
        </p:txBody>
      </p:sp>
    </p:spTree>
    <p:extLst>
      <p:ext uri="{BB962C8B-B14F-4D97-AF65-F5344CB8AC3E}">
        <p14:creationId xmlns:p14="http://schemas.microsoft.com/office/powerpoint/2010/main" val="3272737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(4)</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954107"/>
          </a:xfrm>
          <a:prstGeom prst="rect">
            <a:avLst/>
          </a:prstGeom>
        </p:spPr>
        <p:txBody>
          <a:bodyPr wrap="square">
            <a:spAutoFit/>
          </a:bodyPr>
          <a:lstStyle/>
          <a:p>
            <a:pPr>
              <a:spcBef>
                <a:spcPct val="0"/>
              </a:spcBef>
              <a:buFontTx/>
              <a:buNone/>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3: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800" dirty="0">
                <a:latin typeface="Arial" panose="020B0604020202020204" pitchFamily="34" charset="0"/>
                <a:cs typeface="Arial" panose="020B0604020202020204" pitchFamily="34" charset="0"/>
              </a:rPr>
              <a:t>rue or false, all sections are editable during a BR?</a:t>
            </a: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25</a:t>
            </a:fld>
            <a:endParaRPr lang="en-US" altLang="en-US" dirty="0"/>
          </a:p>
        </p:txBody>
      </p:sp>
    </p:spTree>
    <p:extLst>
      <p:ext uri="{BB962C8B-B14F-4D97-AF65-F5344CB8AC3E}">
        <p14:creationId xmlns:p14="http://schemas.microsoft.com/office/powerpoint/2010/main" val="4002171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3B8D2-0D11-4B25-8530-309B82429E9E}"/>
              </a:ext>
            </a:extLst>
          </p:cNvPr>
          <p:cNvSpPr>
            <a:spLocks noGrp="1"/>
          </p:cNvSpPr>
          <p:nvPr>
            <p:ph type="title"/>
          </p:nvPr>
        </p:nvSpPr>
        <p:spPr>
          <a:xfrm>
            <a:off x="152400" y="70671"/>
            <a:ext cx="11887200" cy="1325563"/>
          </a:xfrm>
        </p:spPr>
        <p:txBody>
          <a:bodyPr/>
          <a:lstStyle/>
          <a:p>
            <a:r>
              <a:rPr lang="en-US" altLang="en-US" b="1" dirty="0"/>
              <a:t>II. Creating a Budget Revision (6)</a:t>
            </a:r>
            <a:endParaRPr lang="en-US" dirty="0"/>
          </a:p>
        </p:txBody>
      </p:sp>
      <p:sp>
        <p:nvSpPr>
          <p:cNvPr id="20" name="TextBox 19">
            <a:extLst>
              <a:ext uri="{FF2B5EF4-FFF2-40B4-BE49-F238E27FC236}">
                <a16:creationId xmlns:a16="http://schemas.microsoft.com/office/drawing/2014/main" id="{B966B471-C6B4-4620-A001-3A8BB787462F}"/>
              </a:ext>
            </a:extLst>
          </p:cNvPr>
          <p:cNvSpPr txBox="1"/>
          <p:nvPr/>
        </p:nvSpPr>
        <p:spPr>
          <a:xfrm>
            <a:off x="953043" y="1389080"/>
            <a:ext cx="2591691" cy="95410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Funding Allocations</a:t>
            </a:r>
            <a:endParaRPr lang="en-US" sz="3200" b="1" dirty="0"/>
          </a:p>
        </p:txBody>
      </p:sp>
      <p:pic>
        <p:nvPicPr>
          <p:cNvPr id="12" name="Content Placeholder 4" descr="Screenshot of funding allocation seciton" title="Screensh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4734" y="1981200"/>
            <a:ext cx="7134532"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5">
            <a:extLst>
              <a:ext uri="{FF2B5EF4-FFF2-40B4-BE49-F238E27FC236}">
                <a16:creationId xmlns:a16="http://schemas.microsoft.com/office/drawing/2014/main" id="{E7279C86-BD1C-40DF-9E4E-30BED0921A16}"/>
              </a:ext>
              <a:ext uri="{C183D7F6-B498-43B3-948B-1728B52AA6E4}">
                <adec:decorative xmlns:adec="http://schemas.microsoft.com/office/drawing/2017/decorative" val="1"/>
              </a:ext>
            </a:extLst>
          </p:cNvPr>
          <p:cNvSpPr txBox="1">
            <a:spLocks noChangeArrowheads="1"/>
          </p:cNvSpPr>
          <p:nvPr/>
        </p:nvSpPr>
        <p:spPr bwMode="auto">
          <a:xfrm>
            <a:off x="6516344" y="2810882"/>
            <a:ext cx="58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1</a:t>
            </a:r>
          </a:p>
        </p:txBody>
      </p:sp>
      <p:sp>
        <p:nvSpPr>
          <p:cNvPr id="17" name="TextBox 15">
            <a:extLst>
              <a:ext uri="{FF2B5EF4-FFF2-40B4-BE49-F238E27FC236}">
                <a16:creationId xmlns:a16="http://schemas.microsoft.com/office/drawing/2014/main" id="{E7279C86-BD1C-40DF-9E4E-30BED0921A16}"/>
              </a:ext>
              <a:ext uri="{C183D7F6-B498-43B3-948B-1728B52AA6E4}">
                <adec:decorative xmlns:adec="http://schemas.microsoft.com/office/drawing/2017/decorative" val="1"/>
              </a:ext>
            </a:extLst>
          </p:cNvPr>
          <p:cNvSpPr txBox="1">
            <a:spLocks noChangeArrowheads="1"/>
          </p:cNvSpPr>
          <p:nvPr/>
        </p:nvSpPr>
        <p:spPr bwMode="auto">
          <a:xfrm>
            <a:off x="7637267" y="2816435"/>
            <a:ext cx="58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2</a:t>
            </a:r>
          </a:p>
        </p:txBody>
      </p:sp>
      <p:sp>
        <p:nvSpPr>
          <p:cNvPr id="18" name="Rectangle 17">
            <a:extLst>
              <a:ext uri="{C183D7F6-B498-43B3-948B-1728B52AA6E4}">
                <adec:decorative xmlns:adec="http://schemas.microsoft.com/office/drawing/2017/decorative" val="1"/>
              </a:ext>
            </a:extLst>
          </p:cNvPr>
          <p:cNvSpPr/>
          <p:nvPr/>
        </p:nvSpPr>
        <p:spPr bwMode="auto">
          <a:xfrm>
            <a:off x="6402887" y="3294343"/>
            <a:ext cx="914400" cy="2167003"/>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a:ln>
                <a:noFill/>
              </a:ln>
              <a:solidFill>
                <a:srgbClr val="000054"/>
              </a:solidFill>
              <a:effectLst/>
              <a:latin typeface="Arial" panose="020B0604020202020204" pitchFamily="34" charset="0"/>
            </a:endParaRPr>
          </a:p>
        </p:txBody>
      </p:sp>
      <p:sp>
        <p:nvSpPr>
          <p:cNvPr id="19" name="Rectangle 18">
            <a:extLst>
              <a:ext uri="{C183D7F6-B498-43B3-948B-1728B52AA6E4}">
                <adec:decorative xmlns:adec="http://schemas.microsoft.com/office/drawing/2017/decorative" val="1"/>
              </a:ext>
            </a:extLst>
          </p:cNvPr>
          <p:cNvSpPr/>
          <p:nvPr/>
        </p:nvSpPr>
        <p:spPr bwMode="auto">
          <a:xfrm>
            <a:off x="7515616" y="3294344"/>
            <a:ext cx="914400" cy="2167003"/>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a:ln>
                <a:noFill/>
              </a:ln>
              <a:solidFill>
                <a:srgbClr val="000054"/>
              </a:solidFill>
              <a:effectLst/>
              <a:latin typeface="Arial" panose="020B0604020202020204" pitchFamily="34" charset="0"/>
            </a:endParaRPr>
          </a:p>
        </p:txBody>
      </p:sp>
      <p:sp>
        <p:nvSpPr>
          <p:cNvPr id="8" name="Slide Number Placeholder 7">
            <a:extLst>
              <a:ext uri="{FF2B5EF4-FFF2-40B4-BE49-F238E27FC236}">
                <a16:creationId xmlns:a16="http://schemas.microsoft.com/office/drawing/2014/main" id="{3F1749E8-0447-4B89-8367-140607BB5DBB}"/>
              </a:ext>
            </a:extLst>
          </p:cNvPr>
          <p:cNvSpPr>
            <a:spLocks noGrp="1"/>
          </p:cNvSpPr>
          <p:nvPr>
            <p:ph type="sldNum" sz="quarter" idx="4294967295"/>
          </p:nvPr>
        </p:nvSpPr>
        <p:spPr>
          <a:xfrm>
            <a:off x="9455150" y="6248400"/>
            <a:ext cx="2235200" cy="457200"/>
          </a:xfrm>
          <a:prstGeom prst="rect">
            <a:avLst/>
          </a:prstGeom>
        </p:spPr>
        <p:txBody>
          <a:bodyPr/>
          <a:lstStyle/>
          <a:p>
            <a:pPr>
              <a:defRPr/>
            </a:pPr>
            <a:fld id="{F78CDBD9-0300-43A9-9278-F5F59A89115F}" type="slidenum">
              <a:rPr lang="en-US" altLang="en-US" smtClean="0"/>
              <a:pPr>
                <a:defRPr/>
              </a:pPr>
              <a:t>26</a:t>
            </a:fld>
            <a:endParaRPr lang="en-US" altLang="en-US" dirty="0"/>
          </a:p>
        </p:txBody>
      </p:sp>
    </p:spTree>
    <p:extLst>
      <p:ext uri="{BB962C8B-B14F-4D97-AF65-F5344CB8AC3E}">
        <p14:creationId xmlns:p14="http://schemas.microsoft.com/office/powerpoint/2010/main" val="33269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FE77B-591F-4089-9E42-EC4F70124019}"/>
              </a:ext>
            </a:extLst>
          </p:cNvPr>
          <p:cNvSpPr>
            <a:spLocks noGrp="1"/>
          </p:cNvSpPr>
          <p:nvPr>
            <p:ph type="title"/>
          </p:nvPr>
        </p:nvSpPr>
        <p:spPr>
          <a:xfrm>
            <a:off x="152400" y="-31509"/>
            <a:ext cx="11887200" cy="1325563"/>
          </a:xfrm>
        </p:spPr>
        <p:txBody>
          <a:bodyPr/>
          <a:lstStyle/>
          <a:p>
            <a:r>
              <a:rPr lang="en-US" altLang="en-US" b="1" dirty="0"/>
              <a:t>II. Creating a Budget Revision (7)</a:t>
            </a:r>
            <a:endParaRPr lang="en-US" dirty="0"/>
          </a:p>
        </p:txBody>
      </p:sp>
      <p:pic>
        <p:nvPicPr>
          <p:cNvPr id="4" name="Content Placeholder 3" descr="screenshot&#10;&#10;screenshot" title="screenshot">
            <a:extLst>
              <a:ext uri="{FF2B5EF4-FFF2-40B4-BE49-F238E27FC236}">
                <a16:creationId xmlns:a16="http://schemas.microsoft.com/office/drawing/2014/main" id="{F0AD7BED-D6B9-429F-846F-038264D3FA61}"/>
              </a:ext>
            </a:extLst>
          </p:cNvPr>
          <p:cNvPicPr>
            <a:picLocks noGrp="1" noChangeAspect="1"/>
          </p:cNvPicPr>
          <p:nvPr>
            <p:ph idx="1"/>
          </p:nvPr>
        </p:nvPicPr>
        <p:blipFill>
          <a:blip r:embed="rId3"/>
          <a:stretch>
            <a:fillRect/>
          </a:stretch>
        </p:blipFill>
        <p:spPr>
          <a:xfrm>
            <a:off x="2017604" y="1306634"/>
            <a:ext cx="8545513" cy="5216283"/>
          </a:xfrm>
          <a:ln w="38100" cap="sq">
            <a:solidFill>
              <a:srgbClr val="000000"/>
            </a:solidFill>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D7E5E123-5A9E-4EF1-80E9-FB19D0692793}"/>
              </a:ext>
              <a:ext uri="{C183D7F6-B498-43B3-948B-1728B52AA6E4}">
                <adec:decorative xmlns:adec="http://schemas.microsoft.com/office/drawing/2017/decorative" val="1"/>
              </a:ext>
            </a:extLst>
          </p:cNvPr>
          <p:cNvSpPr txBox="1"/>
          <p:nvPr/>
        </p:nvSpPr>
        <p:spPr>
          <a:xfrm>
            <a:off x="738796" y="1032117"/>
            <a:ext cx="2102612"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pic>
        <p:nvPicPr>
          <p:cNvPr id="39939" name="Picture 5">
            <a:extLst>
              <a:ext uri="{FF2B5EF4-FFF2-40B4-BE49-F238E27FC236}">
                <a16:creationId xmlns:a16="http://schemas.microsoft.com/office/drawing/2014/main" id="{463F54E5-7AC6-4F06-ABF6-E1907BF336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39313" y="1479550"/>
            <a:ext cx="457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Notched Right Arrow 9">
            <a:extLst>
              <a:ext uri="{FF2B5EF4-FFF2-40B4-BE49-F238E27FC236}">
                <a16:creationId xmlns:a16="http://schemas.microsoft.com/office/drawing/2014/main" id="{7DFC7C41-9C0B-46F0-98D8-6108E3AE8EF0}"/>
              </a:ext>
              <a:ext uri="{C183D7F6-B498-43B3-948B-1728B52AA6E4}">
                <adec:decorative xmlns:adec="http://schemas.microsoft.com/office/drawing/2017/decorative" val="1"/>
              </a:ext>
            </a:extLst>
          </p:cNvPr>
          <p:cNvSpPr>
            <a:spLocks noChangeArrowheads="1"/>
          </p:cNvSpPr>
          <p:nvPr/>
        </p:nvSpPr>
        <p:spPr bwMode="auto">
          <a:xfrm>
            <a:off x="8357225" y="4216882"/>
            <a:ext cx="1120775" cy="182563"/>
          </a:xfrm>
          <a:prstGeom prst="notchedRightArrow">
            <a:avLst>
              <a:gd name="adj1" fmla="val 50000"/>
              <a:gd name="adj2" fmla="val 4973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9" name="TextBox 8">
            <a:extLst>
              <a:ext uri="{FF2B5EF4-FFF2-40B4-BE49-F238E27FC236}">
                <a16:creationId xmlns:a16="http://schemas.microsoft.com/office/drawing/2014/main" id="{E45BF3D6-B2DB-433F-ABB7-A9F0A657D00D}"/>
              </a:ext>
              <a:ext uri="{C183D7F6-B498-43B3-948B-1728B52AA6E4}">
                <adec:decorative xmlns:adec="http://schemas.microsoft.com/office/drawing/2017/decorative" val="1"/>
              </a:ext>
            </a:extLst>
          </p:cNvPr>
          <p:cNvSpPr txBox="1"/>
          <p:nvPr/>
        </p:nvSpPr>
        <p:spPr>
          <a:xfrm>
            <a:off x="3302717" y="3055529"/>
            <a:ext cx="1755980" cy="98834"/>
          </a:xfrm>
          <a:prstGeom prst="rect">
            <a:avLst/>
          </a:prstGeom>
          <a:solidFill>
            <a:schemeClr val="bg1"/>
          </a:solidFill>
        </p:spPr>
        <p:txBody>
          <a:bodyPr wrap="square" rtlCol="0">
            <a:spAutoFit/>
          </a:bodyPr>
          <a:lstStyle/>
          <a:p>
            <a:endParaRPr lang="en-US" dirty="0">
              <a:solidFill>
                <a:schemeClr val="bg1"/>
              </a:solidFill>
            </a:endParaRPr>
          </a:p>
        </p:txBody>
      </p:sp>
      <p:sp>
        <p:nvSpPr>
          <p:cNvPr id="7" name="Slide Number Placeholder 6">
            <a:extLst>
              <a:ext uri="{FF2B5EF4-FFF2-40B4-BE49-F238E27FC236}">
                <a16:creationId xmlns:a16="http://schemas.microsoft.com/office/drawing/2014/main" id="{68FF3680-FB1E-44F9-BC21-2B672C1C8F58}"/>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7AD1BBFD-4C0B-407F-A08C-7CDE14064DCD}" type="slidenum">
              <a:rPr lang="en-US" altLang="en-US" smtClean="0"/>
              <a:pPr algn="r">
                <a:defRPr/>
              </a:pPr>
              <a:t>27</a:t>
            </a:fld>
            <a:endParaRPr lang="en-US" altLang="en-US" dirty="0"/>
          </a:p>
        </p:txBody>
      </p:sp>
      <p:sp>
        <p:nvSpPr>
          <p:cNvPr id="10" name="TextBox 9">
            <a:extLst>
              <a:ext uri="{FF2B5EF4-FFF2-40B4-BE49-F238E27FC236}">
                <a16:creationId xmlns:a16="http://schemas.microsoft.com/office/drawing/2014/main" id="{D027EA22-703A-4232-838D-BACA76867E5D}"/>
              </a:ext>
              <a:ext uri="{C183D7F6-B498-43B3-948B-1728B52AA6E4}">
                <adec:decorative xmlns:adec="http://schemas.microsoft.com/office/drawing/2017/decorative" val="1"/>
              </a:ext>
            </a:extLst>
          </p:cNvPr>
          <p:cNvSpPr txBox="1"/>
          <p:nvPr/>
        </p:nvSpPr>
        <p:spPr>
          <a:xfrm>
            <a:off x="7301739" y="2420864"/>
            <a:ext cx="1827510" cy="454586"/>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54682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6235C-6EC7-4C3E-B5E5-5D454B2CC191}"/>
              </a:ext>
            </a:extLst>
          </p:cNvPr>
          <p:cNvSpPr>
            <a:spLocks noGrp="1"/>
          </p:cNvSpPr>
          <p:nvPr>
            <p:ph type="title"/>
          </p:nvPr>
        </p:nvSpPr>
        <p:spPr>
          <a:xfrm>
            <a:off x="152400" y="5225"/>
            <a:ext cx="11887200" cy="1325563"/>
          </a:xfrm>
        </p:spPr>
        <p:txBody>
          <a:bodyPr/>
          <a:lstStyle/>
          <a:p>
            <a:r>
              <a:rPr lang="en-US" altLang="en-US" b="1" dirty="0"/>
              <a:t>II. Creating a Budget Revision (8)</a:t>
            </a:r>
            <a:endParaRPr lang="en-US" dirty="0"/>
          </a:p>
        </p:txBody>
      </p:sp>
      <p:pic>
        <p:nvPicPr>
          <p:cNvPr id="6" name="Content Placeholder 5" descr="screenshot" title="screenshot">
            <a:extLst>
              <a:ext uri="{FF2B5EF4-FFF2-40B4-BE49-F238E27FC236}">
                <a16:creationId xmlns:a16="http://schemas.microsoft.com/office/drawing/2014/main" id="{B0C82710-3163-418F-9A3A-593DDB45D74F}"/>
              </a:ext>
            </a:extLst>
          </p:cNvPr>
          <p:cNvPicPr>
            <a:picLocks noGrp="1" noChangeAspect="1"/>
          </p:cNvPicPr>
          <p:nvPr>
            <p:ph idx="1"/>
          </p:nvPr>
        </p:nvPicPr>
        <p:blipFill>
          <a:blip r:embed="rId3"/>
          <a:stretch>
            <a:fillRect/>
          </a:stretch>
        </p:blipFill>
        <p:spPr>
          <a:xfrm>
            <a:off x="1538187" y="1678154"/>
            <a:ext cx="9993773" cy="4440237"/>
          </a:xfrm>
          <a:ln w="38100" cap="sq">
            <a:solidFill>
              <a:srgbClr val="000000"/>
            </a:solidFill>
            <a:miter lim="800000"/>
          </a:ln>
          <a:effectLst>
            <a:outerShdw blurRad="50800" dist="38100" dir="2700000" algn="tl" rotWithShape="0">
              <a:srgbClr val="000000">
                <a:alpha val="43000"/>
              </a:srgbClr>
            </a:outerShdw>
          </a:effectLst>
        </p:spPr>
      </p:pic>
      <p:pic>
        <p:nvPicPr>
          <p:cNvPr id="41987" name="Picture 10">
            <a:extLst>
              <a:ext uri="{FF2B5EF4-FFF2-40B4-BE49-F238E27FC236}">
                <a16:creationId xmlns:a16="http://schemas.microsoft.com/office/drawing/2014/main" id="{B6B102A0-4E20-4756-A607-2E20720974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47923" y="1625866"/>
            <a:ext cx="1012808"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Notched Right Arrow 12">
            <a:extLst>
              <a:ext uri="{FF2B5EF4-FFF2-40B4-BE49-F238E27FC236}">
                <a16:creationId xmlns:a16="http://schemas.microsoft.com/office/drawing/2014/main" id="{272AA9FD-D7C0-48A9-997A-402322D69457}"/>
              </a:ext>
              <a:ext uri="{C183D7F6-B498-43B3-948B-1728B52AA6E4}">
                <adec:decorative xmlns:adec="http://schemas.microsoft.com/office/drawing/2017/decorative" val="1"/>
              </a:ext>
            </a:extLst>
          </p:cNvPr>
          <p:cNvSpPr>
            <a:spLocks noChangeArrowheads="1"/>
          </p:cNvSpPr>
          <p:nvPr/>
        </p:nvSpPr>
        <p:spPr bwMode="auto">
          <a:xfrm rot="13182014" flipV="1">
            <a:off x="8409821" y="3115081"/>
            <a:ext cx="773112" cy="269875"/>
          </a:xfrm>
          <a:prstGeom prst="notchedRightArrow">
            <a:avLst>
              <a:gd name="adj1" fmla="val 50000"/>
              <a:gd name="adj2" fmla="val 5009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1991" name="TextBox 13">
            <a:extLst>
              <a:ext uri="{FF2B5EF4-FFF2-40B4-BE49-F238E27FC236}">
                <a16:creationId xmlns:a16="http://schemas.microsoft.com/office/drawing/2014/main" id="{24EDF389-2B15-49DD-8770-EFDB5F3336D7}"/>
              </a:ext>
              <a:ext uri="{C183D7F6-B498-43B3-948B-1728B52AA6E4}">
                <adec:decorative xmlns:adec="http://schemas.microsoft.com/office/drawing/2017/decorative" val="1"/>
              </a:ext>
            </a:extLst>
          </p:cNvPr>
          <p:cNvSpPr txBox="1">
            <a:spLocks noChangeArrowheads="1"/>
          </p:cNvSpPr>
          <p:nvPr/>
        </p:nvSpPr>
        <p:spPr bwMode="auto">
          <a:xfrm>
            <a:off x="8796377" y="3409724"/>
            <a:ext cx="6032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1</a:t>
            </a:r>
          </a:p>
        </p:txBody>
      </p:sp>
      <p:sp>
        <p:nvSpPr>
          <p:cNvPr id="41992" name="Notched Right Arrow 14">
            <a:extLst>
              <a:ext uri="{FF2B5EF4-FFF2-40B4-BE49-F238E27FC236}">
                <a16:creationId xmlns:a16="http://schemas.microsoft.com/office/drawing/2014/main" id="{2C9C04FC-A2A7-4BAD-8E51-43787E3B291B}"/>
              </a:ext>
              <a:ext uri="{C183D7F6-B498-43B3-948B-1728B52AA6E4}">
                <adec:decorative xmlns:adec="http://schemas.microsoft.com/office/drawing/2017/decorative" val="1"/>
              </a:ext>
            </a:extLst>
          </p:cNvPr>
          <p:cNvSpPr>
            <a:spLocks noChangeArrowheads="1"/>
          </p:cNvSpPr>
          <p:nvPr/>
        </p:nvSpPr>
        <p:spPr bwMode="auto">
          <a:xfrm flipV="1">
            <a:off x="5575368" y="2899278"/>
            <a:ext cx="774700" cy="271462"/>
          </a:xfrm>
          <a:prstGeom prst="notchedRightArrow">
            <a:avLst>
              <a:gd name="adj1" fmla="val 50000"/>
              <a:gd name="adj2" fmla="val 499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1993" name="TextBox 15">
            <a:extLst>
              <a:ext uri="{FF2B5EF4-FFF2-40B4-BE49-F238E27FC236}">
                <a16:creationId xmlns:a16="http://schemas.microsoft.com/office/drawing/2014/main" id="{7C5BAC73-0265-4F6E-B0C9-B7516B4146B8}"/>
              </a:ext>
              <a:ext uri="{C183D7F6-B498-43B3-948B-1728B52AA6E4}">
                <adec:decorative xmlns:adec="http://schemas.microsoft.com/office/drawing/2017/decorative" val="1"/>
              </a:ext>
            </a:extLst>
          </p:cNvPr>
          <p:cNvSpPr txBox="1">
            <a:spLocks noChangeArrowheads="1"/>
          </p:cNvSpPr>
          <p:nvPr/>
        </p:nvSpPr>
        <p:spPr bwMode="auto">
          <a:xfrm>
            <a:off x="4970098" y="2749259"/>
            <a:ext cx="6016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2</a:t>
            </a:r>
          </a:p>
        </p:txBody>
      </p:sp>
      <p:sp>
        <p:nvSpPr>
          <p:cNvPr id="17" name="TextBox 16">
            <a:extLst>
              <a:ext uri="{FF2B5EF4-FFF2-40B4-BE49-F238E27FC236}">
                <a16:creationId xmlns:a16="http://schemas.microsoft.com/office/drawing/2014/main" id="{15B58FCF-07EC-4D45-A94B-364A5110AA01}"/>
              </a:ext>
              <a:ext uri="{C183D7F6-B498-43B3-948B-1728B52AA6E4}">
                <adec:decorative xmlns:adec="http://schemas.microsoft.com/office/drawing/2017/decorative" val="1"/>
              </a:ext>
            </a:extLst>
          </p:cNvPr>
          <p:cNvSpPr txBox="1"/>
          <p:nvPr/>
        </p:nvSpPr>
        <p:spPr>
          <a:xfrm>
            <a:off x="152400" y="1614822"/>
            <a:ext cx="5675313"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Service/Allowable Activity List</a:t>
            </a:r>
          </a:p>
        </p:txBody>
      </p:sp>
      <p:sp>
        <p:nvSpPr>
          <p:cNvPr id="4" name="Slide Number Placeholder 3">
            <a:extLst>
              <a:ext uri="{FF2B5EF4-FFF2-40B4-BE49-F238E27FC236}">
                <a16:creationId xmlns:a16="http://schemas.microsoft.com/office/drawing/2014/main" id="{10503E89-23B4-45B6-A6B9-A2CC34A78D79}"/>
              </a:ext>
              <a:ext uri="{C183D7F6-B498-43B3-948B-1728B52AA6E4}">
                <adec:decorative xmlns:adec="http://schemas.microsoft.com/office/drawing/2017/decorative" val="0"/>
              </a:ext>
            </a:extLst>
          </p:cNvPr>
          <p:cNvSpPr>
            <a:spLocks noGrp="1"/>
          </p:cNvSpPr>
          <p:nvPr>
            <p:ph type="sldNum" sz="quarter" idx="4294967295"/>
          </p:nvPr>
        </p:nvSpPr>
        <p:spPr>
          <a:xfrm>
            <a:off x="9455150" y="6248400"/>
            <a:ext cx="2235200" cy="457200"/>
          </a:xfrm>
          <a:prstGeom prst="rect">
            <a:avLst/>
          </a:prstGeom>
        </p:spPr>
        <p:txBody>
          <a:bodyPr/>
          <a:lstStyle/>
          <a:p>
            <a:pPr>
              <a:defRPr/>
            </a:pPr>
            <a:fld id="{5A3877AD-9853-48FE-AE46-98768A2282F0}" type="slidenum">
              <a:rPr lang="en-US" altLang="en-US" smtClean="0"/>
              <a:pPr>
                <a:defRPr/>
              </a:pPr>
              <a:t>28</a:t>
            </a:fld>
            <a:endParaRPr lang="en-US" altLang="en-US" dirty="0"/>
          </a:p>
        </p:txBody>
      </p:sp>
    </p:spTree>
    <p:extLst>
      <p:ext uri="{BB962C8B-B14F-4D97-AF65-F5344CB8AC3E}">
        <p14:creationId xmlns:p14="http://schemas.microsoft.com/office/powerpoint/2010/main" val="68332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AAE62-5B11-4A64-B065-547A92A9978D}"/>
              </a:ext>
            </a:extLst>
          </p:cNvPr>
          <p:cNvSpPr>
            <a:spLocks noGrp="1"/>
          </p:cNvSpPr>
          <p:nvPr>
            <p:ph type="title"/>
          </p:nvPr>
        </p:nvSpPr>
        <p:spPr>
          <a:xfrm>
            <a:off x="152400" y="43352"/>
            <a:ext cx="11887200" cy="1136814"/>
          </a:xfrm>
        </p:spPr>
        <p:txBody>
          <a:bodyPr/>
          <a:lstStyle/>
          <a:p>
            <a:r>
              <a:rPr lang="en-US" altLang="en-US" b="1" dirty="0"/>
              <a:t>II. Creating a Budget Revision (9)</a:t>
            </a:r>
            <a:endParaRPr lang="en-US" dirty="0"/>
          </a:p>
        </p:txBody>
      </p:sp>
      <p:pic>
        <p:nvPicPr>
          <p:cNvPr id="10" name="Picture 9" descr="screenshot" title="screenshot">
            <a:extLst>
              <a:ext uri="{FF2B5EF4-FFF2-40B4-BE49-F238E27FC236}">
                <a16:creationId xmlns:a16="http://schemas.microsoft.com/office/drawing/2014/main" id="{9F70BF69-F240-40E3-81FA-F8E840F324C1}"/>
              </a:ext>
            </a:extLst>
          </p:cNvPr>
          <p:cNvPicPr>
            <a:picLocks noChangeAspect="1"/>
          </p:cNvPicPr>
          <p:nvPr/>
        </p:nvPicPr>
        <p:blipFill>
          <a:blip r:embed="rId3"/>
          <a:stretch>
            <a:fillRect/>
          </a:stretch>
        </p:blipFill>
        <p:spPr>
          <a:xfrm>
            <a:off x="1614488" y="1374127"/>
            <a:ext cx="9523204" cy="479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544FA9C6-AC6A-4130-A2EF-3764CC4B07E5}"/>
              </a:ext>
              <a:ext uri="{C183D7F6-B498-43B3-948B-1728B52AA6E4}">
                <adec:decorative xmlns:adec="http://schemas.microsoft.com/office/drawing/2017/decorative" val="1"/>
              </a:ext>
            </a:extLst>
          </p:cNvPr>
          <p:cNvSpPr txBox="1"/>
          <p:nvPr/>
        </p:nvSpPr>
        <p:spPr>
          <a:xfrm>
            <a:off x="389666" y="1180165"/>
            <a:ext cx="5586413"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Service/Allowable Activity List</a:t>
            </a:r>
          </a:p>
        </p:txBody>
      </p:sp>
      <p:sp>
        <p:nvSpPr>
          <p:cNvPr id="44038" name="Notched Right Arrow 13">
            <a:extLst>
              <a:ext uri="{FF2B5EF4-FFF2-40B4-BE49-F238E27FC236}">
                <a16:creationId xmlns:a16="http://schemas.microsoft.com/office/drawing/2014/main" id="{CE37E7DE-1B8A-4F9E-943A-6E867F1B8B69}"/>
              </a:ext>
              <a:ext uri="{C183D7F6-B498-43B3-948B-1728B52AA6E4}">
                <adec:decorative xmlns:adec="http://schemas.microsoft.com/office/drawing/2017/decorative" val="1"/>
              </a:ext>
            </a:extLst>
          </p:cNvPr>
          <p:cNvSpPr>
            <a:spLocks noChangeArrowheads="1"/>
          </p:cNvSpPr>
          <p:nvPr/>
        </p:nvSpPr>
        <p:spPr bwMode="auto">
          <a:xfrm flipV="1">
            <a:off x="9334671" y="4044305"/>
            <a:ext cx="774700" cy="271463"/>
          </a:xfrm>
          <a:prstGeom prst="notchedRightArrow">
            <a:avLst>
              <a:gd name="adj1" fmla="val 50000"/>
              <a:gd name="adj2" fmla="val 499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 name="Slide Number Placeholder 3">
            <a:extLst>
              <a:ext uri="{FF2B5EF4-FFF2-40B4-BE49-F238E27FC236}">
                <a16:creationId xmlns:a16="http://schemas.microsoft.com/office/drawing/2014/main" id="{F7228A68-6E01-40A1-8EDB-5627C4D2BE02}"/>
              </a:ext>
            </a:extLst>
          </p:cNvPr>
          <p:cNvSpPr>
            <a:spLocks noGrp="1"/>
          </p:cNvSpPr>
          <p:nvPr>
            <p:ph type="sldNum" sz="quarter" idx="4294967295"/>
          </p:nvPr>
        </p:nvSpPr>
        <p:spPr>
          <a:xfrm>
            <a:off x="9455150" y="6248400"/>
            <a:ext cx="2235200" cy="457200"/>
          </a:xfrm>
          <a:prstGeom prst="rect">
            <a:avLst/>
          </a:prstGeom>
        </p:spPr>
        <p:txBody>
          <a:bodyPr/>
          <a:lstStyle/>
          <a:p>
            <a:pPr>
              <a:defRPr/>
            </a:pPr>
            <a:fld id="{B8D2A9F0-245F-486B-946E-B6838F0BAD6F}" type="slidenum">
              <a:rPr lang="en-US" altLang="en-US" smtClean="0"/>
              <a:pPr>
                <a:defRPr/>
              </a:pPr>
              <a:t>29</a:t>
            </a:fld>
            <a:endParaRPr lang="en-US" altLang="en-US" dirty="0"/>
          </a:p>
        </p:txBody>
      </p:sp>
    </p:spTree>
    <p:extLst>
      <p:ext uri="{BB962C8B-B14F-4D97-AF65-F5344CB8AC3E}">
        <p14:creationId xmlns:p14="http://schemas.microsoft.com/office/powerpoint/2010/main" val="126584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7387C9-CB5D-4279-8114-BFCBF91FC4E9}"/>
              </a:ext>
            </a:extLst>
          </p:cNvPr>
          <p:cNvSpPr>
            <a:spLocks noGrp="1"/>
          </p:cNvSpPr>
          <p:nvPr>
            <p:ph type="title"/>
          </p:nvPr>
        </p:nvSpPr>
        <p:spPr>
          <a:xfrm>
            <a:off x="1371597" y="348865"/>
            <a:ext cx="10044023" cy="877729"/>
          </a:xfrm>
        </p:spPr>
        <p:txBody>
          <a:bodyPr anchor="ctr">
            <a:normAutofit/>
          </a:bodyPr>
          <a:lstStyle/>
          <a:p>
            <a:r>
              <a:rPr lang="en-US" b="1" dirty="0">
                <a:solidFill>
                  <a:srgbClr val="FFFFFF"/>
                </a:solidFill>
              </a:rPr>
              <a:t>Presenters:</a:t>
            </a:r>
          </a:p>
        </p:txBody>
      </p:sp>
      <p:pic>
        <p:nvPicPr>
          <p:cNvPr id="3" name="Picture 2" descr="Emily Smith's Photo">
            <a:extLst>
              <a:ext uri="{FF2B5EF4-FFF2-40B4-BE49-F238E27FC236}">
                <a16:creationId xmlns:a16="http://schemas.microsoft.com/office/drawing/2014/main" id="{2538C532-D5F6-5BB4-9D35-D3D6A5CF1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909" y="2112579"/>
            <a:ext cx="1402914" cy="2104370"/>
          </a:xfrm>
          <a:prstGeom prst="rect">
            <a:avLst/>
          </a:prstGeom>
        </p:spPr>
      </p:pic>
      <p:sp>
        <p:nvSpPr>
          <p:cNvPr id="15" name="TextBox 14">
            <a:extLst>
              <a:ext uri="{FF2B5EF4-FFF2-40B4-BE49-F238E27FC236}">
                <a16:creationId xmlns:a16="http://schemas.microsoft.com/office/drawing/2014/main" id="{158D9230-F745-47F9-9B1B-95D5D1419F6D}"/>
              </a:ext>
            </a:extLst>
          </p:cNvPr>
          <p:cNvSpPr txBox="1"/>
          <p:nvPr/>
        </p:nvSpPr>
        <p:spPr>
          <a:xfrm>
            <a:off x="3764280" y="2390418"/>
            <a:ext cx="6461470" cy="1548692"/>
          </a:xfrm>
          <a:prstGeom prst="rect">
            <a:avLst/>
          </a:prstGeom>
          <a:solidFill>
            <a:schemeClr val="accent5">
              <a:lumMod val="20000"/>
              <a:lumOff val="80000"/>
            </a:schemeClr>
          </a:solidFill>
          <a:ln>
            <a:solidFill>
              <a:schemeClr val="tx1"/>
            </a:solidFill>
          </a:ln>
        </p:spPr>
        <p:txBody>
          <a:bodyPr wrap="square" rtlCol="0">
            <a:spAutoFit/>
          </a:bodyPr>
          <a:lstStyle/>
          <a:p>
            <a:pPr algn="ctr" defTabSz="1031809">
              <a:spcAft>
                <a:spcPts val="546"/>
              </a:spcAft>
            </a:pPr>
            <a:r>
              <a:rPr lang="en-US" sz="2031" b="1" kern="1200" dirty="0">
                <a:solidFill>
                  <a:schemeClr val="tx1"/>
                </a:solidFill>
                <a:latin typeface="+mn-lt"/>
                <a:ea typeface="+mn-ea"/>
                <a:cs typeface="+mn-cs"/>
              </a:rPr>
              <a:t>Emily Smith</a:t>
            </a:r>
          </a:p>
          <a:p>
            <a:pPr algn="ctr" defTabSz="1031809">
              <a:spcAft>
                <a:spcPts val="546"/>
              </a:spcAft>
            </a:pPr>
            <a:r>
              <a:rPr lang="en-US" sz="2031" kern="1200" dirty="0">
                <a:solidFill>
                  <a:schemeClr val="tx1"/>
                </a:solidFill>
                <a:latin typeface="+mn-lt"/>
                <a:ea typeface="+mn-ea"/>
                <a:cs typeface="+mn-cs"/>
              </a:rPr>
              <a:t>Education Programs Assistant </a:t>
            </a:r>
          </a:p>
          <a:p>
            <a:pPr algn="ctr" defTabSz="1031809">
              <a:spcAft>
                <a:spcPts val="546"/>
              </a:spcAft>
            </a:pPr>
            <a:r>
              <a:rPr lang="en-US" sz="2031" kern="1200" dirty="0">
                <a:solidFill>
                  <a:schemeClr val="tx1"/>
                </a:solidFill>
                <a:latin typeface="+mn-lt"/>
                <a:ea typeface="+mn-ea"/>
                <a:cs typeface="+mn-cs"/>
              </a:rPr>
              <a:t>Migrant Education Office (MEO)</a:t>
            </a:r>
          </a:p>
          <a:p>
            <a:pPr algn="ctr" defTabSz="1031809">
              <a:spcAft>
                <a:spcPts val="546"/>
              </a:spcAft>
            </a:pPr>
            <a:r>
              <a:rPr lang="en-US" sz="2031" kern="1200" dirty="0">
                <a:solidFill>
                  <a:schemeClr val="tx1"/>
                </a:solidFill>
                <a:latin typeface="+mn-lt"/>
                <a:ea typeface="+mn-ea"/>
                <a:cs typeface="+mn-cs"/>
              </a:rPr>
              <a:t>California Department of Education (CDE)</a:t>
            </a:r>
            <a:endParaRPr lang="en-US" dirty="0"/>
          </a:p>
        </p:txBody>
      </p:sp>
      <p:pic>
        <p:nvPicPr>
          <p:cNvPr id="4" name="Picture 3" descr="Alex Leguizamo's Photo">
            <a:extLst>
              <a:ext uri="{FF2B5EF4-FFF2-40B4-BE49-F238E27FC236}">
                <a16:creationId xmlns:a16="http://schemas.microsoft.com/office/drawing/2014/main" id="{C296FD2A-FC95-0E4F-3DD4-43B6AF923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438" y="4309577"/>
            <a:ext cx="1437385" cy="1995807"/>
          </a:xfrm>
          <a:prstGeom prst="rect">
            <a:avLst/>
          </a:prstGeom>
        </p:spPr>
      </p:pic>
      <p:sp>
        <p:nvSpPr>
          <p:cNvPr id="12" name="TextBox 11"/>
          <p:cNvSpPr txBox="1"/>
          <p:nvPr/>
        </p:nvSpPr>
        <p:spPr>
          <a:xfrm>
            <a:off x="3764280" y="4609343"/>
            <a:ext cx="6461470" cy="1499257"/>
          </a:xfrm>
          <a:prstGeom prst="rect">
            <a:avLst/>
          </a:prstGeom>
          <a:solidFill>
            <a:schemeClr val="accent5">
              <a:lumMod val="20000"/>
              <a:lumOff val="80000"/>
            </a:schemeClr>
          </a:solidFill>
          <a:ln>
            <a:solidFill>
              <a:schemeClr val="tx1"/>
            </a:solidFill>
          </a:ln>
        </p:spPr>
        <p:txBody>
          <a:bodyPr wrap="square" rtlCol="0">
            <a:spAutoFit/>
          </a:bodyPr>
          <a:lstStyle/>
          <a:p>
            <a:pPr algn="ctr" defTabSz="1031809">
              <a:spcAft>
                <a:spcPts val="546"/>
              </a:spcAft>
            </a:pPr>
            <a:r>
              <a:rPr lang="en-US" sz="2031" b="1" kern="1200" dirty="0">
                <a:solidFill>
                  <a:schemeClr val="tx1"/>
                </a:solidFill>
                <a:latin typeface="+mn-lt"/>
                <a:ea typeface="+mn-ea"/>
                <a:cs typeface="+mn-cs"/>
              </a:rPr>
              <a:t>Alex Leguizamo</a:t>
            </a:r>
          </a:p>
          <a:p>
            <a:pPr algn="ctr" defTabSz="1031809">
              <a:spcAft>
                <a:spcPts val="546"/>
              </a:spcAft>
            </a:pPr>
            <a:r>
              <a:rPr lang="en-US" sz="2031" kern="1200" dirty="0">
                <a:solidFill>
                  <a:schemeClr val="tx1"/>
                </a:solidFill>
                <a:latin typeface="+mn-lt"/>
                <a:ea typeface="+mn-ea"/>
                <a:cs typeface="+mn-cs"/>
              </a:rPr>
              <a:t>Education Programs Consultant (EPC), MEO, CDE</a:t>
            </a:r>
          </a:p>
          <a:p>
            <a:pPr algn="ctr" defTabSz="1031809">
              <a:spcAft>
                <a:spcPts val="546"/>
              </a:spcAft>
            </a:pPr>
            <a:endParaRPr lang="en-US" sz="2031" kern="1200" dirty="0">
              <a:solidFill>
                <a:schemeClr val="tx1"/>
              </a:solidFill>
              <a:latin typeface="+mn-lt"/>
              <a:ea typeface="+mn-ea"/>
              <a:cs typeface="+mn-cs"/>
            </a:endParaRPr>
          </a:p>
          <a:p>
            <a:pPr algn="ctr" defTabSz="1133856">
              <a:spcAft>
                <a:spcPts val="600"/>
              </a:spcAft>
            </a:pPr>
            <a:endParaRPr lang="en-US" dirty="0"/>
          </a:p>
        </p:txBody>
      </p:sp>
    </p:spTree>
    <p:extLst>
      <p:ext uri="{BB962C8B-B14F-4D97-AF65-F5344CB8AC3E}">
        <p14:creationId xmlns:p14="http://schemas.microsoft.com/office/powerpoint/2010/main" val="1718070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1FFF0-C091-47DC-BDEB-D886324CA97B}"/>
              </a:ext>
            </a:extLst>
          </p:cNvPr>
          <p:cNvSpPr>
            <a:spLocks noGrp="1"/>
          </p:cNvSpPr>
          <p:nvPr>
            <p:ph type="title"/>
          </p:nvPr>
        </p:nvSpPr>
        <p:spPr>
          <a:xfrm>
            <a:off x="152400" y="-86419"/>
            <a:ext cx="11887200" cy="1325563"/>
          </a:xfrm>
        </p:spPr>
        <p:txBody>
          <a:bodyPr/>
          <a:lstStyle/>
          <a:p>
            <a:r>
              <a:rPr lang="en-US" altLang="en-US" b="1" dirty="0"/>
              <a:t>II. Creating a Budget Revision (10)</a:t>
            </a:r>
            <a:endParaRPr lang="en-US" dirty="0"/>
          </a:p>
        </p:txBody>
      </p:sp>
      <p:pic>
        <p:nvPicPr>
          <p:cNvPr id="6" name="Content Placeholder 5" descr="screenshot" title="screenshot">
            <a:extLst>
              <a:ext uri="{FF2B5EF4-FFF2-40B4-BE49-F238E27FC236}">
                <a16:creationId xmlns:a16="http://schemas.microsoft.com/office/drawing/2014/main" id="{481EAA02-7F8C-40C4-BD5A-BE4BC7711660}"/>
              </a:ext>
            </a:extLst>
          </p:cNvPr>
          <p:cNvPicPr>
            <a:picLocks noGrp="1" noChangeAspect="1"/>
          </p:cNvPicPr>
          <p:nvPr>
            <p:ph idx="1"/>
          </p:nvPr>
        </p:nvPicPr>
        <p:blipFill>
          <a:blip r:embed="rId3"/>
          <a:stretch>
            <a:fillRect/>
          </a:stretch>
        </p:blipFill>
        <p:spPr>
          <a:xfrm>
            <a:off x="1926368" y="1239144"/>
            <a:ext cx="8339264" cy="5241288"/>
          </a:xfrm>
          <a:ln w="38100" cap="sq">
            <a:solidFill>
              <a:srgbClr val="000000"/>
            </a:solidFill>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C3C438D2-66DE-40EF-B578-CECB57A263E9}"/>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5D69CA98-E36E-4E4D-AD7F-87374A380314}" type="slidenum">
              <a:rPr lang="en-US" altLang="en-US" smtClean="0"/>
              <a:pPr algn="r">
                <a:defRPr/>
              </a:pPr>
              <a:t>30</a:t>
            </a:fld>
            <a:endParaRPr lang="en-US" altLang="en-US" dirty="0"/>
          </a:p>
        </p:txBody>
      </p:sp>
      <p:sp>
        <p:nvSpPr>
          <p:cNvPr id="7" name="TextBox 6">
            <a:extLst>
              <a:ext uri="{FF2B5EF4-FFF2-40B4-BE49-F238E27FC236}">
                <a16:creationId xmlns:a16="http://schemas.microsoft.com/office/drawing/2014/main" id="{FEB02800-67FB-497F-BCDA-8778B063045C}"/>
              </a:ext>
              <a:ext uri="{C183D7F6-B498-43B3-948B-1728B52AA6E4}">
                <adec:decorative xmlns:adec="http://schemas.microsoft.com/office/drawing/2017/decorative" val="1"/>
              </a:ext>
            </a:extLst>
          </p:cNvPr>
          <p:cNvSpPr txBox="1"/>
          <p:nvPr/>
        </p:nvSpPr>
        <p:spPr>
          <a:xfrm>
            <a:off x="152400" y="1239144"/>
            <a:ext cx="1518109" cy="95410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Service Activity</a:t>
            </a:r>
          </a:p>
        </p:txBody>
      </p:sp>
    </p:spTree>
    <p:extLst>
      <p:ext uri="{BB962C8B-B14F-4D97-AF65-F5344CB8AC3E}">
        <p14:creationId xmlns:p14="http://schemas.microsoft.com/office/powerpoint/2010/main" val="188661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FCB9EB-B926-4CEE-861E-3AC727169D1C}"/>
              </a:ext>
            </a:extLst>
          </p:cNvPr>
          <p:cNvSpPr>
            <a:spLocks noGrp="1"/>
          </p:cNvSpPr>
          <p:nvPr>
            <p:ph type="title"/>
          </p:nvPr>
        </p:nvSpPr>
        <p:spPr>
          <a:xfrm>
            <a:off x="152400" y="25599"/>
            <a:ext cx="11887200" cy="1325563"/>
          </a:xfrm>
        </p:spPr>
        <p:txBody>
          <a:bodyPr/>
          <a:lstStyle/>
          <a:p>
            <a:r>
              <a:rPr lang="en-US" altLang="en-US" b="1" dirty="0"/>
              <a:t>II. Creating a Budget Revision (11)</a:t>
            </a:r>
            <a:endParaRPr lang="en-US" dirty="0"/>
          </a:p>
        </p:txBody>
      </p:sp>
      <p:pic>
        <p:nvPicPr>
          <p:cNvPr id="4" name="Content Placeholder 3" descr="screenshot" title="screenshot">
            <a:extLst>
              <a:ext uri="{FF2B5EF4-FFF2-40B4-BE49-F238E27FC236}">
                <a16:creationId xmlns:a16="http://schemas.microsoft.com/office/drawing/2014/main" id="{3FBEA51C-5700-4BE2-A4A0-C93AE8DCF27A}"/>
              </a:ext>
            </a:extLst>
          </p:cNvPr>
          <p:cNvPicPr>
            <a:picLocks noGrp="1" noChangeAspect="1"/>
          </p:cNvPicPr>
          <p:nvPr>
            <p:ph idx="1"/>
          </p:nvPr>
        </p:nvPicPr>
        <p:blipFill>
          <a:blip r:embed="rId3"/>
          <a:stretch>
            <a:fillRect/>
          </a:stretch>
        </p:blipFill>
        <p:spPr>
          <a:xfrm>
            <a:off x="2356137" y="1246188"/>
            <a:ext cx="7562563" cy="5002212"/>
          </a:xfrm>
          <a:ln w="38100" cap="sq">
            <a:solidFill>
              <a:srgbClr val="000000"/>
            </a:solidFill>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711F397-3F66-4553-9FB9-343CB88EE9A0}"/>
              </a:ext>
              <a:ext uri="{C183D7F6-B498-43B3-948B-1728B52AA6E4}">
                <adec:decorative xmlns:adec="http://schemas.microsoft.com/office/drawing/2017/decorative" val="1"/>
              </a:ext>
            </a:extLst>
          </p:cNvPr>
          <p:cNvSpPr txBox="1"/>
          <p:nvPr/>
        </p:nvSpPr>
        <p:spPr>
          <a:xfrm>
            <a:off x="418033" y="1089552"/>
            <a:ext cx="2235200"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Budget Tab</a:t>
            </a:r>
          </a:p>
        </p:txBody>
      </p:sp>
      <p:sp>
        <p:nvSpPr>
          <p:cNvPr id="48134" name="Notched Right Arrow 7">
            <a:extLst>
              <a:ext uri="{FF2B5EF4-FFF2-40B4-BE49-F238E27FC236}">
                <a16:creationId xmlns:a16="http://schemas.microsoft.com/office/drawing/2014/main" id="{8588D0A8-A197-42F7-A859-57CE9D246C1E}"/>
              </a:ext>
              <a:ext uri="{C183D7F6-B498-43B3-948B-1728B52AA6E4}">
                <adec:decorative xmlns:adec="http://schemas.microsoft.com/office/drawing/2017/decorative" val="1"/>
              </a:ext>
            </a:extLst>
          </p:cNvPr>
          <p:cNvSpPr>
            <a:spLocks noChangeArrowheads="1"/>
          </p:cNvSpPr>
          <p:nvPr/>
        </p:nvSpPr>
        <p:spPr bwMode="auto">
          <a:xfrm>
            <a:off x="7235305" y="2896330"/>
            <a:ext cx="1122363" cy="111125"/>
          </a:xfrm>
          <a:prstGeom prst="notchedRightArrow">
            <a:avLst>
              <a:gd name="adj1" fmla="val 50000"/>
              <a:gd name="adj2" fmla="val 4965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8135" name="Notched Right Arrow 8">
            <a:extLst>
              <a:ext uri="{FF2B5EF4-FFF2-40B4-BE49-F238E27FC236}">
                <a16:creationId xmlns:a16="http://schemas.microsoft.com/office/drawing/2014/main" id="{EE7314DA-A27E-4ACF-81FB-63577418E4DA}"/>
              </a:ext>
              <a:ext uri="{C183D7F6-B498-43B3-948B-1728B52AA6E4}">
                <adec:decorative xmlns:adec="http://schemas.microsoft.com/office/drawing/2017/decorative" val="1"/>
              </a:ext>
            </a:extLst>
          </p:cNvPr>
          <p:cNvSpPr>
            <a:spLocks noChangeArrowheads="1"/>
          </p:cNvSpPr>
          <p:nvPr/>
        </p:nvSpPr>
        <p:spPr bwMode="auto">
          <a:xfrm>
            <a:off x="7000616" y="3038475"/>
            <a:ext cx="1122363" cy="111125"/>
          </a:xfrm>
          <a:prstGeom prst="notchedRightArrow">
            <a:avLst>
              <a:gd name="adj1" fmla="val 50000"/>
              <a:gd name="adj2" fmla="val 4965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8136" name="TextBox 9">
            <a:extLst>
              <a:ext uri="{FF2B5EF4-FFF2-40B4-BE49-F238E27FC236}">
                <a16:creationId xmlns:a16="http://schemas.microsoft.com/office/drawing/2014/main" id="{ED7B6BDE-01B1-49EE-94C4-D6D34F28EB69}"/>
              </a:ext>
              <a:ext uri="{C183D7F6-B498-43B3-948B-1728B52AA6E4}">
                <adec:decorative xmlns:adec="http://schemas.microsoft.com/office/drawing/2017/decorative" val="1"/>
              </a:ext>
            </a:extLst>
          </p:cNvPr>
          <p:cNvSpPr txBox="1">
            <a:spLocks noChangeArrowheads="1"/>
          </p:cNvSpPr>
          <p:nvPr/>
        </p:nvSpPr>
        <p:spPr bwMode="auto">
          <a:xfrm>
            <a:off x="6882205" y="2693988"/>
            <a:ext cx="40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2000" dirty="0">
                <a:solidFill>
                  <a:srgbClr val="FF0000"/>
                </a:solidFill>
              </a:rPr>
              <a:t>1</a:t>
            </a:r>
          </a:p>
        </p:txBody>
      </p:sp>
      <p:sp>
        <p:nvSpPr>
          <p:cNvPr id="48137" name="TextBox 10">
            <a:extLst>
              <a:ext uri="{FF2B5EF4-FFF2-40B4-BE49-F238E27FC236}">
                <a16:creationId xmlns:a16="http://schemas.microsoft.com/office/drawing/2014/main" id="{FDBBC4D1-5828-4FC0-A318-72E5E70E7401}"/>
              </a:ext>
              <a:ext uri="{C183D7F6-B498-43B3-948B-1728B52AA6E4}">
                <adec:decorative xmlns:adec="http://schemas.microsoft.com/office/drawing/2017/decorative" val="1"/>
              </a:ext>
            </a:extLst>
          </p:cNvPr>
          <p:cNvSpPr txBox="1">
            <a:spLocks noChangeArrowheads="1"/>
          </p:cNvSpPr>
          <p:nvPr/>
        </p:nvSpPr>
        <p:spPr bwMode="auto">
          <a:xfrm>
            <a:off x="6613269" y="2921000"/>
            <a:ext cx="40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2000" dirty="0">
                <a:solidFill>
                  <a:srgbClr val="FF0000"/>
                </a:solidFill>
              </a:rPr>
              <a:t>2</a:t>
            </a:r>
          </a:p>
        </p:txBody>
      </p:sp>
      <p:sp>
        <p:nvSpPr>
          <p:cNvPr id="5" name="Slide Number Placeholder 4">
            <a:extLst>
              <a:ext uri="{FF2B5EF4-FFF2-40B4-BE49-F238E27FC236}">
                <a16:creationId xmlns:a16="http://schemas.microsoft.com/office/drawing/2014/main" id="{E185D6EB-4ABF-4C05-8EB7-7028DA0C9412}"/>
              </a:ext>
            </a:extLst>
          </p:cNvPr>
          <p:cNvSpPr>
            <a:spLocks noGrp="1"/>
          </p:cNvSpPr>
          <p:nvPr>
            <p:ph type="sldNum" sz="quarter" idx="4294967295"/>
          </p:nvPr>
        </p:nvSpPr>
        <p:spPr>
          <a:xfrm>
            <a:off x="9455150" y="6248400"/>
            <a:ext cx="2235200" cy="457200"/>
          </a:xfrm>
          <a:prstGeom prst="rect">
            <a:avLst/>
          </a:prstGeom>
        </p:spPr>
        <p:txBody>
          <a:bodyPr/>
          <a:lstStyle/>
          <a:p>
            <a:pPr>
              <a:defRPr/>
            </a:pPr>
            <a:fld id="{CE7BDA52-E948-4831-A12A-379A4F0D1E8B}" type="slidenum">
              <a:rPr lang="en-US" altLang="en-US" smtClean="0"/>
              <a:pPr>
                <a:defRPr/>
              </a:pPr>
              <a:t>31</a:t>
            </a:fld>
            <a:endParaRPr lang="en-US" altLang="en-US" dirty="0"/>
          </a:p>
        </p:txBody>
      </p:sp>
    </p:spTree>
    <p:extLst>
      <p:ext uri="{BB962C8B-B14F-4D97-AF65-F5344CB8AC3E}">
        <p14:creationId xmlns:p14="http://schemas.microsoft.com/office/powerpoint/2010/main" val="3341317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22F3E-EF86-4A16-9E15-3A5582B38C91}"/>
              </a:ext>
            </a:extLst>
          </p:cNvPr>
          <p:cNvSpPr>
            <a:spLocks noGrp="1"/>
          </p:cNvSpPr>
          <p:nvPr>
            <p:ph type="title"/>
          </p:nvPr>
        </p:nvSpPr>
        <p:spPr>
          <a:xfrm>
            <a:off x="152400" y="0"/>
            <a:ext cx="11887200" cy="935231"/>
          </a:xfrm>
        </p:spPr>
        <p:txBody>
          <a:bodyPr/>
          <a:lstStyle/>
          <a:p>
            <a:r>
              <a:rPr lang="en-US" altLang="en-US" b="1" dirty="0"/>
              <a:t>II. Creating a Budget Revision (12)</a:t>
            </a:r>
            <a:endParaRPr lang="en-US" dirty="0"/>
          </a:p>
        </p:txBody>
      </p:sp>
      <p:pic>
        <p:nvPicPr>
          <p:cNvPr id="4" name="Content Placeholder 3" descr="screenshot" title="screenshot">
            <a:extLst>
              <a:ext uri="{FF2B5EF4-FFF2-40B4-BE49-F238E27FC236}">
                <a16:creationId xmlns:a16="http://schemas.microsoft.com/office/drawing/2014/main" id="{1A62E3A8-F810-4D76-8DCD-C50A91DAFB53}"/>
              </a:ext>
            </a:extLst>
          </p:cNvPr>
          <p:cNvPicPr>
            <a:picLocks noGrp="1" noChangeAspect="1"/>
          </p:cNvPicPr>
          <p:nvPr>
            <p:ph idx="1"/>
          </p:nvPr>
        </p:nvPicPr>
        <p:blipFill rotWithShape="1">
          <a:blip r:embed="rId3"/>
          <a:srcRect b="11318"/>
          <a:stretch/>
        </p:blipFill>
        <p:spPr>
          <a:xfrm>
            <a:off x="2671188" y="870743"/>
            <a:ext cx="8512175" cy="5319713"/>
          </a:xfrm>
          <a:ln w="38100" cap="sq">
            <a:solidFill>
              <a:srgbClr val="000000"/>
            </a:solidFill>
            <a:miter lim="800000"/>
          </a:ln>
          <a:effectLst>
            <a:outerShdw blurRad="50800" dist="38100" dir="2700000" algn="tl" rotWithShape="0">
              <a:srgbClr val="000000">
                <a:alpha val="43000"/>
              </a:srgbClr>
            </a:outerShdw>
          </a:effectLst>
        </p:spPr>
      </p:pic>
      <p:sp>
        <p:nvSpPr>
          <p:cNvPr id="8" name="Slide Number Placeholder 7">
            <a:extLst>
              <a:ext uri="{FF2B5EF4-FFF2-40B4-BE49-F238E27FC236}">
                <a16:creationId xmlns:a16="http://schemas.microsoft.com/office/drawing/2014/main" id="{1E2E3C7C-E229-4CA5-92AF-8B0BA04F4068}"/>
              </a:ext>
            </a:extLst>
          </p:cNvPr>
          <p:cNvSpPr>
            <a:spLocks noGrp="1"/>
          </p:cNvSpPr>
          <p:nvPr>
            <p:ph type="sldNum" sz="quarter" idx="4294967295"/>
          </p:nvPr>
        </p:nvSpPr>
        <p:spPr>
          <a:xfrm>
            <a:off x="9455150" y="6248400"/>
            <a:ext cx="2235200" cy="457200"/>
          </a:xfrm>
          <a:prstGeom prst="rect">
            <a:avLst/>
          </a:prstGeom>
        </p:spPr>
        <p:txBody>
          <a:bodyPr/>
          <a:lstStyle/>
          <a:p>
            <a:pPr>
              <a:defRPr/>
            </a:pPr>
            <a:fld id="{386CFD8E-F214-4D16-A52E-671B5EF3D50A}" type="slidenum">
              <a:rPr lang="en-US" altLang="en-US" smtClean="0"/>
              <a:pPr>
                <a:defRPr/>
              </a:pPr>
              <a:t>32</a:t>
            </a:fld>
            <a:endParaRPr lang="en-US" altLang="en-US" dirty="0"/>
          </a:p>
        </p:txBody>
      </p:sp>
      <p:sp>
        <p:nvSpPr>
          <p:cNvPr id="50180" name="Right Brace 8">
            <a:extLst>
              <a:ext uri="{FF2B5EF4-FFF2-40B4-BE49-F238E27FC236}">
                <a16:creationId xmlns:a16="http://schemas.microsoft.com/office/drawing/2014/main" id="{5C87D404-905F-471F-8025-44E6AC3D5C60}"/>
              </a:ext>
              <a:ext uri="{C183D7F6-B498-43B3-948B-1728B52AA6E4}">
                <adec:decorative xmlns:adec="http://schemas.microsoft.com/office/drawing/2017/decorative" val="1"/>
              </a:ext>
            </a:extLst>
          </p:cNvPr>
          <p:cNvSpPr>
            <a:spLocks/>
          </p:cNvSpPr>
          <p:nvPr/>
        </p:nvSpPr>
        <p:spPr bwMode="auto">
          <a:xfrm>
            <a:off x="9208294" y="2445848"/>
            <a:ext cx="688975" cy="1047750"/>
          </a:xfrm>
          <a:prstGeom prst="rightBrace">
            <a:avLst>
              <a:gd name="adj1" fmla="val 8329"/>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0181" name="Notched Right Arrow 9">
            <a:extLst>
              <a:ext uri="{FF2B5EF4-FFF2-40B4-BE49-F238E27FC236}">
                <a16:creationId xmlns:a16="http://schemas.microsoft.com/office/drawing/2014/main" id="{5B3985C2-C881-411B-B5E3-8A760C2A5D3B}"/>
              </a:ext>
              <a:ext uri="{C183D7F6-B498-43B3-948B-1728B52AA6E4}">
                <adec:decorative xmlns:adec="http://schemas.microsoft.com/office/drawing/2017/decorative" val="1"/>
              </a:ext>
            </a:extLst>
          </p:cNvPr>
          <p:cNvSpPr>
            <a:spLocks noChangeArrowheads="1"/>
          </p:cNvSpPr>
          <p:nvPr/>
        </p:nvSpPr>
        <p:spPr bwMode="auto">
          <a:xfrm>
            <a:off x="2853246" y="3503391"/>
            <a:ext cx="1122363" cy="182562"/>
          </a:xfrm>
          <a:prstGeom prst="notchedRightArrow">
            <a:avLst>
              <a:gd name="adj1" fmla="val 50000"/>
              <a:gd name="adj2" fmla="val 4980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0182" name="TextBox 10">
            <a:extLst>
              <a:ext uri="{FF2B5EF4-FFF2-40B4-BE49-F238E27FC236}">
                <a16:creationId xmlns:a16="http://schemas.microsoft.com/office/drawing/2014/main" id="{86038DF3-66D0-41C8-9AE2-C6AC85700B9B}"/>
              </a:ext>
              <a:ext uri="{C183D7F6-B498-43B3-948B-1728B52AA6E4}">
                <adec:decorative xmlns:adec="http://schemas.microsoft.com/office/drawing/2017/decorative" val="1"/>
              </a:ext>
            </a:extLst>
          </p:cNvPr>
          <p:cNvSpPr txBox="1">
            <a:spLocks noChangeArrowheads="1"/>
          </p:cNvSpPr>
          <p:nvPr/>
        </p:nvSpPr>
        <p:spPr bwMode="auto">
          <a:xfrm>
            <a:off x="3487231" y="3659252"/>
            <a:ext cx="582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3</a:t>
            </a:r>
          </a:p>
        </p:txBody>
      </p:sp>
      <p:sp>
        <p:nvSpPr>
          <p:cNvPr id="50183" name="TextBox 11">
            <a:extLst>
              <a:ext uri="{FF2B5EF4-FFF2-40B4-BE49-F238E27FC236}">
                <a16:creationId xmlns:a16="http://schemas.microsoft.com/office/drawing/2014/main" id="{8214895D-E641-4160-A5F9-5DD76E2CC66E}"/>
              </a:ext>
              <a:ext uri="{C183D7F6-B498-43B3-948B-1728B52AA6E4}">
                <adec:decorative xmlns:adec="http://schemas.microsoft.com/office/drawing/2017/decorative" val="1"/>
              </a:ext>
            </a:extLst>
          </p:cNvPr>
          <p:cNvSpPr txBox="1">
            <a:spLocks noChangeArrowheads="1"/>
          </p:cNvSpPr>
          <p:nvPr/>
        </p:nvSpPr>
        <p:spPr bwMode="auto">
          <a:xfrm>
            <a:off x="9805193" y="2691515"/>
            <a:ext cx="5810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2</a:t>
            </a:r>
          </a:p>
        </p:txBody>
      </p:sp>
      <p:sp>
        <p:nvSpPr>
          <p:cNvPr id="50184" name="Notched Right Arrow 12">
            <a:extLst>
              <a:ext uri="{FF2B5EF4-FFF2-40B4-BE49-F238E27FC236}">
                <a16:creationId xmlns:a16="http://schemas.microsoft.com/office/drawing/2014/main" id="{BEA5C600-8203-4588-BF2D-2C4CC4422422}"/>
              </a:ext>
              <a:ext uri="{C183D7F6-B498-43B3-948B-1728B52AA6E4}">
                <adec:decorative xmlns:adec="http://schemas.microsoft.com/office/drawing/2017/decorative" val="1"/>
              </a:ext>
            </a:extLst>
          </p:cNvPr>
          <p:cNvSpPr>
            <a:spLocks noChangeArrowheads="1"/>
          </p:cNvSpPr>
          <p:nvPr/>
        </p:nvSpPr>
        <p:spPr bwMode="auto">
          <a:xfrm rot="-5400000">
            <a:off x="10046713" y="4467357"/>
            <a:ext cx="1122363" cy="182562"/>
          </a:xfrm>
          <a:prstGeom prst="notchedRightArrow">
            <a:avLst>
              <a:gd name="adj1" fmla="val 50000"/>
              <a:gd name="adj2" fmla="val 4980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0185" name="TextBox 13">
            <a:extLst>
              <a:ext uri="{FF2B5EF4-FFF2-40B4-BE49-F238E27FC236}">
                <a16:creationId xmlns:a16="http://schemas.microsoft.com/office/drawing/2014/main" id="{28BE4AAA-73D4-4A3D-A80D-69CA275C1D67}"/>
              </a:ext>
              <a:ext uri="{C183D7F6-B498-43B3-948B-1728B52AA6E4}">
                <adec:decorative xmlns:adec="http://schemas.microsoft.com/office/drawing/2017/decorative" val="1"/>
              </a:ext>
            </a:extLst>
          </p:cNvPr>
          <p:cNvSpPr txBox="1">
            <a:spLocks noChangeArrowheads="1"/>
          </p:cNvSpPr>
          <p:nvPr/>
        </p:nvSpPr>
        <p:spPr bwMode="auto">
          <a:xfrm>
            <a:off x="9886091" y="5017943"/>
            <a:ext cx="5826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1</a:t>
            </a:r>
          </a:p>
        </p:txBody>
      </p:sp>
      <p:sp>
        <p:nvSpPr>
          <p:cNvPr id="13" name="TextBox 12">
            <a:extLst>
              <a:ext uri="{FF2B5EF4-FFF2-40B4-BE49-F238E27FC236}">
                <a16:creationId xmlns:a16="http://schemas.microsoft.com/office/drawing/2014/main" id="{AC6F1C46-925C-4409-840F-9FBA879F0A98}"/>
              </a:ext>
              <a:ext uri="{C183D7F6-B498-43B3-948B-1728B52AA6E4}">
                <adec:decorative xmlns:adec="http://schemas.microsoft.com/office/drawing/2017/decorative" val="1"/>
              </a:ext>
            </a:extLst>
          </p:cNvPr>
          <p:cNvSpPr txBox="1"/>
          <p:nvPr/>
        </p:nvSpPr>
        <p:spPr>
          <a:xfrm>
            <a:off x="829582" y="870743"/>
            <a:ext cx="2235200"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Budget Tab</a:t>
            </a:r>
          </a:p>
        </p:txBody>
      </p:sp>
    </p:spTree>
    <p:extLst>
      <p:ext uri="{BB962C8B-B14F-4D97-AF65-F5344CB8AC3E}">
        <p14:creationId xmlns:p14="http://schemas.microsoft.com/office/powerpoint/2010/main" val="4066738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186066-2DED-4989-8C1D-8B9DF80E8D54}"/>
              </a:ext>
            </a:extLst>
          </p:cNvPr>
          <p:cNvSpPr>
            <a:spLocks noGrp="1"/>
          </p:cNvSpPr>
          <p:nvPr>
            <p:ph type="title"/>
          </p:nvPr>
        </p:nvSpPr>
        <p:spPr>
          <a:xfrm>
            <a:off x="152400" y="99342"/>
            <a:ext cx="11887200" cy="872642"/>
          </a:xfrm>
        </p:spPr>
        <p:txBody>
          <a:bodyPr/>
          <a:lstStyle/>
          <a:p>
            <a:r>
              <a:rPr lang="en-US" altLang="en-US" b="1" dirty="0"/>
              <a:t>II. Creating a Budget Revision (13)</a:t>
            </a:r>
            <a:endParaRPr lang="en-US" dirty="0"/>
          </a:p>
        </p:txBody>
      </p:sp>
      <p:pic>
        <p:nvPicPr>
          <p:cNvPr id="4" name="Content Placeholder 3" descr="screenshot" title="screenshot">
            <a:extLst>
              <a:ext uri="{FF2B5EF4-FFF2-40B4-BE49-F238E27FC236}">
                <a16:creationId xmlns:a16="http://schemas.microsoft.com/office/drawing/2014/main" id="{652F4E26-A5F4-4908-8DD2-3846E0D26110}"/>
              </a:ext>
            </a:extLst>
          </p:cNvPr>
          <p:cNvPicPr>
            <a:picLocks noGrp="1" noChangeAspect="1"/>
          </p:cNvPicPr>
          <p:nvPr>
            <p:ph idx="1"/>
          </p:nvPr>
        </p:nvPicPr>
        <p:blipFill>
          <a:blip r:embed="rId3"/>
          <a:stretch>
            <a:fillRect/>
          </a:stretch>
        </p:blipFill>
        <p:spPr>
          <a:xfrm>
            <a:off x="2431257" y="971983"/>
            <a:ext cx="8578850" cy="5246687"/>
          </a:xfrm>
          <a:ln w="38100" cap="sq">
            <a:solidFill>
              <a:srgbClr val="000000"/>
            </a:solidFill>
            <a:miter lim="800000"/>
          </a:ln>
          <a:effectLst>
            <a:outerShdw blurRad="50800" dist="38100" dir="2700000" algn="tl" rotWithShape="0">
              <a:srgbClr val="000000">
                <a:alpha val="43000"/>
              </a:srgbClr>
            </a:outerShdw>
          </a:effectLst>
        </p:spPr>
      </p:pic>
      <p:sp>
        <p:nvSpPr>
          <p:cNvPr id="52227" name="Right Arrow 4">
            <a:extLst>
              <a:ext uri="{FF2B5EF4-FFF2-40B4-BE49-F238E27FC236}">
                <a16:creationId xmlns:a16="http://schemas.microsoft.com/office/drawing/2014/main" id="{2A65B461-43AE-4E87-AC4A-C6AC9BF7E556}"/>
              </a:ext>
              <a:ext uri="{C183D7F6-B498-43B3-948B-1728B52AA6E4}">
                <adec:decorative xmlns:adec="http://schemas.microsoft.com/office/drawing/2017/decorative" val="1"/>
              </a:ext>
            </a:extLst>
          </p:cNvPr>
          <p:cNvSpPr>
            <a:spLocks noChangeArrowheads="1"/>
          </p:cNvSpPr>
          <p:nvPr/>
        </p:nvSpPr>
        <p:spPr bwMode="auto">
          <a:xfrm>
            <a:off x="3514570" y="2533338"/>
            <a:ext cx="385763" cy="273194"/>
          </a:xfrm>
          <a:prstGeom prst="rightArrow">
            <a:avLst>
              <a:gd name="adj1" fmla="val 50000"/>
              <a:gd name="adj2" fmla="val 5003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2228" name="Right Arrow 5">
            <a:extLst>
              <a:ext uri="{FF2B5EF4-FFF2-40B4-BE49-F238E27FC236}">
                <a16:creationId xmlns:a16="http://schemas.microsoft.com/office/drawing/2014/main" id="{1BDE3913-89FB-4C54-AA7A-94875122EB64}"/>
              </a:ext>
              <a:ext uri="{C183D7F6-B498-43B3-948B-1728B52AA6E4}">
                <adec:decorative xmlns:adec="http://schemas.microsoft.com/office/drawing/2017/decorative" val="1"/>
              </a:ext>
            </a:extLst>
          </p:cNvPr>
          <p:cNvSpPr>
            <a:spLocks noChangeArrowheads="1"/>
          </p:cNvSpPr>
          <p:nvPr/>
        </p:nvSpPr>
        <p:spPr bwMode="auto">
          <a:xfrm rot="10800000" flipH="1" flipV="1">
            <a:off x="2043661" y="5754810"/>
            <a:ext cx="595312" cy="254000"/>
          </a:xfrm>
          <a:prstGeom prst="rightArrow">
            <a:avLst>
              <a:gd name="adj1" fmla="val 50000"/>
              <a:gd name="adj2" fmla="val 4991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2229" name="Rounded Rectangle 6">
            <a:extLst>
              <a:ext uri="{FF2B5EF4-FFF2-40B4-BE49-F238E27FC236}">
                <a16:creationId xmlns:a16="http://schemas.microsoft.com/office/drawing/2014/main" id="{5D3CEA5D-0A04-4C53-90E1-5E28B39ECC16}"/>
              </a:ext>
              <a:ext uri="{C183D7F6-B498-43B3-948B-1728B52AA6E4}">
                <adec:decorative xmlns:adec="http://schemas.microsoft.com/office/drawing/2017/decorative" val="1"/>
              </a:ext>
            </a:extLst>
          </p:cNvPr>
          <p:cNvSpPr>
            <a:spLocks noChangeArrowheads="1"/>
          </p:cNvSpPr>
          <p:nvPr/>
        </p:nvSpPr>
        <p:spPr bwMode="auto">
          <a:xfrm>
            <a:off x="8113713" y="2825988"/>
            <a:ext cx="1993900" cy="29845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0" name="TextBox 9">
            <a:extLst>
              <a:ext uri="{FF2B5EF4-FFF2-40B4-BE49-F238E27FC236}">
                <a16:creationId xmlns:a16="http://schemas.microsoft.com/office/drawing/2014/main" id="{8C8EECA2-880B-47E7-937A-BDF4EC3B0369}"/>
              </a:ext>
              <a:ext uri="{C183D7F6-B498-43B3-948B-1728B52AA6E4}">
                <adec:decorative xmlns:adec="http://schemas.microsoft.com/office/drawing/2017/decorative" val="1"/>
              </a:ext>
            </a:extLst>
          </p:cNvPr>
          <p:cNvSpPr txBox="1"/>
          <p:nvPr/>
        </p:nvSpPr>
        <p:spPr>
          <a:xfrm>
            <a:off x="94007" y="967831"/>
            <a:ext cx="2175771"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Budget Tab</a:t>
            </a:r>
          </a:p>
        </p:txBody>
      </p:sp>
      <p:sp>
        <p:nvSpPr>
          <p:cNvPr id="8" name="Slide Number Placeholder 7">
            <a:extLst>
              <a:ext uri="{FF2B5EF4-FFF2-40B4-BE49-F238E27FC236}">
                <a16:creationId xmlns:a16="http://schemas.microsoft.com/office/drawing/2014/main" id="{24C1882E-6F48-433B-8ED3-C4A2301C137A}"/>
              </a:ext>
            </a:extLst>
          </p:cNvPr>
          <p:cNvSpPr>
            <a:spLocks noGrp="1"/>
          </p:cNvSpPr>
          <p:nvPr>
            <p:ph type="sldNum" sz="quarter" idx="4294967295"/>
          </p:nvPr>
        </p:nvSpPr>
        <p:spPr>
          <a:xfrm>
            <a:off x="9455150" y="6248400"/>
            <a:ext cx="2235200" cy="457200"/>
          </a:xfrm>
          <a:prstGeom prst="rect">
            <a:avLst/>
          </a:prstGeom>
        </p:spPr>
        <p:txBody>
          <a:bodyPr/>
          <a:lstStyle/>
          <a:p>
            <a:pPr>
              <a:defRPr/>
            </a:pPr>
            <a:fld id="{31B63ACA-E10F-4405-8866-2F8DFC82E9FD}" type="slidenum">
              <a:rPr lang="en-US" altLang="en-US" smtClean="0"/>
              <a:pPr>
                <a:defRPr/>
              </a:pPr>
              <a:t>33</a:t>
            </a:fld>
            <a:endParaRPr lang="en-US" altLang="en-US" dirty="0"/>
          </a:p>
        </p:txBody>
      </p:sp>
    </p:spTree>
    <p:extLst>
      <p:ext uri="{BB962C8B-B14F-4D97-AF65-F5344CB8AC3E}">
        <p14:creationId xmlns:p14="http://schemas.microsoft.com/office/powerpoint/2010/main" val="2423181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questions art " title="questions art ">
            <a:extLst>
              <a:ext uri="{FF2B5EF4-FFF2-40B4-BE49-F238E27FC236}">
                <a16:creationId xmlns:a16="http://schemas.microsoft.com/office/drawing/2014/main" id="{1D663ABA-573C-48AE-89A8-2A6583C3ECA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12" b="7812"/>
          <a:stretch/>
        </p:blipFill>
        <p:spPr>
          <a:xfrm>
            <a:off x="20" y="10"/>
            <a:ext cx="12191980" cy="6857990"/>
          </a:xfrm>
          <a:prstGeom prst="rect">
            <a:avLst/>
          </a:prstGeom>
        </p:spPr>
      </p:pic>
      <p:sp>
        <p:nvSpPr>
          <p:cNvPr id="11" name="Rectangle 10" descr="questions box" title="questions box">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71AB26C-F96C-496D-AA0B-17BD06222A2B}"/>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b="1" dirty="0">
                <a:solidFill>
                  <a:schemeClr val="accent1">
                    <a:lumMod val="50000"/>
                  </a:schemeClr>
                </a:solidFill>
              </a:rPr>
              <a:t>Questions?</a:t>
            </a:r>
          </a:p>
        </p:txBody>
      </p:sp>
      <p:cxnSp>
        <p:nvCxnSpPr>
          <p:cNvPr id="13" name="Straight Connector 12" descr="questions box" title="questions box">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questions box" title="questions box">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2754F13-6EB0-4BC8-BE34-CB07A4082EA2}"/>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6ADAAD7-E388-984D-B842-A97015634658}"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Slide Number Placeholder 3">
            <a:extLst>
              <a:ext uri="{FF2B5EF4-FFF2-40B4-BE49-F238E27FC236}">
                <a16:creationId xmlns:a16="http://schemas.microsoft.com/office/drawing/2014/main" id="{417FC589-0EDB-47C7-AC30-B8D1FA501356}"/>
              </a:ext>
            </a:extLst>
          </p:cNvPr>
          <p:cNvSpPr txBox="1">
            <a:spLocks/>
          </p:cNvSpPr>
          <p:nvPr/>
        </p:nvSpPr>
        <p:spPr>
          <a:xfrm>
            <a:off x="8796491" y="6400596"/>
            <a:ext cx="25573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ADAAD7-E388-984D-B842-A97015634658}" type="slidenum">
              <a:rPr lang="en-US" smtClean="0"/>
              <a:pPr algn="r"/>
              <a:t>34</a:t>
            </a:fld>
            <a:endParaRPr lang="en-US" dirty="0"/>
          </a:p>
        </p:txBody>
      </p:sp>
      <p:pic>
        <p:nvPicPr>
          <p:cNvPr id="10" name="Picture 9" descr="CDE logo" title="CDE logo">
            <a:extLst>
              <a:ext uri="{FF2B5EF4-FFF2-40B4-BE49-F238E27FC236}">
                <a16:creationId xmlns:a16="http://schemas.microsoft.com/office/drawing/2014/main" id="{61FC9163-6E3B-4750-BDBB-E81A62B8215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35499" y="550108"/>
            <a:ext cx="782923" cy="791078"/>
          </a:xfrm>
          <a:prstGeom prst="rect">
            <a:avLst/>
          </a:prstGeom>
        </p:spPr>
      </p:pic>
    </p:spTree>
    <p:extLst>
      <p:ext uri="{BB962C8B-B14F-4D97-AF65-F5344CB8AC3E}">
        <p14:creationId xmlns:p14="http://schemas.microsoft.com/office/powerpoint/2010/main" val="2802338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3E0F0-8911-4102-9954-C814B3EA0C02}"/>
              </a:ext>
            </a:extLst>
          </p:cNvPr>
          <p:cNvSpPr>
            <a:spLocks noGrp="1"/>
          </p:cNvSpPr>
          <p:nvPr>
            <p:ph type="title"/>
          </p:nvPr>
        </p:nvSpPr>
        <p:spPr>
          <a:xfrm>
            <a:off x="152400" y="46482"/>
            <a:ext cx="11887200" cy="872679"/>
          </a:xfrm>
        </p:spPr>
        <p:txBody>
          <a:bodyPr>
            <a:noAutofit/>
          </a:bodyPr>
          <a:lstStyle/>
          <a:p>
            <a:r>
              <a:rPr lang="en-US" altLang="en-US" b="1" dirty="0"/>
              <a:t>II. Creating a Budget Revision (14)</a:t>
            </a:r>
            <a:endParaRPr lang="en-US" dirty="0"/>
          </a:p>
        </p:txBody>
      </p:sp>
      <p:pic>
        <p:nvPicPr>
          <p:cNvPr id="6" name="Content Placeholder 5" descr="screenshot" title="screenshot">
            <a:extLst>
              <a:ext uri="{FF2B5EF4-FFF2-40B4-BE49-F238E27FC236}">
                <a16:creationId xmlns:a16="http://schemas.microsoft.com/office/drawing/2014/main" id="{9FB59819-833B-4D51-8D06-D7D5BD282BE0}"/>
              </a:ext>
            </a:extLst>
          </p:cNvPr>
          <p:cNvPicPr>
            <a:picLocks noGrp="1" noChangeAspect="1"/>
          </p:cNvPicPr>
          <p:nvPr>
            <p:ph idx="1"/>
          </p:nvPr>
        </p:nvPicPr>
        <p:blipFill>
          <a:blip r:embed="rId3"/>
          <a:stretch>
            <a:fillRect/>
          </a:stretch>
        </p:blipFill>
        <p:spPr>
          <a:xfrm>
            <a:off x="2618818" y="919161"/>
            <a:ext cx="8915400" cy="5329237"/>
          </a:xfrm>
          <a:ln w="38100" cap="sq">
            <a:solidFill>
              <a:srgbClr val="000000"/>
            </a:solidFill>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B7BF467F-E198-4AA5-A994-C2EE3B231023}"/>
              </a:ext>
            </a:extLst>
          </p:cNvPr>
          <p:cNvSpPr>
            <a:spLocks noGrp="1"/>
          </p:cNvSpPr>
          <p:nvPr>
            <p:ph type="sldNum" sz="quarter" idx="4294967295"/>
          </p:nvPr>
        </p:nvSpPr>
        <p:spPr>
          <a:xfrm>
            <a:off x="9455150" y="6248400"/>
            <a:ext cx="2235200" cy="457200"/>
          </a:xfrm>
          <a:prstGeom prst="rect">
            <a:avLst/>
          </a:prstGeom>
        </p:spPr>
        <p:txBody>
          <a:bodyPr/>
          <a:lstStyle/>
          <a:p>
            <a:pPr>
              <a:defRPr/>
            </a:pPr>
            <a:fld id="{E3CADFB5-E288-421F-8AD7-35CA06DAAECC}" type="slidenum">
              <a:rPr lang="en-US" altLang="en-US" smtClean="0"/>
              <a:pPr>
                <a:defRPr/>
              </a:pPr>
              <a:t>35</a:t>
            </a:fld>
            <a:endParaRPr lang="en-US" altLang="en-US" dirty="0"/>
          </a:p>
        </p:txBody>
      </p:sp>
      <p:sp>
        <p:nvSpPr>
          <p:cNvPr id="8" name="TextBox 7">
            <a:extLst>
              <a:ext uri="{FF2B5EF4-FFF2-40B4-BE49-F238E27FC236}">
                <a16:creationId xmlns:a16="http://schemas.microsoft.com/office/drawing/2014/main" id="{7955C38E-530D-4667-B36D-BD9A56F81937}"/>
              </a:ext>
              <a:ext uri="{C183D7F6-B498-43B3-948B-1728B52AA6E4}">
                <adec:decorative xmlns:adec="http://schemas.microsoft.com/office/drawing/2017/decorative" val="1"/>
              </a:ext>
            </a:extLst>
          </p:cNvPr>
          <p:cNvSpPr txBox="1"/>
          <p:nvPr/>
        </p:nvSpPr>
        <p:spPr>
          <a:xfrm>
            <a:off x="242681" y="919161"/>
            <a:ext cx="2285856"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Budget Tab</a:t>
            </a:r>
          </a:p>
        </p:txBody>
      </p:sp>
      <p:sp>
        <p:nvSpPr>
          <p:cNvPr id="2" name="Right Arrow 1">
            <a:extLst>
              <a:ext uri="{C183D7F6-B498-43B3-948B-1728B52AA6E4}">
                <adec:decorative xmlns:adec="http://schemas.microsoft.com/office/drawing/2017/decorative" val="1"/>
              </a:ext>
            </a:extLst>
          </p:cNvPr>
          <p:cNvSpPr/>
          <p:nvPr/>
        </p:nvSpPr>
        <p:spPr>
          <a:xfrm>
            <a:off x="8700654" y="2822173"/>
            <a:ext cx="74064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C183D7F6-B498-43B3-948B-1728B52AA6E4}">
                <adec:decorative xmlns:adec="http://schemas.microsoft.com/office/drawing/2017/decorative" val="1"/>
              </a:ext>
            </a:extLst>
          </p:cNvPr>
          <p:cNvSpPr/>
          <p:nvPr/>
        </p:nvSpPr>
        <p:spPr>
          <a:xfrm>
            <a:off x="8728359" y="3002283"/>
            <a:ext cx="74064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C183D7F6-B498-43B3-948B-1728B52AA6E4}">
                <adec:decorative xmlns:adec="http://schemas.microsoft.com/office/drawing/2017/decorative" val="1"/>
              </a:ext>
            </a:extLst>
          </p:cNvPr>
          <p:cNvSpPr/>
          <p:nvPr/>
        </p:nvSpPr>
        <p:spPr>
          <a:xfrm>
            <a:off x="8728361" y="3376360"/>
            <a:ext cx="74064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C183D7F6-B498-43B3-948B-1728B52AA6E4}">
                <adec:decorative xmlns:adec="http://schemas.microsoft.com/office/drawing/2017/decorative" val="1"/>
              </a:ext>
            </a:extLst>
          </p:cNvPr>
          <p:cNvSpPr/>
          <p:nvPr/>
        </p:nvSpPr>
        <p:spPr>
          <a:xfrm rot="10800000">
            <a:off x="10345590" y="3583779"/>
            <a:ext cx="74064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a:extLst>
              <a:ext uri="{C183D7F6-B498-43B3-948B-1728B52AA6E4}">
                <adec:decorative xmlns:adec="http://schemas.microsoft.com/office/drawing/2017/decorative" val="1"/>
              </a:ext>
            </a:extLst>
          </p:cNvPr>
          <p:cNvSpPr/>
          <p:nvPr/>
        </p:nvSpPr>
        <p:spPr>
          <a:xfrm rot="10800000">
            <a:off x="10345590" y="3751409"/>
            <a:ext cx="74064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89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4E3736-6004-4A4D-8FCC-5D9D2958B118}"/>
              </a:ext>
            </a:extLst>
          </p:cNvPr>
          <p:cNvSpPr>
            <a:spLocks noGrp="1"/>
          </p:cNvSpPr>
          <p:nvPr>
            <p:ph type="title"/>
          </p:nvPr>
        </p:nvSpPr>
        <p:spPr>
          <a:xfrm>
            <a:off x="152400" y="-50737"/>
            <a:ext cx="11887200" cy="996706"/>
          </a:xfrm>
        </p:spPr>
        <p:txBody>
          <a:bodyPr/>
          <a:lstStyle/>
          <a:p>
            <a:r>
              <a:rPr lang="en-US" altLang="en-US" b="1" dirty="0"/>
              <a:t>II. Creating a Budget Revision (15)</a:t>
            </a:r>
            <a:endParaRPr lang="en-US" dirty="0"/>
          </a:p>
        </p:txBody>
      </p:sp>
      <p:pic>
        <p:nvPicPr>
          <p:cNvPr id="5" name="Content Placeholder 4" descr="screenshot" title="screenshot">
            <a:extLst>
              <a:ext uri="{FF2B5EF4-FFF2-40B4-BE49-F238E27FC236}">
                <a16:creationId xmlns:a16="http://schemas.microsoft.com/office/drawing/2014/main" id="{F5329490-5D38-4CF3-9DC0-FC8392B92C9B}"/>
              </a:ext>
            </a:extLst>
          </p:cNvPr>
          <p:cNvPicPr>
            <a:picLocks noGrp="1" noChangeAspect="1"/>
          </p:cNvPicPr>
          <p:nvPr>
            <p:ph idx="1"/>
          </p:nvPr>
        </p:nvPicPr>
        <p:blipFill>
          <a:blip r:embed="rId3"/>
          <a:stretch>
            <a:fillRect/>
          </a:stretch>
        </p:blipFill>
        <p:spPr>
          <a:xfrm>
            <a:off x="2600689" y="945968"/>
            <a:ext cx="8628063" cy="5257800"/>
          </a:xfrm>
          <a:ln w="38100" cap="sq">
            <a:solidFill>
              <a:srgbClr val="000000"/>
            </a:solidFill>
            <a:miter lim="800000"/>
          </a:ln>
          <a:effectLst>
            <a:outerShdw blurRad="50800" dist="38100" dir="2700000" algn="tl" rotWithShape="0">
              <a:srgbClr val="000000">
                <a:alpha val="43000"/>
              </a:srgbClr>
            </a:outerShdw>
          </a:effectLst>
        </p:spPr>
      </p:pic>
      <p:sp>
        <p:nvSpPr>
          <p:cNvPr id="56323" name="Rounded Rectangle 5">
            <a:extLst>
              <a:ext uri="{FF2B5EF4-FFF2-40B4-BE49-F238E27FC236}">
                <a16:creationId xmlns:a16="http://schemas.microsoft.com/office/drawing/2014/main" id="{E06B060F-62DF-47BD-B4CF-539AE3C1B635}"/>
              </a:ext>
              <a:ext uri="{C183D7F6-B498-43B3-948B-1728B52AA6E4}">
                <adec:decorative xmlns:adec="http://schemas.microsoft.com/office/drawing/2017/decorative" val="1"/>
              </a:ext>
            </a:extLst>
          </p:cNvPr>
          <p:cNvSpPr>
            <a:spLocks noChangeArrowheads="1"/>
          </p:cNvSpPr>
          <p:nvPr/>
        </p:nvSpPr>
        <p:spPr bwMode="auto">
          <a:xfrm>
            <a:off x="10186988" y="2619613"/>
            <a:ext cx="407987" cy="2413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6324" name="Rounded Rectangle 6">
            <a:extLst>
              <a:ext uri="{FF2B5EF4-FFF2-40B4-BE49-F238E27FC236}">
                <a16:creationId xmlns:a16="http://schemas.microsoft.com/office/drawing/2014/main" id="{3D0EDDB7-F2A6-4576-9FC8-2B1427B6FE23}"/>
              </a:ext>
              <a:ext uri="{C183D7F6-B498-43B3-948B-1728B52AA6E4}">
                <adec:decorative xmlns:adec="http://schemas.microsoft.com/office/drawing/2017/decorative" val="1"/>
              </a:ext>
            </a:extLst>
          </p:cNvPr>
          <p:cNvSpPr>
            <a:spLocks noChangeArrowheads="1"/>
          </p:cNvSpPr>
          <p:nvPr/>
        </p:nvSpPr>
        <p:spPr bwMode="auto">
          <a:xfrm>
            <a:off x="8758238" y="2461748"/>
            <a:ext cx="696912" cy="528637"/>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 name="Slide Number Placeholder 3">
            <a:extLst>
              <a:ext uri="{FF2B5EF4-FFF2-40B4-BE49-F238E27FC236}">
                <a16:creationId xmlns:a16="http://schemas.microsoft.com/office/drawing/2014/main" id="{EB6F1871-2CD6-41DE-B673-5AD913490CE9}"/>
              </a:ext>
            </a:extLst>
          </p:cNvPr>
          <p:cNvSpPr>
            <a:spLocks noGrp="1"/>
          </p:cNvSpPr>
          <p:nvPr>
            <p:ph type="sldNum" sz="quarter" idx="4294967295"/>
          </p:nvPr>
        </p:nvSpPr>
        <p:spPr>
          <a:xfrm>
            <a:off x="9455150" y="6248400"/>
            <a:ext cx="2235200" cy="457200"/>
          </a:xfrm>
          <a:prstGeom prst="rect">
            <a:avLst/>
          </a:prstGeom>
        </p:spPr>
        <p:txBody>
          <a:bodyPr/>
          <a:lstStyle/>
          <a:p>
            <a:pPr>
              <a:defRPr/>
            </a:pPr>
            <a:fld id="{C0557662-A22A-42DD-8321-C7E5C264951D}" type="slidenum">
              <a:rPr lang="en-US" altLang="en-US" smtClean="0"/>
              <a:pPr>
                <a:defRPr/>
              </a:pPr>
              <a:t>36</a:t>
            </a:fld>
            <a:endParaRPr lang="en-US" altLang="en-US" dirty="0"/>
          </a:p>
        </p:txBody>
      </p:sp>
      <p:sp>
        <p:nvSpPr>
          <p:cNvPr id="9" name="TextBox 8">
            <a:extLst>
              <a:ext uri="{FF2B5EF4-FFF2-40B4-BE49-F238E27FC236}">
                <a16:creationId xmlns:a16="http://schemas.microsoft.com/office/drawing/2014/main" id="{E32AF84E-50F9-4372-A2AD-797CBF853F04}"/>
              </a:ext>
              <a:ext uri="{C183D7F6-B498-43B3-948B-1728B52AA6E4}">
                <adec:decorative xmlns:adec="http://schemas.microsoft.com/office/drawing/2017/decorative" val="1"/>
              </a:ext>
            </a:extLst>
          </p:cNvPr>
          <p:cNvSpPr txBox="1"/>
          <p:nvPr/>
        </p:nvSpPr>
        <p:spPr>
          <a:xfrm>
            <a:off x="661597" y="945968"/>
            <a:ext cx="1844675"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Staff Tab</a:t>
            </a:r>
          </a:p>
        </p:txBody>
      </p:sp>
    </p:spTree>
    <p:extLst>
      <p:ext uri="{BB962C8B-B14F-4D97-AF65-F5344CB8AC3E}">
        <p14:creationId xmlns:p14="http://schemas.microsoft.com/office/powerpoint/2010/main" val="2584587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a:extLst>
              <a:ext uri="{FF2B5EF4-FFF2-40B4-BE49-F238E27FC236}">
                <a16:creationId xmlns:a16="http://schemas.microsoft.com/office/drawing/2014/main" id="{ED104E3B-F993-4084-A6C7-41BC0EF01B24}"/>
              </a:ext>
            </a:extLst>
          </p:cNvPr>
          <p:cNvSpPr>
            <a:spLocks noGrp="1"/>
          </p:cNvSpPr>
          <p:nvPr>
            <p:ph type="title"/>
          </p:nvPr>
        </p:nvSpPr>
        <p:spPr>
          <a:xfrm>
            <a:off x="1158811" y="492918"/>
            <a:ext cx="9399588" cy="715963"/>
          </a:xfrm>
        </p:spPr>
        <p:txBody>
          <a:bodyPr>
            <a:normAutofit fontScale="90000"/>
          </a:bodyPr>
          <a:lstStyle/>
          <a:p>
            <a:r>
              <a:rPr lang="en-US" altLang="en-US" b="1" dirty="0"/>
              <a:t>II. Creating a Budget </a:t>
            </a:r>
            <a:r>
              <a:rPr lang="en-US" altLang="en-US" sz="4900" b="1" dirty="0"/>
              <a:t>Revision</a:t>
            </a:r>
            <a:r>
              <a:rPr lang="en-US" altLang="en-US" b="1" dirty="0"/>
              <a:t> (16)</a:t>
            </a:r>
            <a:br>
              <a:rPr lang="en-US" altLang="en-US" dirty="0"/>
            </a:br>
            <a:endParaRPr lang="en-US" altLang="en-US" dirty="0"/>
          </a:p>
        </p:txBody>
      </p:sp>
      <p:pic>
        <p:nvPicPr>
          <p:cNvPr id="4" name="Content Placeholder 3" descr="screenshot" title="screenshot">
            <a:extLst>
              <a:ext uri="{FF2B5EF4-FFF2-40B4-BE49-F238E27FC236}">
                <a16:creationId xmlns:a16="http://schemas.microsoft.com/office/drawing/2014/main" id="{CD8E9964-4F2F-4D19-B98F-9C85E77B25A8}"/>
              </a:ext>
            </a:extLst>
          </p:cNvPr>
          <p:cNvPicPr>
            <a:picLocks noGrp="1" noChangeAspect="1"/>
          </p:cNvPicPr>
          <p:nvPr>
            <p:ph idx="1"/>
          </p:nvPr>
        </p:nvPicPr>
        <p:blipFill>
          <a:blip r:embed="rId3"/>
          <a:stretch>
            <a:fillRect/>
          </a:stretch>
        </p:blipFill>
        <p:spPr>
          <a:xfrm>
            <a:off x="2597734" y="1005122"/>
            <a:ext cx="7562273" cy="4901940"/>
          </a:xfrm>
          <a:ln w="38100" cap="sq">
            <a:solidFill>
              <a:srgbClr val="000000"/>
            </a:solidFill>
            <a:miter lim="800000"/>
          </a:ln>
          <a:effectLst>
            <a:outerShdw blurRad="50800" dist="38100" dir="2700000" algn="tl" rotWithShape="0">
              <a:srgbClr val="000000">
                <a:alpha val="43000"/>
              </a:srgbClr>
            </a:outerShdw>
          </a:effectLst>
        </p:spPr>
      </p:pic>
      <p:sp>
        <p:nvSpPr>
          <p:cNvPr id="58372" name="Rounded Rectangle 5">
            <a:extLst>
              <a:ext uri="{FF2B5EF4-FFF2-40B4-BE49-F238E27FC236}">
                <a16:creationId xmlns:a16="http://schemas.microsoft.com/office/drawing/2014/main" id="{273E3D8F-6A5C-4639-9037-9DA8E09B298E}"/>
              </a:ext>
              <a:ext uri="{C183D7F6-B498-43B3-948B-1728B52AA6E4}">
                <adec:decorative xmlns:adec="http://schemas.microsoft.com/office/drawing/2017/decorative" val="1"/>
              </a:ext>
            </a:extLst>
          </p:cNvPr>
          <p:cNvSpPr>
            <a:spLocks noChangeArrowheads="1"/>
          </p:cNvSpPr>
          <p:nvPr/>
        </p:nvSpPr>
        <p:spPr bwMode="auto">
          <a:xfrm>
            <a:off x="9251950" y="3463636"/>
            <a:ext cx="406400" cy="189306"/>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8373" name="Rounded Rectangle 6">
            <a:extLst>
              <a:ext uri="{FF2B5EF4-FFF2-40B4-BE49-F238E27FC236}">
                <a16:creationId xmlns:a16="http://schemas.microsoft.com/office/drawing/2014/main" id="{2F435E0C-66C9-4FA9-8267-0E8E295F2D17}"/>
              </a:ext>
              <a:ext uri="{C183D7F6-B498-43B3-948B-1728B52AA6E4}">
                <adec:decorative xmlns:adec="http://schemas.microsoft.com/office/drawing/2017/decorative" val="1"/>
              </a:ext>
            </a:extLst>
          </p:cNvPr>
          <p:cNvSpPr>
            <a:spLocks noChangeArrowheads="1"/>
          </p:cNvSpPr>
          <p:nvPr/>
        </p:nvSpPr>
        <p:spPr bwMode="auto">
          <a:xfrm>
            <a:off x="3746788" y="2951018"/>
            <a:ext cx="801818" cy="204354"/>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 name="Slide Number Placeholder 7">
            <a:extLst>
              <a:ext uri="{FF2B5EF4-FFF2-40B4-BE49-F238E27FC236}">
                <a16:creationId xmlns:a16="http://schemas.microsoft.com/office/drawing/2014/main" id="{51F8CE6F-648C-45F0-B741-3067008A965B}"/>
              </a:ext>
            </a:extLst>
          </p:cNvPr>
          <p:cNvSpPr>
            <a:spLocks noGrp="1"/>
          </p:cNvSpPr>
          <p:nvPr>
            <p:ph type="sldNum" sz="quarter" idx="4294967295"/>
          </p:nvPr>
        </p:nvSpPr>
        <p:spPr>
          <a:xfrm>
            <a:off x="9455150" y="6248400"/>
            <a:ext cx="2235200" cy="457200"/>
          </a:xfrm>
          <a:prstGeom prst="rect">
            <a:avLst/>
          </a:prstGeom>
        </p:spPr>
        <p:txBody>
          <a:bodyPr/>
          <a:lstStyle/>
          <a:p>
            <a:pPr>
              <a:defRPr/>
            </a:pPr>
            <a:fld id="{345CEABB-35C6-434A-A1FD-70872E838EDE}" type="slidenum">
              <a:rPr lang="en-US" altLang="en-US" smtClean="0"/>
              <a:pPr>
                <a:defRPr/>
              </a:pPr>
              <a:t>37</a:t>
            </a:fld>
            <a:endParaRPr lang="en-US" altLang="en-US" dirty="0"/>
          </a:p>
        </p:txBody>
      </p:sp>
      <p:sp>
        <p:nvSpPr>
          <p:cNvPr id="11" name="TextBox 10">
            <a:extLst>
              <a:ext uri="{FF2B5EF4-FFF2-40B4-BE49-F238E27FC236}">
                <a16:creationId xmlns:a16="http://schemas.microsoft.com/office/drawing/2014/main" id="{6C396292-B26D-4326-9C8E-C260185204F7}"/>
              </a:ext>
              <a:ext uri="{C183D7F6-B498-43B3-948B-1728B52AA6E4}">
                <adec:decorative xmlns:adec="http://schemas.microsoft.com/office/drawing/2017/decorative" val="1"/>
              </a:ext>
            </a:extLst>
          </p:cNvPr>
          <p:cNvSpPr txBox="1"/>
          <p:nvPr/>
        </p:nvSpPr>
        <p:spPr>
          <a:xfrm>
            <a:off x="711263" y="1005122"/>
            <a:ext cx="1844675"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Staff Tab</a:t>
            </a:r>
          </a:p>
        </p:txBody>
      </p:sp>
    </p:spTree>
    <p:extLst>
      <p:ext uri="{BB962C8B-B14F-4D97-AF65-F5344CB8AC3E}">
        <p14:creationId xmlns:p14="http://schemas.microsoft.com/office/powerpoint/2010/main" val="2090733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Title 1">
            <a:extLst>
              <a:ext uri="{FF2B5EF4-FFF2-40B4-BE49-F238E27FC236}">
                <a16:creationId xmlns:a16="http://schemas.microsoft.com/office/drawing/2014/main" id="{3FF468A8-9869-41F1-8319-4EABB4CA377A}"/>
              </a:ext>
            </a:extLst>
          </p:cNvPr>
          <p:cNvSpPr>
            <a:spLocks noGrp="1"/>
          </p:cNvSpPr>
          <p:nvPr>
            <p:ph type="title"/>
          </p:nvPr>
        </p:nvSpPr>
        <p:spPr>
          <a:xfrm>
            <a:off x="1571625" y="301787"/>
            <a:ext cx="9399588" cy="715963"/>
          </a:xfrm>
        </p:spPr>
        <p:txBody>
          <a:bodyPr>
            <a:normAutofit fontScale="90000"/>
          </a:bodyPr>
          <a:lstStyle/>
          <a:p>
            <a:r>
              <a:rPr lang="en-US" altLang="en-US" b="1" dirty="0"/>
              <a:t>II. Creating a Budget </a:t>
            </a:r>
            <a:r>
              <a:rPr lang="en-US" altLang="en-US" sz="4900" b="1" dirty="0"/>
              <a:t>Revision</a:t>
            </a:r>
            <a:r>
              <a:rPr lang="en-US" altLang="en-US" b="1" dirty="0"/>
              <a:t> (17)</a:t>
            </a:r>
            <a:br>
              <a:rPr lang="en-US" altLang="en-US" dirty="0"/>
            </a:br>
            <a:endParaRPr lang="en-US" altLang="en-US" dirty="0"/>
          </a:p>
        </p:txBody>
      </p:sp>
      <p:pic>
        <p:nvPicPr>
          <p:cNvPr id="7" name="Content Placeholder 6" descr="screenshot" title="screenshot">
            <a:extLst>
              <a:ext uri="{FF2B5EF4-FFF2-40B4-BE49-F238E27FC236}">
                <a16:creationId xmlns:a16="http://schemas.microsoft.com/office/drawing/2014/main" id="{90AEE99E-3A1F-41DB-89E1-2446818B9434}"/>
              </a:ext>
            </a:extLst>
          </p:cNvPr>
          <p:cNvPicPr>
            <a:picLocks noGrp="1" noChangeAspect="1"/>
          </p:cNvPicPr>
          <p:nvPr>
            <p:ph idx="1"/>
          </p:nvPr>
        </p:nvPicPr>
        <p:blipFill>
          <a:blip r:embed="rId3"/>
          <a:stretch>
            <a:fillRect/>
          </a:stretch>
        </p:blipFill>
        <p:spPr>
          <a:xfrm>
            <a:off x="2192338" y="659768"/>
            <a:ext cx="8580438" cy="5407025"/>
          </a:xfrm>
          <a:ln w="38100" cap="sq">
            <a:solidFill>
              <a:srgbClr val="000000"/>
            </a:solidFill>
            <a:miter lim="800000"/>
          </a:ln>
          <a:effectLst>
            <a:outerShdw blurRad="50800" dist="38100" dir="2700000" algn="tl" rotWithShape="0">
              <a:srgbClr val="000000">
                <a:alpha val="43000"/>
              </a:srgbClr>
            </a:outerShdw>
          </a:effectLst>
        </p:spPr>
      </p:pic>
      <p:sp>
        <p:nvSpPr>
          <p:cNvPr id="60419" name="Rounded Rectangle 4">
            <a:extLst>
              <a:ext uri="{FF2B5EF4-FFF2-40B4-BE49-F238E27FC236}">
                <a16:creationId xmlns:a16="http://schemas.microsoft.com/office/drawing/2014/main" id="{BACF7DB0-74DD-43B6-9BE3-E6A8E8A62F55}"/>
              </a:ext>
              <a:ext uri="{C183D7F6-B498-43B3-948B-1728B52AA6E4}">
                <adec:decorative xmlns:adec="http://schemas.microsoft.com/office/drawing/2017/decorative" val="1"/>
              </a:ext>
            </a:extLst>
          </p:cNvPr>
          <p:cNvSpPr>
            <a:spLocks noChangeArrowheads="1"/>
          </p:cNvSpPr>
          <p:nvPr/>
        </p:nvSpPr>
        <p:spPr bwMode="auto">
          <a:xfrm>
            <a:off x="3487155" y="2309860"/>
            <a:ext cx="7248525" cy="560387"/>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0420" name="Rounded Rectangle 7">
            <a:extLst>
              <a:ext uri="{FF2B5EF4-FFF2-40B4-BE49-F238E27FC236}">
                <a16:creationId xmlns:a16="http://schemas.microsoft.com/office/drawing/2014/main" id="{E14AEAFE-E36A-4C0F-8D43-9338D18BB17C}"/>
              </a:ext>
              <a:ext uri="{C183D7F6-B498-43B3-948B-1728B52AA6E4}">
                <adec:decorative xmlns:adec="http://schemas.microsoft.com/office/drawing/2017/decorative" val="1"/>
              </a:ext>
            </a:extLst>
          </p:cNvPr>
          <p:cNvSpPr>
            <a:spLocks noChangeArrowheads="1"/>
          </p:cNvSpPr>
          <p:nvPr/>
        </p:nvSpPr>
        <p:spPr bwMode="auto">
          <a:xfrm>
            <a:off x="5783543" y="5832764"/>
            <a:ext cx="1895475" cy="211984"/>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 name="Slide Number Placeholder 3">
            <a:extLst>
              <a:ext uri="{FF2B5EF4-FFF2-40B4-BE49-F238E27FC236}">
                <a16:creationId xmlns:a16="http://schemas.microsoft.com/office/drawing/2014/main" id="{3B560BCA-AFF4-44C6-A0B2-053C080A7DBF}"/>
              </a:ext>
            </a:extLst>
          </p:cNvPr>
          <p:cNvSpPr>
            <a:spLocks noGrp="1"/>
          </p:cNvSpPr>
          <p:nvPr>
            <p:ph type="sldNum" sz="quarter" idx="4294967295"/>
          </p:nvPr>
        </p:nvSpPr>
        <p:spPr>
          <a:xfrm>
            <a:off x="9455150" y="6248400"/>
            <a:ext cx="2235200" cy="457200"/>
          </a:xfrm>
          <a:prstGeom prst="rect">
            <a:avLst/>
          </a:prstGeom>
        </p:spPr>
        <p:txBody>
          <a:bodyPr/>
          <a:lstStyle/>
          <a:p>
            <a:pPr>
              <a:defRPr/>
            </a:pPr>
            <a:fld id="{781185DD-4E13-45C2-B0DA-58F88082A922}" type="slidenum">
              <a:rPr lang="en-US" altLang="en-US" smtClean="0"/>
              <a:pPr>
                <a:defRPr/>
              </a:pPr>
              <a:t>38</a:t>
            </a:fld>
            <a:endParaRPr lang="en-US" altLang="en-US" dirty="0"/>
          </a:p>
        </p:txBody>
      </p:sp>
      <p:sp>
        <p:nvSpPr>
          <p:cNvPr id="10" name="TextBox 9">
            <a:extLst>
              <a:ext uri="{FF2B5EF4-FFF2-40B4-BE49-F238E27FC236}">
                <a16:creationId xmlns:a16="http://schemas.microsoft.com/office/drawing/2014/main" id="{31EC8E58-8CA9-41E5-BB20-652FBEC6DE76}"/>
              </a:ext>
              <a:ext uri="{C183D7F6-B498-43B3-948B-1728B52AA6E4}">
                <adec:decorative xmlns:adec="http://schemas.microsoft.com/office/drawing/2017/decorative" val="1"/>
              </a:ext>
            </a:extLst>
          </p:cNvPr>
          <p:cNvSpPr txBox="1"/>
          <p:nvPr/>
        </p:nvSpPr>
        <p:spPr>
          <a:xfrm>
            <a:off x="298449" y="659768"/>
            <a:ext cx="1844675"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Staff Tab</a:t>
            </a:r>
          </a:p>
        </p:txBody>
      </p:sp>
    </p:spTree>
    <p:extLst>
      <p:ext uri="{BB962C8B-B14F-4D97-AF65-F5344CB8AC3E}">
        <p14:creationId xmlns:p14="http://schemas.microsoft.com/office/powerpoint/2010/main" val="811815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a:extLst>
              <a:ext uri="{FF2B5EF4-FFF2-40B4-BE49-F238E27FC236}">
                <a16:creationId xmlns:a16="http://schemas.microsoft.com/office/drawing/2014/main" id="{F69D3366-BBE2-4397-86E9-F384D6A5A96B}"/>
              </a:ext>
            </a:extLst>
          </p:cNvPr>
          <p:cNvSpPr>
            <a:spLocks noGrp="1"/>
          </p:cNvSpPr>
          <p:nvPr>
            <p:ph type="title"/>
          </p:nvPr>
        </p:nvSpPr>
        <p:spPr>
          <a:xfrm>
            <a:off x="1831975" y="322263"/>
            <a:ext cx="9399588" cy="715963"/>
          </a:xfrm>
        </p:spPr>
        <p:txBody>
          <a:bodyPr>
            <a:normAutofit fontScale="90000"/>
          </a:bodyPr>
          <a:lstStyle/>
          <a:p>
            <a:r>
              <a:rPr lang="en-US" altLang="en-US" b="1" dirty="0"/>
              <a:t>II. Creating a Budget </a:t>
            </a:r>
            <a:r>
              <a:rPr lang="en-US" altLang="en-US" sz="4900" b="1" dirty="0"/>
              <a:t>Revision</a:t>
            </a:r>
            <a:r>
              <a:rPr lang="en-US" altLang="en-US" b="1" dirty="0"/>
              <a:t> (18)</a:t>
            </a:r>
            <a:br>
              <a:rPr lang="en-US" altLang="en-US" dirty="0"/>
            </a:br>
            <a:endParaRPr lang="en-US" altLang="en-US" dirty="0"/>
          </a:p>
        </p:txBody>
      </p:sp>
      <p:pic>
        <p:nvPicPr>
          <p:cNvPr id="14" name="Content Placeholder 6" descr="screenshot" title="screenshot">
            <a:extLst>
              <a:ext uri="{FF2B5EF4-FFF2-40B4-BE49-F238E27FC236}">
                <a16:creationId xmlns:a16="http://schemas.microsoft.com/office/drawing/2014/main" id="{248BA404-F06F-4076-B356-5682B9779070}"/>
              </a:ext>
            </a:extLst>
          </p:cNvPr>
          <p:cNvPicPr>
            <a:picLocks noGrp="1" noChangeAspect="1"/>
          </p:cNvPicPr>
          <p:nvPr>
            <p:ph idx="1"/>
          </p:nvPr>
        </p:nvPicPr>
        <p:blipFill>
          <a:blip r:embed="rId3"/>
          <a:stretch>
            <a:fillRect/>
          </a:stretch>
        </p:blipFill>
        <p:spPr>
          <a:xfrm>
            <a:off x="2724347" y="805239"/>
            <a:ext cx="8580438" cy="5407025"/>
          </a:xfrm>
          <a:ln w="38100" cap="sq">
            <a:solidFill>
              <a:srgbClr val="000000"/>
            </a:solidFill>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47C7A663-BA2E-43BB-A170-B059E53B5B4E}"/>
              </a:ext>
              <a:ext uri="{C183D7F6-B498-43B3-948B-1728B52AA6E4}">
                <adec:decorative xmlns:adec="http://schemas.microsoft.com/office/drawing/2017/decorative" val="1"/>
              </a:ext>
            </a:extLst>
          </p:cNvPr>
          <p:cNvSpPr txBox="1"/>
          <p:nvPr/>
        </p:nvSpPr>
        <p:spPr>
          <a:xfrm>
            <a:off x="169860" y="823009"/>
            <a:ext cx="2481265"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Save Buttons </a:t>
            </a:r>
          </a:p>
        </p:txBody>
      </p:sp>
      <p:sp>
        <p:nvSpPr>
          <p:cNvPr id="62470" name="Rounded Rectangle 4">
            <a:extLst>
              <a:ext uri="{FF2B5EF4-FFF2-40B4-BE49-F238E27FC236}">
                <a16:creationId xmlns:a16="http://schemas.microsoft.com/office/drawing/2014/main" id="{9218BD08-011E-42B7-A87B-E113BC4F939D}"/>
              </a:ext>
              <a:ext uri="{C183D7F6-B498-43B3-948B-1728B52AA6E4}">
                <adec:decorative xmlns:adec="http://schemas.microsoft.com/office/drawing/2017/decorative" val="1"/>
              </a:ext>
            </a:extLst>
          </p:cNvPr>
          <p:cNvSpPr>
            <a:spLocks noChangeArrowheads="1"/>
          </p:cNvSpPr>
          <p:nvPr/>
        </p:nvSpPr>
        <p:spPr bwMode="auto">
          <a:xfrm>
            <a:off x="4522788" y="5939649"/>
            <a:ext cx="1557501" cy="27261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2471" name="Rounded Rectangle 4">
            <a:extLst>
              <a:ext uri="{FF2B5EF4-FFF2-40B4-BE49-F238E27FC236}">
                <a16:creationId xmlns:a16="http://schemas.microsoft.com/office/drawing/2014/main" id="{0EC6F1F3-7BAB-42D5-AA50-C6196DA95413}"/>
              </a:ext>
              <a:ext uri="{C183D7F6-B498-43B3-948B-1728B52AA6E4}">
                <adec:decorative xmlns:adec="http://schemas.microsoft.com/office/drawing/2017/decorative" val="1"/>
              </a:ext>
            </a:extLst>
          </p:cNvPr>
          <p:cNvSpPr>
            <a:spLocks noChangeArrowheads="1"/>
          </p:cNvSpPr>
          <p:nvPr/>
        </p:nvSpPr>
        <p:spPr bwMode="auto">
          <a:xfrm>
            <a:off x="6319491" y="5939649"/>
            <a:ext cx="1827213" cy="31432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D8A812F1-34F5-4FEF-A7D3-AFEE1506459E}"/>
              </a:ext>
            </a:extLst>
          </p:cNvPr>
          <p:cNvSpPr>
            <a:spLocks noGrp="1"/>
          </p:cNvSpPr>
          <p:nvPr>
            <p:ph type="sldNum" sz="quarter" idx="4294967295"/>
          </p:nvPr>
        </p:nvSpPr>
        <p:spPr>
          <a:xfrm>
            <a:off x="9455150" y="6248400"/>
            <a:ext cx="2235200" cy="457200"/>
          </a:xfrm>
          <a:prstGeom prst="rect">
            <a:avLst/>
          </a:prstGeom>
        </p:spPr>
        <p:txBody>
          <a:bodyPr/>
          <a:lstStyle/>
          <a:p>
            <a:pPr>
              <a:defRPr/>
            </a:pPr>
            <a:fld id="{2B7EC5CA-0179-4B6D-91FB-510EB17D34D2}" type="slidenum">
              <a:rPr lang="en-US" altLang="en-US" smtClean="0"/>
              <a:pPr>
                <a:defRPr/>
              </a:pPr>
              <a:t>39</a:t>
            </a:fld>
            <a:endParaRPr lang="en-US" altLang="en-US" dirty="0"/>
          </a:p>
        </p:txBody>
      </p:sp>
    </p:spTree>
    <p:extLst>
      <p:ext uri="{BB962C8B-B14F-4D97-AF65-F5344CB8AC3E}">
        <p14:creationId xmlns:p14="http://schemas.microsoft.com/office/powerpoint/2010/main" val="80470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20020A-0C56-4458-9F9D-57B87E1EC08C}"/>
              </a:ext>
            </a:extLst>
          </p:cNvPr>
          <p:cNvSpPr>
            <a:spLocks noGrp="1"/>
          </p:cNvSpPr>
          <p:nvPr>
            <p:ph type="title"/>
          </p:nvPr>
        </p:nvSpPr>
        <p:spPr/>
        <p:txBody>
          <a:bodyPr>
            <a:normAutofit/>
          </a:bodyPr>
          <a:lstStyle/>
          <a:p>
            <a:r>
              <a:rPr lang="en-US" b="1" dirty="0">
                <a:cs typeface="Arial"/>
              </a:rPr>
              <a:t>Meeting Agreements</a:t>
            </a:r>
            <a:endParaRPr lang="en-US" sz="3600" b="1" dirty="0"/>
          </a:p>
        </p:txBody>
      </p:sp>
      <p:graphicFrame>
        <p:nvGraphicFramePr>
          <p:cNvPr id="6" name="TextBox 1">
            <a:extLst>
              <a:ext uri="{FF2B5EF4-FFF2-40B4-BE49-F238E27FC236}">
                <a16:creationId xmlns:a16="http://schemas.microsoft.com/office/drawing/2014/main" id="{E0DB3727-FDDD-149B-DA27-6A1F7847C6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1491039"/>
              </p:ext>
            </p:extLst>
          </p:nvPr>
        </p:nvGraphicFramePr>
        <p:xfrm>
          <a:off x="679491" y="2336393"/>
          <a:ext cx="10354605" cy="3016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104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Title 1">
            <a:extLst>
              <a:ext uri="{FF2B5EF4-FFF2-40B4-BE49-F238E27FC236}">
                <a16:creationId xmlns:a16="http://schemas.microsoft.com/office/drawing/2014/main" id="{6CE25718-0F14-4A74-8986-78149F8A9DD6}"/>
              </a:ext>
            </a:extLst>
          </p:cNvPr>
          <p:cNvSpPr>
            <a:spLocks noGrp="1"/>
          </p:cNvSpPr>
          <p:nvPr>
            <p:ph type="title"/>
          </p:nvPr>
        </p:nvSpPr>
        <p:spPr>
          <a:xfrm>
            <a:off x="1396206" y="317500"/>
            <a:ext cx="9399588" cy="715963"/>
          </a:xfrm>
        </p:spPr>
        <p:txBody>
          <a:bodyPr>
            <a:normAutofit/>
          </a:bodyPr>
          <a:lstStyle/>
          <a:p>
            <a:r>
              <a:rPr lang="en-US" altLang="en-US" b="1" dirty="0"/>
              <a:t>II. Creating a Budget Revision (19)</a:t>
            </a:r>
            <a:endParaRPr lang="en-US" altLang="en-US" dirty="0"/>
          </a:p>
        </p:txBody>
      </p:sp>
      <p:pic>
        <p:nvPicPr>
          <p:cNvPr id="4" name="Content Placeholder 3" descr="screenshot" title="screenshot">
            <a:extLst>
              <a:ext uri="{FF2B5EF4-FFF2-40B4-BE49-F238E27FC236}">
                <a16:creationId xmlns:a16="http://schemas.microsoft.com/office/drawing/2014/main" id="{72AA4DB6-EDA5-4DA4-AFEA-1602FA52E95D}"/>
              </a:ext>
            </a:extLst>
          </p:cNvPr>
          <p:cNvPicPr>
            <a:picLocks noGrp="1" noChangeAspect="1"/>
          </p:cNvPicPr>
          <p:nvPr>
            <p:ph idx="1"/>
          </p:nvPr>
        </p:nvPicPr>
        <p:blipFill>
          <a:blip r:embed="rId3"/>
          <a:stretch>
            <a:fillRect/>
          </a:stretch>
        </p:blipFill>
        <p:spPr>
          <a:xfrm>
            <a:off x="2636838" y="1341438"/>
            <a:ext cx="8937625" cy="4662487"/>
          </a:xfrm>
          <a:ln w="38100" cap="sq">
            <a:solidFill>
              <a:srgbClr val="000000"/>
            </a:solidFill>
            <a:miter lim="800000"/>
          </a:ln>
          <a:effectLst>
            <a:outerShdw blurRad="50800" dist="38100" dir="2700000" algn="tl" rotWithShape="0">
              <a:srgbClr val="000000">
                <a:alpha val="43000"/>
              </a:srgbClr>
            </a:outerShdw>
          </a:effectLst>
        </p:spPr>
      </p:pic>
      <p:sp>
        <p:nvSpPr>
          <p:cNvPr id="64515" name="Rounded Rectangle 4">
            <a:extLst>
              <a:ext uri="{FF2B5EF4-FFF2-40B4-BE49-F238E27FC236}">
                <a16:creationId xmlns:a16="http://schemas.microsoft.com/office/drawing/2014/main" id="{6263ECF9-190B-46B0-AAB5-7998CCE51A1E}"/>
              </a:ext>
              <a:ext uri="{C183D7F6-B498-43B3-948B-1728B52AA6E4}">
                <adec:decorative xmlns:adec="http://schemas.microsoft.com/office/drawing/2017/decorative" val="1"/>
              </a:ext>
            </a:extLst>
          </p:cNvPr>
          <p:cNvSpPr>
            <a:spLocks noChangeArrowheads="1"/>
          </p:cNvSpPr>
          <p:nvPr/>
        </p:nvSpPr>
        <p:spPr bwMode="auto">
          <a:xfrm>
            <a:off x="6904038" y="2220913"/>
            <a:ext cx="3702050" cy="66992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4516" name="Rounded Rectangle 5">
            <a:extLst>
              <a:ext uri="{FF2B5EF4-FFF2-40B4-BE49-F238E27FC236}">
                <a16:creationId xmlns:a16="http://schemas.microsoft.com/office/drawing/2014/main" id="{B80B4467-6723-4B68-B25E-B89DBE40B28F}"/>
              </a:ext>
              <a:ext uri="{C183D7F6-B498-43B3-948B-1728B52AA6E4}">
                <adec:decorative xmlns:adec="http://schemas.microsoft.com/office/drawing/2017/decorative" val="1"/>
              </a:ext>
            </a:extLst>
          </p:cNvPr>
          <p:cNvSpPr>
            <a:spLocks noChangeArrowheads="1"/>
          </p:cNvSpPr>
          <p:nvPr/>
        </p:nvSpPr>
        <p:spPr bwMode="auto">
          <a:xfrm>
            <a:off x="7915275" y="1341438"/>
            <a:ext cx="604838" cy="26352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 name="Slide Number Placeholder 6">
            <a:extLst>
              <a:ext uri="{FF2B5EF4-FFF2-40B4-BE49-F238E27FC236}">
                <a16:creationId xmlns:a16="http://schemas.microsoft.com/office/drawing/2014/main" id="{71B32456-241A-45BF-A476-A32CBFB82230}"/>
              </a:ext>
            </a:extLst>
          </p:cNvPr>
          <p:cNvSpPr>
            <a:spLocks noGrp="1"/>
          </p:cNvSpPr>
          <p:nvPr>
            <p:ph type="sldNum" sz="quarter" idx="4294967295"/>
          </p:nvPr>
        </p:nvSpPr>
        <p:spPr>
          <a:xfrm>
            <a:off x="9455150" y="6248400"/>
            <a:ext cx="2235200" cy="457200"/>
          </a:xfrm>
          <a:prstGeom prst="rect">
            <a:avLst/>
          </a:prstGeom>
        </p:spPr>
        <p:txBody>
          <a:bodyPr/>
          <a:lstStyle/>
          <a:p>
            <a:pPr>
              <a:defRPr/>
            </a:pPr>
            <a:fld id="{47770B93-5698-4BCF-B6EB-0DB623FF4529}" type="slidenum">
              <a:rPr lang="en-US" altLang="en-US" smtClean="0"/>
              <a:pPr>
                <a:defRPr/>
              </a:pPr>
              <a:t>40</a:t>
            </a:fld>
            <a:endParaRPr lang="en-US" altLang="en-US" dirty="0"/>
          </a:p>
        </p:txBody>
      </p:sp>
      <p:sp>
        <p:nvSpPr>
          <p:cNvPr id="8" name="TextBox 7">
            <a:extLst>
              <a:ext uri="{FF2B5EF4-FFF2-40B4-BE49-F238E27FC236}">
                <a16:creationId xmlns:a16="http://schemas.microsoft.com/office/drawing/2014/main" id="{48FE2362-299A-4662-866F-62BBB766EFDA}"/>
              </a:ext>
              <a:ext uri="{C183D7F6-B498-43B3-948B-1728B52AA6E4}">
                <adec:decorative xmlns:adec="http://schemas.microsoft.com/office/drawing/2017/decorative" val="1"/>
              </a:ext>
            </a:extLst>
          </p:cNvPr>
          <p:cNvSpPr txBox="1"/>
          <p:nvPr/>
        </p:nvSpPr>
        <p:spPr>
          <a:xfrm>
            <a:off x="746125" y="1341438"/>
            <a:ext cx="1844675" cy="138499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Service Activity List</a:t>
            </a:r>
          </a:p>
        </p:txBody>
      </p:sp>
    </p:spTree>
    <p:extLst>
      <p:ext uri="{BB962C8B-B14F-4D97-AF65-F5344CB8AC3E}">
        <p14:creationId xmlns:p14="http://schemas.microsoft.com/office/powerpoint/2010/main" val="1307849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0E8CBC-B0A3-4E86-9B3D-CD4791D4EAC0}"/>
              </a:ext>
            </a:extLst>
          </p:cNvPr>
          <p:cNvSpPr>
            <a:spLocks noGrp="1"/>
          </p:cNvSpPr>
          <p:nvPr>
            <p:ph type="title"/>
          </p:nvPr>
        </p:nvSpPr>
        <p:spPr>
          <a:xfrm>
            <a:off x="152400" y="114176"/>
            <a:ext cx="11887200" cy="801679"/>
          </a:xfrm>
        </p:spPr>
        <p:txBody>
          <a:bodyPr/>
          <a:lstStyle/>
          <a:p>
            <a:r>
              <a:rPr lang="en-US" altLang="en-US" b="1" dirty="0"/>
              <a:t>II. Creating a Budget Revision (20)</a:t>
            </a:r>
            <a:endParaRPr lang="en-US" dirty="0"/>
          </a:p>
        </p:txBody>
      </p:sp>
      <p:pic>
        <p:nvPicPr>
          <p:cNvPr id="11" name="Content Placeholder 3" descr="Screenshot" title="Screensh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4120" y="915855"/>
            <a:ext cx="8458200" cy="5279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6564" name="Right Arrow 5">
            <a:extLst>
              <a:ext uri="{FF2B5EF4-FFF2-40B4-BE49-F238E27FC236}">
                <a16:creationId xmlns:a16="http://schemas.microsoft.com/office/drawing/2014/main" id="{D27C6A8E-C09E-49AF-9A58-4E1EF1C9819E}"/>
              </a:ext>
              <a:ext uri="{C183D7F6-B498-43B3-948B-1728B52AA6E4}">
                <adec:decorative xmlns:adec="http://schemas.microsoft.com/office/drawing/2017/decorative" val="1"/>
              </a:ext>
            </a:extLst>
          </p:cNvPr>
          <p:cNvSpPr>
            <a:spLocks noChangeArrowheads="1"/>
          </p:cNvSpPr>
          <p:nvPr/>
        </p:nvSpPr>
        <p:spPr bwMode="auto">
          <a:xfrm>
            <a:off x="1882430" y="3837745"/>
            <a:ext cx="736600" cy="274637"/>
          </a:xfrm>
          <a:prstGeom prst="rightArrow">
            <a:avLst>
              <a:gd name="adj1" fmla="val 50000"/>
              <a:gd name="adj2" fmla="val 5004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2" name="Right Arrow 5">
            <a:extLst>
              <a:ext uri="{FF2B5EF4-FFF2-40B4-BE49-F238E27FC236}">
                <a16:creationId xmlns:a16="http://schemas.microsoft.com/office/drawing/2014/main" id="{D27C6A8E-C09E-49AF-9A58-4E1EF1C9819E}"/>
              </a:ext>
              <a:ext uri="{C183D7F6-B498-43B3-948B-1728B52AA6E4}">
                <adec:decorative xmlns:adec="http://schemas.microsoft.com/office/drawing/2017/decorative" val="1"/>
              </a:ext>
            </a:extLst>
          </p:cNvPr>
          <p:cNvSpPr>
            <a:spLocks noChangeArrowheads="1"/>
          </p:cNvSpPr>
          <p:nvPr/>
        </p:nvSpPr>
        <p:spPr bwMode="auto">
          <a:xfrm>
            <a:off x="9086850" y="5336013"/>
            <a:ext cx="736600" cy="274637"/>
          </a:xfrm>
          <a:prstGeom prst="rightArrow">
            <a:avLst>
              <a:gd name="adj1" fmla="val 50000"/>
              <a:gd name="adj2" fmla="val 5004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9" name="TextBox 8">
            <a:extLst>
              <a:ext uri="{FF2B5EF4-FFF2-40B4-BE49-F238E27FC236}">
                <a16:creationId xmlns:a16="http://schemas.microsoft.com/office/drawing/2014/main" id="{54BF0DB6-F601-49ED-A5B8-1C16DB7ABE28}"/>
              </a:ext>
              <a:ext uri="{C183D7F6-B498-43B3-948B-1728B52AA6E4}">
                <adec:decorative xmlns:adec="http://schemas.microsoft.com/office/drawing/2017/decorative" val="1"/>
              </a:ext>
            </a:extLst>
          </p:cNvPr>
          <p:cNvSpPr txBox="1"/>
          <p:nvPr/>
        </p:nvSpPr>
        <p:spPr>
          <a:xfrm>
            <a:off x="224092" y="923946"/>
            <a:ext cx="2051176" cy="83099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a:t>Section 15: Attachments</a:t>
            </a:r>
          </a:p>
        </p:txBody>
      </p:sp>
      <p:sp>
        <p:nvSpPr>
          <p:cNvPr id="10" name="TextBox 9">
            <a:extLst>
              <a:ext uri="{FF2B5EF4-FFF2-40B4-BE49-F238E27FC236}">
                <a16:creationId xmlns:a16="http://schemas.microsoft.com/office/drawing/2014/main" id="{C7104F93-DE06-42CF-903A-18201B1FC63A}"/>
              </a:ext>
              <a:ext uri="{C183D7F6-B498-43B3-948B-1728B52AA6E4}">
                <adec:decorative xmlns:adec="http://schemas.microsoft.com/office/drawing/2017/decorative" val="1"/>
              </a:ext>
            </a:extLst>
          </p:cNvPr>
          <p:cNvSpPr txBox="1"/>
          <p:nvPr/>
        </p:nvSpPr>
        <p:spPr>
          <a:xfrm>
            <a:off x="3664052" y="2679445"/>
            <a:ext cx="1733858" cy="166994"/>
          </a:xfrm>
          <a:prstGeom prst="rect">
            <a:avLst/>
          </a:prstGeom>
          <a:solidFill>
            <a:schemeClr val="bg1"/>
          </a:solidFill>
        </p:spPr>
        <p:txBody>
          <a:bodyPr wrap="square" rtlCol="0">
            <a:spAutoFit/>
          </a:bodyPr>
          <a:lstStyle/>
          <a:p>
            <a:endParaRPr lang="en-US" dirty="0">
              <a:solidFill>
                <a:schemeClr val="bg1"/>
              </a:solidFill>
            </a:endParaRPr>
          </a:p>
        </p:txBody>
      </p:sp>
      <p:sp>
        <p:nvSpPr>
          <p:cNvPr id="13" name="TextBox 12">
            <a:extLst>
              <a:ext uri="{FF2B5EF4-FFF2-40B4-BE49-F238E27FC236}">
                <a16:creationId xmlns:a16="http://schemas.microsoft.com/office/drawing/2014/main" id="{552F6877-EFD9-44E2-9B76-0A17FAC1830C}"/>
              </a:ext>
              <a:ext uri="{C183D7F6-B498-43B3-948B-1728B52AA6E4}">
                <adec:decorative xmlns:adec="http://schemas.microsoft.com/office/drawing/2017/decorative" val="1"/>
              </a:ext>
            </a:extLst>
          </p:cNvPr>
          <p:cNvSpPr txBox="1"/>
          <p:nvPr/>
        </p:nvSpPr>
        <p:spPr>
          <a:xfrm>
            <a:off x="7654924" y="2119006"/>
            <a:ext cx="1800225" cy="616819"/>
          </a:xfrm>
          <a:prstGeom prst="rect">
            <a:avLst/>
          </a:prstGeom>
          <a:solidFill>
            <a:schemeClr val="bg1"/>
          </a:solidFill>
        </p:spPr>
        <p:txBody>
          <a:bodyPr wrap="square" rtlCol="0">
            <a:spAutoFit/>
          </a:bodyPr>
          <a:lstStyle/>
          <a:p>
            <a:endParaRPr lang="en-US" dirty="0">
              <a:solidFill>
                <a:schemeClr val="bg1"/>
              </a:solidFill>
            </a:endParaRPr>
          </a:p>
        </p:txBody>
      </p:sp>
      <p:sp>
        <p:nvSpPr>
          <p:cNvPr id="8" name="Slide Number Placeholder 7">
            <a:extLst>
              <a:ext uri="{FF2B5EF4-FFF2-40B4-BE49-F238E27FC236}">
                <a16:creationId xmlns:a16="http://schemas.microsoft.com/office/drawing/2014/main" id="{0EEC2FCD-1FDA-4031-B019-D72F6C94CFE5}"/>
              </a:ext>
            </a:extLst>
          </p:cNvPr>
          <p:cNvSpPr>
            <a:spLocks noGrp="1"/>
          </p:cNvSpPr>
          <p:nvPr>
            <p:ph type="sldNum" sz="quarter" idx="4294967295"/>
          </p:nvPr>
        </p:nvSpPr>
        <p:spPr>
          <a:xfrm>
            <a:off x="9455150" y="6248400"/>
            <a:ext cx="2235200" cy="457200"/>
          </a:xfrm>
          <a:prstGeom prst="rect">
            <a:avLst/>
          </a:prstGeom>
        </p:spPr>
        <p:txBody>
          <a:bodyPr/>
          <a:lstStyle/>
          <a:p>
            <a:pPr>
              <a:defRPr/>
            </a:pPr>
            <a:fld id="{4A9E5932-9BA3-49EA-8E0F-83F4EA7BD431}" type="slidenum">
              <a:rPr lang="en-US" altLang="en-US" smtClean="0"/>
              <a:pPr>
                <a:defRPr/>
              </a:pPr>
              <a:t>41</a:t>
            </a:fld>
            <a:endParaRPr lang="en-US" altLang="en-US" dirty="0"/>
          </a:p>
        </p:txBody>
      </p:sp>
    </p:spTree>
    <p:extLst>
      <p:ext uri="{BB962C8B-B14F-4D97-AF65-F5344CB8AC3E}">
        <p14:creationId xmlns:p14="http://schemas.microsoft.com/office/powerpoint/2010/main" val="615973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271C6-8DF0-48C6-8798-EA8C114B6F74}"/>
              </a:ext>
            </a:extLst>
          </p:cNvPr>
          <p:cNvSpPr>
            <a:spLocks noGrp="1"/>
          </p:cNvSpPr>
          <p:nvPr>
            <p:ph type="title"/>
          </p:nvPr>
        </p:nvSpPr>
        <p:spPr>
          <a:xfrm>
            <a:off x="125791" y="-10679"/>
            <a:ext cx="11887200" cy="1141406"/>
          </a:xfrm>
        </p:spPr>
        <p:txBody>
          <a:bodyPr/>
          <a:lstStyle/>
          <a:p>
            <a:r>
              <a:rPr lang="en-US" altLang="en-US" b="1" dirty="0"/>
              <a:t>II. Creating a Budget Revision (21)</a:t>
            </a:r>
            <a:endParaRPr lang="en-US" dirty="0"/>
          </a:p>
        </p:txBody>
      </p:sp>
      <p:pic>
        <p:nvPicPr>
          <p:cNvPr id="5" name="Content Placeholder 4" descr="screenshot" title="screenshot">
            <a:extLst>
              <a:ext uri="{FF2B5EF4-FFF2-40B4-BE49-F238E27FC236}">
                <a16:creationId xmlns:a16="http://schemas.microsoft.com/office/drawing/2014/main" id="{174E6DB9-6A9E-4758-B19A-2D1CFC853519}"/>
              </a:ext>
            </a:extLst>
          </p:cNvPr>
          <p:cNvPicPr>
            <a:picLocks noGrp="1" noChangeAspect="1"/>
          </p:cNvPicPr>
          <p:nvPr>
            <p:ph idx="1"/>
          </p:nvPr>
        </p:nvPicPr>
        <p:blipFill>
          <a:blip r:embed="rId3"/>
          <a:stretch>
            <a:fillRect/>
          </a:stretch>
        </p:blipFill>
        <p:spPr>
          <a:xfrm>
            <a:off x="2368550" y="1157288"/>
            <a:ext cx="6092825" cy="3495675"/>
          </a:xfrm>
          <a:ln w="38100" cap="sq">
            <a:solidFill>
              <a:srgbClr val="000000"/>
            </a:solidFill>
            <a:miter lim="800000"/>
          </a:ln>
          <a:effectLst>
            <a:outerShdw blurRad="50800" dist="38100" dir="2700000" algn="tl" rotWithShape="0">
              <a:srgbClr val="000000">
                <a:alpha val="43000"/>
              </a:srgbClr>
            </a:outerShdw>
          </a:effectLst>
        </p:spPr>
      </p:pic>
      <p:pic>
        <p:nvPicPr>
          <p:cNvPr id="6" name="Picture 5" descr="screenshot" title="screenshot">
            <a:extLst>
              <a:ext uri="{FF2B5EF4-FFF2-40B4-BE49-F238E27FC236}">
                <a16:creationId xmlns:a16="http://schemas.microsoft.com/office/drawing/2014/main" id="{D82B2DAB-3A91-49E5-B1CA-40CC40E2CD57}"/>
              </a:ext>
            </a:extLst>
          </p:cNvPr>
          <p:cNvPicPr>
            <a:picLocks noChangeAspect="1"/>
          </p:cNvPicPr>
          <p:nvPr/>
        </p:nvPicPr>
        <p:blipFill>
          <a:blip r:embed="rId4"/>
          <a:stretch>
            <a:fillRect/>
          </a:stretch>
        </p:blipFill>
        <p:spPr>
          <a:xfrm>
            <a:off x="5903913" y="2590005"/>
            <a:ext cx="6094412" cy="345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8612" name="Rounded Rectangle 6">
            <a:extLst>
              <a:ext uri="{FF2B5EF4-FFF2-40B4-BE49-F238E27FC236}">
                <a16:creationId xmlns:a16="http://schemas.microsoft.com/office/drawing/2014/main" id="{D0C9F105-6ED9-426C-900E-FCB48C6D6B24}"/>
              </a:ext>
              <a:ext uri="{C183D7F6-B498-43B3-948B-1728B52AA6E4}">
                <adec:decorative xmlns:adec="http://schemas.microsoft.com/office/drawing/2017/decorative" val="1"/>
              </a:ext>
            </a:extLst>
          </p:cNvPr>
          <p:cNvSpPr>
            <a:spLocks noChangeArrowheads="1"/>
          </p:cNvSpPr>
          <p:nvPr/>
        </p:nvSpPr>
        <p:spPr bwMode="auto">
          <a:xfrm>
            <a:off x="6199188" y="1546225"/>
            <a:ext cx="1733550" cy="3302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8613" name="Rounded Rectangle 7">
            <a:extLst>
              <a:ext uri="{FF2B5EF4-FFF2-40B4-BE49-F238E27FC236}">
                <a16:creationId xmlns:a16="http://schemas.microsoft.com/office/drawing/2014/main" id="{99BC8F64-430A-4D91-89FB-1F3966723628}"/>
              </a:ext>
              <a:ext uri="{C183D7F6-B498-43B3-948B-1728B52AA6E4}">
                <adec:decorative xmlns:adec="http://schemas.microsoft.com/office/drawing/2017/decorative" val="1"/>
              </a:ext>
            </a:extLst>
          </p:cNvPr>
          <p:cNvSpPr>
            <a:spLocks noChangeArrowheads="1"/>
          </p:cNvSpPr>
          <p:nvPr/>
        </p:nvSpPr>
        <p:spPr bwMode="auto">
          <a:xfrm>
            <a:off x="8731250" y="3052688"/>
            <a:ext cx="2736850" cy="43656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9" name="Slide Number Placeholder 8">
            <a:extLst>
              <a:ext uri="{FF2B5EF4-FFF2-40B4-BE49-F238E27FC236}">
                <a16:creationId xmlns:a16="http://schemas.microsoft.com/office/drawing/2014/main" id="{C81B6DC3-B22A-4B61-B3D0-706F5D6919CB}"/>
              </a:ext>
            </a:extLst>
          </p:cNvPr>
          <p:cNvSpPr>
            <a:spLocks noGrp="1"/>
          </p:cNvSpPr>
          <p:nvPr>
            <p:ph type="sldNum" sz="quarter" idx="4294967295"/>
          </p:nvPr>
        </p:nvSpPr>
        <p:spPr>
          <a:xfrm>
            <a:off x="9455150" y="6248400"/>
            <a:ext cx="2235200" cy="457200"/>
          </a:xfrm>
          <a:prstGeom prst="rect">
            <a:avLst/>
          </a:prstGeom>
        </p:spPr>
        <p:txBody>
          <a:bodyPr/>
          <a:lstStyle/>
          <a:p>
            <a:pPr>
              <a:defRPr/>
            </a:pPr>
            <a:fld id="{1C81866F-499D-46E2-BEDE-B82669ACABD3}" type="slidenum">
              <a:rPr lang="en-US" altLang="en-US" smtClean="0"/>
              <a:pPr>
                <a:defRPr/>
              </a:pPr>
              <a:t>42</a:t>
            </a:fld>
            <a:endParaRPr lang="en-US" altLang="en-US" dirty="0"/>
          </a:p>
        </p:txBody>
      </p:sp>
      <p:sp>
        <p:nvSpPr>
          <p:cNvPr id="11" name="TextBox 10">
            <a:extLst>
              <a:ext uri="{FF2B5EF4-FFF2-40B4-BE49-F238E27FC236}">
                <a16:creationId xmlns:a16="http://schemas.microsoft.com/office/drawing/2014/main" id="{642B4E67-FFB9-4CEF-AFCD-A195962C7315}"/>
              </a:ext>
              <a:ext uri="{C183D7F6-B498-43B3-948B-1728B52AA6E4}">
                <adec:decorative xmlns:adec="http://schemas.microsoft.com/office/drawing/2017/decorative" val="1"/>
              </a:ext>
            </a:extLst>
          </p:cNvPr>
          <p:cNvSpPr txBox="1"/>
          <p:nvPr/>
        </p:nvSpPr>
        <p:spPr>
          <a:xfrm>
            <a:off x="159324" y="1130726"/>
            <a:ext cx="2051176" cy="83099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a:t>Section 15: Attachments</a:t>
            </a:r>
          </a:p>
        </p:txBody>
      </p:sp>
    </p:spTree>
    <p:extLst>
      <p:ext uri="{BB962C8B-B14F-4D97-AF65-F5344CB8AC3E}">
        <p14:creationId xmlns:p14="http://schemas.microsoft.com/office/powerpoint/2010/main" val="1633882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1D731B-B613-44D1-B8F6-EA3A95B79654}"/>
              </a:ext>
            </a:extLst>
          </p:cNvPr>
          <p:cNvSpPr>
            <a:spLocks noGrp="1"/>
          </p:cNvSpPr>
          <p:nvPr>
            <p:ph type="title"/>
          </p:nvPr>
        </p:nvSpPr>
        <p:spPr>
          <a:xfrm>
            <a:off x="118936" y="-29369"/>
            <a:ext cx="11887200" cy="1007269"/>
          </a:xfrm>
        </p:spPr>
        <p:txBody>
          <a:bodyPr/>
          <a:lstStyle/>
          <a:p>
            <a:r>
              <a:rPr lang="en-US" altLang="en-US" b="1" dirty="0"/>
              <a:t>II. Creating a Budget Revision (22)</a:t>
            </a:r>
            <a:endParaRPr lang="en-US" dirty="0"/>
          </a:p>
        </p:txBody>
      </p:sp>
      <p:pic>
        <p:nvPicPr>
          <p:cNvPr id="5" name="Content Placeholder 4" descr="screenshot" title="screenshot">
            <a:extLst>
              <a:ext uri="{FF2B5EF4-FFF2-40B4-BE49-F238E27FC236}">
                <a16:creationId xmlns:a16="http://schemas.microsoft.com/office/drawing/2014/main" id="{14ABFADA-36F7-4876-B65F-85C0988C3C5A}"/>
              </a:ext>
            </a:extLst>
          </p:cNvPr>
          <p:cNvPicPr>
            <a:picLocks noGrp="1" noChangeAspect="1"/>
          </p:cNvPicPr>
          <p:nvPr>
            <p:ph idx="1"/>
          </p:nvPr>
        </p:nvPicPr>
        <p:blipFill>
          <a:blip r:embed="rId3"/>
          <a:stretch>
            <a:fillRect/>
          </a:stretch>
        </p:blipFill>
        <p:spPr>
          <a:xfrm>
            <a:off x="2346325" y="1003300"/>
            <a:ext cx="6007100" cy="3432175"/>
          </a:xfrm>
          <a:ln w="38100" cap="sq">
            <a:solidFill>
              <a:srgbClr val="000000"/>
            </a:solidFill>
            <a:miter lim="800000"/>
          </a:ln>
          <a:effectLst>
            <a:outerShdw blurRad="50800" dist="38100" dir="2700000" algn="tl" rotWithShape="0">
              <a:srgbClr val="000000">
                <a:alpha val="43000"/>
              </a:srgbClr>
            </a:outerShdw>
          </a:effectLst>
        </p:spPr>
      </p:pic>
      <p:pic>
        <p:nvPicPr>
          <p:cNvPr id="6" name="Picture 5" descr="screenshot" title="screenshot">
            <a:extLst>
              <a:ext uri="{FF2B5EF4-FFF2-40B4-BE49-F238E27FC236}">
                <a16:creationId xmlns:a16="http://schemas.microsoft.com/office/drawing/2014/main" id="{7118BA92-45BA-48B3-AC90-ADBCA7062123}"/>
              </a:ext>
            </a:extLst>
          </p:cNvPr>
          <p:cNvPicPr>
            <a:picLocks noChangeAspect="1"/>
          </p:cNvPicPr>
          <p:nvPr/>
        </p:nvPicPr>
        <p:blipFill>
          <a:blip r:embed="rId4"/>
          <a:stretch>
            <a:fillRect/>
          </a:stretch>
        </p:blipFill>
        <p:spPr>
          <a:xfrm>
            <a:off x="5805488" y="3249613"/>
            <a:ext cx="6002337" cy="3430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0660" name="Rounded Rectangle 7">
            <a:extLst>
              <a:ext uri="{FF2B5EF4-FFF2-40B4-BE49-F238E27FC236}">
                <a16:creationId xmlns:a16="http://schemas.microsoft.com/office/drawing/2014/main" id="{0274ADDA-970D-4498-B708-8E78DA371CEA}"/>
              </a:ext>
              <a:ext uri="{C183D7F6-B498-43B3-948B-1728B52AA6E4}">
                <adec:decorative xmlns:adec="http://schemas.microsoft.com/office/drawing/2017/decorative" val="1"/>
              </a:ext>
            </a:extLst>
          </p:cNvPr>
          <p:cNvSpPr>
            <a:spLocks noChangeArrowheads="1"/>
          </p:cNvSpPr>
          <p:nvPr/>
        </p:nvSpPr>
        <p:spPr bwMode="auto">
          <a:xfrm>
            <a:off x="7566315" y="2224088"/>
            <a:ext cx="749300" cy="25558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0661" name="Rounded Rectangle 8">
            <a:extLst>
              <a:ext uri="{FF2B5EF4-FFF2-40B4-BE49-F238E27FC236}">
                <a16:creationId xmlns:a16="http://schemas.microsoft.com/office/drawing/2014/main" id="{209ED090-1A8C-4FBD-AA02-17A05B5B00DE}"/>
              </a:ext>
              <a:ext uri="{C183D7F6-B498-43B3-948B-1728B52AA6E4}">
                <adec:decorative xmlns:adec="http://schemas.microsoft.com/office/drawing/2017/decorative" val="1"/>
              </a:ext>
            </a:extLst>
          </p:cNvPr>
          <p:cNvSpPr>
            <a:spLocks noChangeArrowheads="1"/>
          </p:cNvSpPr>
          <p:nvPr/>
        </p:nvSpPr>
        <p:spPr bwMode="auto">
          <a:xfrm>
            <a:off x="2424113" y="2071688"/>
            <a:ext cx="803275" cy="56197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0662" name="Rounded Rectangle 9">
            <a:extLst>
              <a:ext uri="{FF2B5EF4-FFF2-40B4-BE49-F238E27FC236}">
                <a16:creationId xmlns:a16="http://schemas.microsoft.com/office/drawing/2014/main" id="{2EA1D4B1-B022-4003-83FF-7F9FAA63BB2E}"/>
              </a:ext>
              <a:ext uri="{C183D7F6-B498-43B3-948B-1728B52AA6E4}">
                <adec:decorative xmlns:adec="http://schemas.microsoft.com/office/drawing/2017/decorative" val="1"/>
              </a:ext>
            </a:extLst>
          </p:cNvPr>
          <p:cNvSpPr>
            <a:spLocks noChangeArrowheads="1"/>
          </p:cNvSpPr>
          <p:nvPr/>
        </p:nvSpPr>
        <p:spPr bwMode="auto">
          <a:xfrm>
            <a:off x="8847138" y="4270375"/>
            <a:ext cx="2687637" cy="123825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 name="Slide Number Placeholder 6">
            <a:extLst>
              <a:ext uri="{FF2B5EF4-FFF2-40B4-BE49-F238E27FC236}">
                <a16:creationId xmlns:a16="http://schemas.microsoft.com/office/drawing/2014/main" id="{947A364C-75C9-4D17-9D6E-F41808555DC5}"/>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7A55FBCB-99F6-4F21-8958-FB501337FC01}" type="slidenum">
              <a:rPr lang="en-US" altLang="en-US" smtClean="0"/>
              <a:pPr algn="r">
                <a:defRPr/>
              </a:pPr>
              <a:t>43</a:t>
            </a:fld>
            <a:endParaRPr lang="en-US" altLang="en-US" dirty="0"/>
          </a:p>
        </p:txBody>
      </p:sp>
      <p:sp>
        <p:nvSpPr>
          <p:cNvPr id="70666" name="Notched Right Arrow 12">
            <a:extLst>
              <a:ext uri="{FF2B5EF4-FFF2-40B4-BE49-F238E27FC236}">
                <a16:creationId xmlns:a16="http://schemas.microsoft.com/office/drawing/2014/main" id="{7396AC80-34E2-43C4-9624-5145D99285DD}"/>
              </a:ext>
              <a:ext uri="{C183D7F6-B498-43B3-948B-1728B52AA6E4}">
                <adec:decorative xmlns:adec="http://schemas.microsoft.com/office/drawing/2017/decorative" val="1"/>
              </a:ext>
            </a:extLst>
          </p:cNvPr>
          <p:cNvSpPr>
            <a:spLocks noChangeArrowheads="1"/>
          </p:cNvSpPr>
          <p:nvPr/>
        </p:nvSpPr>
        <p:spPr bwMode="auto">
          <a:xfrm rot="-1363299">
            <a:off x="1430338" y="2598738"/>
            <a:ext cx="1122362" cy="180975"/>
          </a:xfrm>
          <a:prstGeom prst="notchedRightArrow">
            <a:avLst>
              <a:gd name="adj1" fmla="val 50000"/>
              <a:gd name="adj2" fmla="val 5024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0667" name="TextBox 13">
            <a:extLst>
              <a:ext uri="{FF2B5EF4-FFF2-40B4-BE49-F238E27FC236}">
                <a16:creationId xmlns:a16="http://schemas.microsoft.com/office/drawing/2014/main" id="{FC2B6C34-4965-4C16-869A-E2F7F5817628}"/>
              </a:ext>
              <a:ext uri="{C183D7F6-B498-43B3-948B-1728B52AA6E4}">
                <adec:decorative xmlns:adec="http://schemas.microsoft.com/office/drawing/2017/decorative" val="1"/>
              </a:ext>
            </a:extLst>
          </p:cNvPr>
          <p:cNvSpPr txBox="1">
            <a:spLocks noChangeArrowheads="1"/>
          </p:cNvSpPr>
          <p:nvPr/>
        </p:nvSpPr>
        <p:spPr bwMode="auto">
          <a:xfrm>
            <a:off x="1020763" y="2889250"/>
            <a:ext cx="581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1</a:t>
            </a:r>
          </a:p>
        </p:txBody>
      </p:sp>
      <p:sp>
        <p:nvSpPr>
          <p:cNvPr id="70668" name="Notched Right Arrow 14">
            <a:extLst>
              <a:ext uri="{FF2B5EF4-FFF2-40B4-BE49-F238E27FC236}">
                <a16:creationId xmlns:a16="http://schemas.microsoft.com/office/drawing/2014/main" id="{8D877FC4-E714-48D9-A1C0-971E4008994E}"/>
              </a:ext>
              <a:ext uri="{C183D7F6-B498-43B3-948B-1728B52AA6E4}">
                <adec:decorative xmlns:adec="http://schemas.microsoft.com/office/drawing/2017/decorative" val="1"/>
              </a:ext>
            </a:extLst>
          </p:cNvPr>
          <p:cNvSpPr>
            <a:spLocks noChangeArrowheads="1"/>
          </p:cNvSpPr>
          <p:nvPr/>
        </p:nvSpPr>
        <p:spPr bwMode="auto">
          <a:xfrm rot="10800000">
            <a:off x="8401050" y="2298700"/>
            <a:ext cx="1122363" cy="180975"/>
          </a:xfrm>
          <a:prstGeom prst="notchedRightArrow">
            <a:avLst>
              <a:gd name="adj1" fmla="val 50000"/>
              <a:gd name="adj2" fmla="val 5024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0669" name="TextBox 15">
            <a:extLst>
              <a:ext uri="{FF2B5EF4-FFF2-40B4-BE49-F238E27FC236}">
                <a16:creationId xmlns:a16="http://schemas.microsoft.com/office/drawing/2014/main" id="{295701D4-98F9-46A4-940E-CB0354324764}"/>
              </a:ext>
              <a:ext uri="{C183D7F6-B498-43B3-948B-1728B52AA6E4}">
                <adec:decorative xmlns:adec="http://schemas.microsoft.com/office/drawing/2017/decorative" val="1"/>
              </a:ext>
            </a:extLst>
          </p:cNvPr>
          <p:cNvSpPr txBox="1">
            <a:spLocks noChangeArrowheads="1"/>
          </p:cNvSpPr>
          <p:nvPr/>
        </p:nvSpPr>
        <p:spPr bwMode="auto">
          <a:xfrm>
            <a:off x="9455150" y="2135188"/>
            <a:ext cx="5826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2</a:t>
            </a:r>
          </a:p>
        </p:txBody>
      </p:sp>
      <p:sp>
        <p:nvSpPr>
          <p:cNvPr id="17" name="Rectangle 16">
            <a:extLst>
              <a:ext uri="{FF2B5EF4-FFF2-40B4-BE49-F238E27FC236}">
                <a16:creationId xmlns:a16="http://schemas.microsoft.com/office/drawing/2014/main" id="{F4BC5B7E-A43F-4155-B308-D32470391BF9}"/>
              </a:ext>
              <a:ext uri="{C183D7F6-B498-43B3-948B-1728B52AA6E4}">
                <adec:decorative xmlns:adec="http://schemas.microsoft.com/office/drawing/2017/decorative" val="1"/>
              </a:ext>
            </a:extLst>
          </p:cNvPr>
          <p:cNvSpPr/>
          <p:nvPr/>
        </p:nvSpPr>
        <p:spPr>
          <a:xfrm>
            <a:off x="8529638" y="963613"/>
            <a:ext cx="568325" cy="923925"/>
          </a:xfrm>
          <a:prstGeom prst="rect">
            <a:avLst/>
          </a:prstGeom>
          <a:noFill/>
        </p:spPr>
        <p:txBody>
          <a:bodyPr wrap="none">
            <a:spAutoFit/>
          </a:bodyPr>
          <a:lstStyle/>
          <a:p>
            <a:pPr algn="ctr">
              <a:defRPr/>
            </a:pPr>
            <a:r>
              <a:rPr lang="en-US" sz="5400" dirty="0">
                <a:ln w="0"/>
                <a:solidFill>
                  <a:schemeClr val="bg1"/>
                </a:solidFill>
                <a:effectLst>
                  <a:outerShdw blurRad="38100" dist="19050" dir="2700000" algn="tl" rotWithShape="0">
                    <a:schemeClr val="dk1">
                      <a:alpha val="40000"/>
                    </a:schemeClr>
                  </a:outerShdw>
                </a:effectLst>
              </a:rPr>
              <a:t>1</a:t>
            </a:r>
          </a:p>
        </p:txBody>
      </p:sp>
      <p:sp>
        <p:nvSpPr>
          <p:cNvPr id="18" name="Rectangle 17">
            <a:extLst>
              <a:ext uri="{FF2B5EF4-FFF2-40B4-BE49-F238E27FC236}">
                <a16:creationId xmlns:a16="http://schemas.microsoft.com/office/drawing/2014/main" id="{10D303BE-7C6A-49AA-BF74-FE83707CA4E8}"/>
              </a:ext>
              <a:ext uri="{C183D7F6-B498-43B3-948B-1728B52AA6E4}">
                <adec:decorative xmlns:adec="http://schemas.microsoft.com/office/drawing/2017/decorative" val="1"/>
              </a:ext>
            </a:extLst>
          </p:cNvPr>
          <p:cNvSpPr/>
          <p:nvPr/>
        </p:nvSpPr>
        <p:spPr>
          <a:xfrm>
            <a:off x="4781550" y="4965700"/>
            <a:ext cx="568325" cy="922338"/>
          </a:xfrm>
          <a:prstGeom prst="rect">
            <a:avLst/>
          </a:prstGeom>
          <a:noFill/>
        </p:spPr>
        <p:txBody>
          <a:bodyPr wrap="none">
            <a:spAutoFit/>
          </a:bodyPr>
          <a:lstStyle/>
          <a:p>
            <a:pPr algn="ctr">
              <a:defRPr/>
            </a:pPr>
            <a:r>
              <a:rPr lang="en-US" sz="5400" dirty="0">
                <a:ln w="0"/>
                <a:solidFill>
                  <a:schemeClr val="bg1"/>
                </a:solidFill>
                <a:effectLst>
                  <a:outerShdw blurRad="38100" dist="19050" dir="2700000" algn="tl" rotWithShape="0">
                    <a:schemeClr val="dk1">
                      <a:alpha val="40000"/>
                    </a:schemeClr>
                  </a:outerShdw>
                </a:effectLst>
              </a:rPr>
              <a:t>2</a:t>
            </a:r>
          </a:p>
        </p:txBody>
      </p:sp>
      <p:sp>
        <p:nvSpPr>
          <p:cNvPr id="70672" name="Notched Right Arrow 18">
            <a:extLst>
              <a:ext uri="{FF2B5EF4-FFF2-40B4-BE49-F238E27FC236}">
                <a16:creationId xmlns:a16="http://schemas.microsoft.com/office/drawing/2014/main" id="{1D297BFC-6608-4127-A8A9-95BDC7F6C19B}"/>
              </a:ext>
              <a:ext uri="{C183D7F6-B498-43B3-948B-1728B52AA6E4}">
                <adec:decorative xmlns:adec="http://schemas.microsoft.com/office/drawing/2017/decorative" val="1"/>
              </a:ext>
            </a:extLst>
          </p:cNvPr>
          <p:cNvSpPr>
            <a:spLocks noChangeArrowheads="1"/>
          </p:cNvSpPr>
          <p:nvPr/>
        </p:nvSpPr>
        <p:spPr bwMode="auto">
          <a:xfrm>
            <a:off x="8039100" y="5275263"/>
            <a:ext cx="1122363" cy="182562"/>
          </a:xfrm>
          <a:prstGeom prst="notchedRightArrow">
            <a:avLst>
              <a:gd name="adj1" fmla="val 50000"/>
              <a:gd name="adj2" fmla="val 49809"/>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0673" name="TextBox 19">
            <a:extLst>
              <a:ext uri="{FF2B5EF4-FFF2-40B4-BE49-F238E27FC236}">
                <a16:creationId xmlns:a16="http://schemas.microsoft.com/office/drawing/2014/main" id="{2B28662F-9E5D-4409-9D30-859ED0EBC53A}"/>
              </a:ext>
              <a:ext uri="{C183D7F6-B498-43B3-948B-1728B52AA6E4}">
                <adec:decorative xmlns:adec="http://schemas.microsoft.com/office/drawing/2017/decorative" val="1"/>
              </a:ext>
            </a:extLst>
          </p:cNvPr>
          <p:cNvSpPr txBox="1">
            <a:spLocks noChangeArrowheads="1"/>
          </p:cNvSpPr>
          <p:nvPr/>
        </p:nvSpPr>
        <p:spPr bwMode="auto">
          <a:xfrm>
            <a:off x="7412038" y="4992688"/>
            <a:ext cx="5826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3000" dirty="0">
                <a:solidFill>
                  <a:srgbClr val="FF0000"/>
                </a:solidFill>
              </a:rPr>
              <a:t>3</a:t>
            </a:r>
          </a:p>
        </p:txBody>
      </p:sp>
      <p:sp>
        <p:nvSpPr>
          <p:cNvPr id="20" name="TextBox 19">
            <a:extLst>
              <a:ext uri="{FF2B5EF4-FFF2-40B4-BE49-F238E27FC236}">
                <a16:creationId xmlns:a16="http://schemas.microsoft.com/office/drawing/2014/main" id="{D2942B53-B136-42A9-B860-8031EFF8D664}"/>
              </a:ext>
              <a:ext uri="{C183D7F6-B498-43B3-948B-1728B52AA6E4}">
                <adec:decorative xmlns:adec="http://schemas.microsoft.com/office/drawing/2017/decorative" val="1"/>
              </a:ext>
            </a:extLst>
          </p:cNvPr>
          <p:cNvSpPr txBox="1"/>
          <p:nvPr/>
        </p:nvSpPr>
        <p:spPr>
          <a:xfrm>
            <a:off x="118936" y="1010076"/>
            <a:ext cx="2051176" cy="83099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a:t>Section 15: Attachments</a:t>
            </a:r>
          </a:p>
        </p:txBody>
      </p:sp>
    </p:spTree>
    <p:extLst>
      <p:ext uri="{BB962C8B-B14F-4D97-AF65-F5344CB8AC3E}">
        <p14:creationId xmlns:p14="http://schemas.microsoft.com/office/powerpoint/2010/main" val="2417881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9D5C3-963E-4C0D-B1D3-4C0204475DA0}"/>
              </a:ext>
            </a:extLst>
          </p:cNvPr>
          <p:cNvSpPr>
            <a:spLocks noGrp="1"/>
          </p:cNvSpPr>
          <p:nvPr>
            <p:ph type="title"/>
          </p:nvPr>
        </p:nvSpPr>
        <p:spPr>
          <a:xfrm>
            <a:off x="152400" y="-46673"/>
            <a:ext cx="11887200" cy="1325563"/>
          </a:xfrm>
        </p:spPr>
        <p:txBody>
          <a:bodyPr/>
          <a:lstStyle/>
          <a:p>
            <a:r>
              <a:rPr lang="en-US" altLang="en-US" b="1" dirty="0"/>
              <a:t>II. Creating a Budget Revision (23)</a:t>
            </a:r>
            <a:endParaRPr lang="en-US" dirty="0"/>
          </a:p>
        </p:txBody>
      </p:sp>
      <p:pic>
        <p:nvPicPr>
          <p:cNvPr id="5" name="Content Placeholder 4" descr="screenshot" title="screenshot">
            <a:extLst>
              <a:ext uri="{FF2B5EF4-FFF2-40B4-BE49-F238E27FC236}">
                <a16:creationId xmlns:a16="http://schemas.microsoft.com/office/drawing/2014/main" id="{11DA339A-30DB-466F-8DBB-56EBFCD614DA}"/>
              </a:ext>
            </a:extLst>
          </p:cNvPr>
          <p:cNvPicPr>
            <a:picLocks noGrp="1" noChangeAspect="1"/>
          </p:cNvPicPr>
          <p:nvPr>
            <p:ph idx="1"/>
          </p:nvPr>
        </p:nvPicPr>
        <p:blipFill>
          <a:blip r:embed="rId3"/>
          <a:stretch>
            <a:fillRect/>
          </a:stretch>
        </p:blipFill>
        <p:spPr>
          <a:xfrm>
            <a:off x="3078163" y="1279525"/>
            <a:ext cx="8001000" cy="4816475"/>
          </a:xfrm>
          <a:ln w="38100" cap="sq">
            <a:solidFill>
              <a:srgbClr val="000000"/>
            </a:solidFill>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5BB1D5F-39A1-419E-B732-E231B5B961BF}"/>
              </a:ext>
              <a:ext uri="{C183D7F6-B498-43B3-948B-1728B52AA6E4}">
                <adec:decorative xmlns:adec="http://schemas.microsoft.com/office/drawing/2017/decorative" val="1"/>
              </a:ext>
            </a:extLst>
          </p:cNvPr>
          <p:cNvSpPr txBox="1"/>
          <p:nvPr/>
        </p:nvSpPr>
        <p:spPr>
          <a:xfrm>
            <a:off x="925938" y="1278890"/>
            <a:ext cx="2051176" cy="83099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a:t>Section 15: Attachments</a:t>
            </a:r>
          </a:p>
        </p:txBody>
      </p:sp>
      <p:sp>
        <p:nvSpPr>
          <p:cNvPr id="6" name="Slide Number Placeholder 5">
            <a:extLst>
              <a:ext uri="{FF2B5EF4-FFF2-40B4-BE49-F238E27FC236}">
                <a16:creationId xmlns:a16="http://schemas.microsoft.com/office/drawing/2014/main" id="{C28ABEFB-8D31-4DDE-9843-BD3990D140E8}"/>
              </a:ext>
            </a:extLst>
          </p:cNvPr>
          <p:cNvSpPr>
            <a:spLocks noGrp="1"/>
          </p:cNvSpPr>
          <p:nvPr>
            <p:ph type="sldNum" sz="quarter" idx="4294967295"/>
          </p:nvPr>
        </p:nvSpPr>
        <p:spPr>
          <a:xfrm>
            <a:off x="9455150" y="6248400"/>
            <a:ext cx="2235200" cy="457200"/>
          </a:xfrm>
          <a:prstGeom prst="rect">
            <a:avLst/>
          </a:prstGeom>
        </p:spPr>
        <p:txBody>
          <a:bodyPr/>
          <a:lstStyle/>
          <a:p>
            <a:pPr>
              <a:defRPr/>
            </a:pPr>
            <a:fld id="{16D5D634-5365-41D4-97AC-4A2DEB44C4D2}" type="slidenum">
              <a:rPr lang="en-US" altLang="en-US" smtClean="0"/>
              <a:pPr>
                <a:defRPr/>
              </a:pPr>
              <a:t>44</a:t>
            </a:fld>
            <a:endParaRPr lang="en-US" altLang="en-US" dirty="0"/>
          </a:p>
        </p:txBody>
      </p:sp>
    </p:spTree>
    <p:extLst>
      <p:ext uri="{BB962C8B-B14F-4D97-AF65-F5344CB8AC3E}">
        <p14:creationId xmlns:p14="http://schemas.microsoft.com/office/powerpoint/2010/main" val="589948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F878E-F5B8-4F8D-B74F-551AFB170A24}"/>
              </a:ext>
            </a:extLst>
          </p:cNvPr>
          <p:cNvSpPr>
            <a:spLocks noGrp="1"/>
          </p:cNvSpPr>
          <p:nvPr>
            <p:ph type="title"/>
          </p:nvPr>
        </p:nvSpPr>
        <p:spPr>
          <a:xfrm>
            <a:off x="152400" y="34130"/>
            <a:ext cx="11887200" cy="1094583"/>
          </a:xfrm>
        </p:spPr>
        <p:txBody>
          <a:bodyPr/>
          <a:lstStyle/>
          <a:p>
            <a:r>
              <a:rPr lang="en-US" altLang="en-US" b="1" dirty="0"/>
              <a:t>II. Creating a Budget Revision (24)</a:t>
            </a:r>
            <a:endParaRPr lang="en-US" dirty="0"/>
          </a:p>
        </p:txBody>
      </p:sp>
      <p:pic>
        <p:nvPicPr>
          <p:cNvPr id="6" name="Picture 5" descr="screenshot" title="screenshot">
            <a:extLst>
              <a:ext uri="{FF2B5EF4-FFF2-40B4-BE49-F238E27FC236}">
                <a16:creationId xmlns:a16="http://schemas.microsoft.com/office/drawing/2014/main" id="{26311F23-2154-49C8-97F9-DDA2E8C7D07D}"/>
              </a:ext>
            </a:extLst>
          </p:cNvPr>
          <p:cNvPicPr>
            <a:picLocks noChangeAspect="1"/>
          </p:cNvPicPr>
          <p:nvPr/>
        </p:nvPicPr>
        <p:blipFill>
          <a:blip r:embed="rId3"/>
          <a:stretch>
            <a:fillRect/>
          </a:stretch>
        </p:blipFill>
        <p:spPr>
          <a:xfrm>
            <a:off x="2368550" y="1201738"/>
            <a:ext cx="6092825" cy="345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descr="screenshot" title="screenshot">
            <a:extLst>
              <a:ext uri="{FF2B5EF4-FFF2-40B4-BE49-F238E27FC236}">
                <a16:creationId xmlns:a16="http://schemas.microsoft.com/office/drawing/2014/main" id="{21A176EA-81D4-4539-BA6D-ABF02C3DE9A4}"/>
              </a:ext>
            </a:extLst>
          </p:cNvPr>
          <p:cNvPicPr>
            <a:picLocks noGrp="1" noChangeAspect="1"/>
          </p:cNvPicPr>
          <p:nvPr>
            <p:ph idx="1"/>
          </p:nvPr>
        </p:nvPicPr>
        <p:blipFill>
          <a:blip r:embed="rId4"/>
          <a:stretch>
            <a:fillRect/>
          </a:stretch>
        </p:blipFill>
        <p:spPr>
          <a:xfrm>
            <a:off x="5838825" y="3136900"/>
            <a:ext cx="6092825" cy="3495675"/>
          </a:xfrm>
          <a:ln w="38100" cap="sq">
            <a:solidFill>
              <a:srgbClr val="000000"/>
            </a:solidFill>
            <a:miter lim="800000"/>
          </a:ln>
          <a:effectLst>
            <a:outerShdw blurRad="50800" dist="38100" dir="2700000" algn="tl" rotWithShape="0">
              <a:srgbClr val="000000">
                <a:alpha val="43000"/>
              </a:srgbClr>
            </a:outerShdw>
          </a:effectLst>
        </p:spPr>
      </p:pic>
      <p:sp>
        <p:nvSpPr>
          <p:cNvPr id="74756" name="Rounded Rectangle 6">
            <a:extLst>
              <a:ext uri="{FF2B5EF4-FFF2-40B4-BE49-F238E27FC236}">
                <a16:creationId xmlns:a16="http://schemas.microsoft.com/office/drawing/2014/main" id="{68D2EE8A-6283-4891-A2A1-6A587078DCF4}"/>
              </a:ext>
              <a:ext uri="{C183D7F6-B498-43B3-948B-1728B52AA6E4}">
                <adec:decorative xmlns:adec="http://schemas.microsoft.com/office/drawing/2017/decorative" val="1"/>
              </a:ext>
            </a:extLst>
          </p:cNvPr>
          <p:cNvSpPr>
            <a:spLocks noChangeArrowheads="1"/>
          </p:cNvSpPr>
          <p:nvPr/>
        </p:nvSpPr>
        <p:spPr bwMode="auto">
          <a:xfrm>
            <a:off x="6169025" y="1628775"/>
            <a:ext cx="1731963" cy="3302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4757" name="Rounded Rectangle 7">
            <a:extLst>
              <a:ext uri="{FF2B5EF4-FFF2-40B4-BE49-F238E27FC236}">
                <a16:creationId xmlns:a16="http://schemas.microsoft.com/office/drawing/2014/main" id="{DDE259BF-7FB3-4436-B0B9-446CEB3BBCC0}"/>
              </a:ext>
              <a:ext uri="{C183D7F6-B498-43B3-948B-1728B52AA6E4}">
                <adec:decorative xmlns:adec="http://schemas.microsoft.com/office/drawing/2017/decorative" val="1"/>
              </a:ext>
            </a:extLst>
          </p:cNvPr>
          <p:cNvSpPr>
            <a:spLocks noChangeArrowheads="1"/>
          </p:cNvSpPr>
          <p:nvPr/>
        </p:nvSpPr>
        <p:spPr bwMode="auto">
          <a:xfrm>
            <a:off x="8731250" y="3562350"/>
            <a:ext cx="2736850" cy="43656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4758" name="Rounded Rectangle 8">
            <a:extLst>
              <a:ext uri="{FF2B5EF4-FFF2-40B4-BE49-F238E27FC236}">
                <a16:creationId xmlns:a16="http://schemas.microsoft.com/office/drawing/2014/main" id="{419FF03B-9C9C-4BF9-ABA2-01A49D541B54}"/>
              </a:ext>
              <a:ext uri="{C183D7F6-B498-43B3-948B-1728B52AA6E4}">
                <adec:decorative xmlns:adec="http://schemas.microsoft.com/office/drawing/2017/decorative" val="1"/>
              </a:ext>
            </a:extLst>
          </p:cNvPr>
          <p:cNvSpPr>
            <a:spLocks noChangeArrowheads="1"/>
          </p:cNvSpPr>
          <p:nvPr/>
        </p:nvSpPr>
        <p:spPr bwMode="auto">
          <a:xfrm>
            <a:off x="9490361" y="3097644"/>
            <a:ext cx="484909" cy="241301"/>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0" name="Slide Number Placeholder 9">
            <a:extLst>
              <a:ext uri="{FF2B5EF4-FFF2-40B4-BE49-F238E27FC236}">
                <a16:creationId xmlns:a16="http://schemas.microsoft.com/office/drawing/2014/main" id="{4DDFAF3B-00ED-4ABE-BA8D-5A28253456A6}"/>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0719B89B-5675-4507-8957-E3CFA78C3C5F}" type="slidenum">
              <a:rPr lang="en-US" altLang="en-US" smtClean="0"/>
              <a:pPr algn="r">
                <a:defRPr/>
              </a:pPr>
              <a:t>45</a:t>
            </a:fld>
            <a:endParaRPr lang="en-US" altLang="en-US" dirty="0"/>
          </a:p>
        </p:txBody>
      </p:sp>
      <p:sp>
        <p:nvSpPr>
          <p:cNvPr id="13" name="TextBox 12">
            <a:extLst>
              <a:ext uri="{FF2B5EF4-FFF2-40B4-BE49-F238E27FC236}">
                <a16:creationId xmlns:a16="http://schemas.microsoft.com/office/drawing/2014/main" id="{66C0AD73-3590-4A78-819A-4BBF87C4D6F0}"/>
              </a:ext>
              <a:ext uri="{C183D7F6-B498-43B3-948B-1728B52AA6E4}">
                <adec:decorative xmlns:adec="http://schemas.microsoft.com/office/drawing/2017/decorative" val="1"/>
              </a:ext>
            </a:extLst>
          </p:cNvPr>
          <p:cNvSpPr txBox="1"/>
          <p:nvPr/>
        </p:nvSpPr>
        <p:spPr>
          <a:xfrm>
            <a:off x="152400" y="1225233"/>
            <a:ext cx="2051176" cy="83099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a:t>Section 15: Attachments</a:t>
            </a:r>
          </a:p>
        </p:txBody>
      </p:sp>
    </p:spTree>
    <p:extLst>
      <p:ext uri="{BB962C8B-B14F-4D97-AF65-F5344CB8AC3E}">
        <p14:creationId xmlns:p14="http://schemas.microsoft.com/office/powerpoint/2010/main" val="494522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BEE54F-2E08-40DB-B7C1-C46648B15287}"/>
              </a:ext>
            </a:extLst>
          </p:cNvPr>
          <p:cNvSpPr>
            <a:spLocks noGrp="1"/>
          </p:cNvSpPr>
          <p:nvPr>
            <p:ph type="title"/>
          </p:nvPr>
        </p:nvSpPr>
        <p:spPr>
          <a:xfrm>
            <a:off x="152400" y="-5396"/>
            <a:ext cx="11887200" cy="975360"/>
          </a:xfrm>
        </p:spPr>
        <p:txBody>
          <a:bodyPr>
            <a:normAutofit/>
          </a:bodyPr>
          <a:lstStyle/>
          <a:p>
            <a:r>
              <a:rPr lang="en-US" altLang="en-US" b="1" dirty="0"/>
              <a:t>II. Creating a Budget Revision (25)</a:t>
            </a:r>
            <a:endParaRPr lang="en-US" dirty="0"/>
          </a:p>
        </p:txBody>
      </p:sp>
      <p:pic>
        <p:nvPicPr>
          <p:cNvPr id="4" name="Content Placeholder 3" descr="screenshot" title="screenshot">
            <a:extLst>
              <a:ext uri="{FF2B5EF4-FFF2-40B4-BE49-F238E27FC236}">
                <a16:creationId xmlns:a16="http://schemas.microsoft.com/office/drawing/2014/main" id="{0DF66DD6-A75D-4BC0-A806-807BBD6AF848}"/>
              </a:ext>
            </a:extLst>
          </p:cNvPr>
          <p:cNvPicPr>
            <a:picLocks noGrp="1" noChangeAspect="1"/>
          </p:cNvPicPr>
          <p:nvPr>
            <p:ph idx="1"/>
          </p:nvPr>
        </p:nvPicPr>
        <p:blipFill>
          <a:blip r:embed="rId3"/>
          <a:stretch>
            <a:fillRect/>
          </a:stretch>
        </p:blipFill>
        <p:spPr>
          <a:xfrm>
            <a:off x="3862388" y="969963"/>
            <a:ext cx="6499225" cy="5621337"/>
          </a:xfrm>
          <a:ln w="38100" cap="sq">
            <a:solidFill>
              <a:srgbClr val="000000"/>
            </a:solidFill>
            <a:miter lim="800000"/>
          </a:ln>
          <a:effectLst>
            <a:outerShdw blurRad="50800" dist="38100" dir="2700000" algn="tl" rotWithShape="0">
              <a:srgbClr val="000000">
                <a:alpha val="43000"/>
              </a:srgbClr>
            </a:outerShdw>
          </a:effectLst>
        </p:spPr>
      </p:pic>
      <p:sp>
        <p:nvSpPr>
          <p:cNvPr id="84995" name="Rounded Rectangle 5">
            <a:extLst>
              <a:ext uri="{FF2B5EF4-FFF2-40B4-BE49-F238E27FC236}">
                <a16:creationId xmlns:a16="http://schemas.microsoft.com/office/drawing/2014/main" id="{A27BB89F-130F-4FAA-BCCB-022DE2C86F32}"/>
              </a:ext>
              <a:ext uri="{C183D7F6-B498-43B3-948B-1728B52AA6E4}">
                <adec:decorative xmlns:adec="http://schemas.microsoft.com/office/drawing/2017/decorative" val="1"/>
              </a:ext>
            </a:extLst>
          </p:cNvPr>
          <p:cNvSpPr>
            <a:spLocks noChangeArrowheads="1"/>
          </p:cNvSpPr>
          <p:nvPr/>
        </p:nvSpPr>
        <p:spPr bwMode="auto">
          <a:xfrm>
            <a:off x="7569200" y="903288"/>
            <a:ext cx="330200" cy="30797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4997" name="Right Arrow 8">
            <a:extLst>
              <a:ext uri="{FF2B5EF4-FFF2-40B4-BE49-F238E27FC236}">
                <a16:creationId xmlns:a16="http://schemas.microsoft.com/office/drawing/2014/main" id="{BEDC18A6-BE40-49CF-AB42-145445B1E5F7}"/>
              </a:ext>
              <a:ext uri="{C183D7F6-B498-43B3-948B-1728B52AA6E4}">
                <adec:decorative xmlns:adec="http://schemas.microsoft.com/office/drawing/2017/decorative" val="1"/>
              </a:ext>
            </a:extLst>
          </p:cNvPr>
          <p:cNvSpPr>
            <a:spLocks noChangeArrowheads="1"/>
          </p:cNvSpPr>
          <p:nvPr/>
        </p:nvSpPr>
        <p:spPr bwMode="auto">
          <a:xfrm rot="10800000">
            <a:off x="10091738" y="5927725"/>
            <a:ext cx="539750" cy="207963"/>
          </a:xfrm>
          <a:prstGeom prst="rightArrow">
            <a:avLst>
              <a:gd name="adj1" fmla="val 50000"/>
              <a:gd name="adj2" fmla="val 5032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 name="Slide Number Placeholder 6">
            <a:extLst>
              <a:ext uri="{FF2B5EF4-FFF2-40B4-BE49-F238E27FC236}">
                <a16:creationId xmlns:a16="http://schemas.microsoft.com/office/drawing/2014/main" id="{9CA7BAFC-DECB-4202-8D76-85403C4286EF}"/>
              </a:ext>
            </a:extLst>
          </p:cNvPr>
          <p:cNvSpPr>
            <a:spLocks noGrp="1"/>
          </p:cNvSpPr>
          <p:nvPr>
            <p:ph type="sldNum" sz="quarter" idx="4294967295"/>
          </p:nvPr>
        </p:nvSpPr>
        <p:spPr>
          <a:xfrm>
            <a:off x="9455150" y="6248400"/>
            <a:ext cx="2235200" cy="457200"/>
          </a:xfrm>
          <a:prstGeom prst="rect">
            <a:avLst/>
          </a:prstGeom>
        </p:spPr>
        <p:txBody>
          <a:bodyPr/>
          <a:lstStyle/>
          <a:p>
            <a:pPr>
              <a:defRPr/>
            </a:pPr>
            <a:fld id="{387AC833-0069-4486-BF52-BE6A97D4005F}" type="slidenum">
              <a:rPr lang="en-US" altLang="en-US" smtClean="0"/>
              <a:pPr>
                <a:defRPr/>
              </a:pPr>
              <a:t>46</a:t>
            </a:fld>
            <a:endParaRPr lang="en-US" altLang="en-US" dirty="0"/>
          </a:p>
        </p:txBody>
      </p:sp>
      <p:sp>
        <p:nvSpPr>
          <p:cNvPr id="11" name="TextBox 10">
            <a:extLst>
              <a:ext uri="{FF2B5EF4-FFF2-40B4-BE49-F238E27FC236}">
                <a16:creationId xmlns:a16="http://schemas.microsoft.com/office/drawing/2014/main" id="{623786D1-CE58-486F-9C32-110F9DBA073C}"/>
              </a:ext>
              <a:ext uri="{C183D7F6-B498-43B3-948B-1728B52AA6E4}">
                <adec:decorative xmlns:adec="http://schemas.microsoft.com/office/drawing/2017/decorative" val="1"/>
              </a:ext>
            </a:extLst>
          </p:cNvPr>
          <p:cNvSpPr txBox="1"/>
          <p:nvPr/>
        </p:nvSpPr>
        <p:spPr>
          <a:xfrm>
            <a:off x="1216026" y="969963"/>
            <a:ext cx="2376487" cy="522288"/>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Plan Index</a:t>
            </a:r>
          </a:p>
        </p:txBody>
      </p:sp>
    </p:spTree>
    <p:extLst>
      <p:ext uri="{BB962C8B-B14F-4D97-AF65-F5344CB8AC3E}">
        <p14:creationId xmlns:p14="http://schemas.microsoft.com/office/powerpoint/2010/main" val="2090161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BF0D58-F4E6-4DB6-AF84-CC311538290B}"/>
              </a:ext>
            </a:extLst>
          </p:cNvPr>
          <p:cNvSpPr>
            <a:spLocks noGrp="1"/>
          </p:cNvSpPr>
          <p:nvPr>
            <p:ph type="title"/>
          </p:nvPr>
        </p:nvSpPr>
        <p:spPr>
          <a:xfrm>
            <a:off x="152400" y="0"/>
            <a:ext cx="11887200" cy="928688"/>
          </a:xfrm>
        </p:spPr>
        <p:txBody>
          <a:bodyPr/>
          <a:lstStyle/>
          <a:p>
            <a:r>
              <a:rPr lang="en-US" altLang="en-US" b="1" dirty="0"/>
              <a:t>II. Creating a Budget Revision (26)</a:t>
            </a:r>
            <a:endParaRPr lang="en-US" dirty="0"/>
          </a:p>
        </p:txBody>
      </p:sp>
      <p:pic>
        <p:nvPicPr>
          <p:cNvPr id="5" name="Content Placeholder 4" descr="screenshot" title="screenshot">
            <a:extLst>
              <a:ext uri="{FF2B5EF4-FFF2-40B4-BE49-F238E27FC236}">
                <a16:creationId xmlns:a16="http://schemas.microsoft.com/office/drawing/2014/main" id="{CA8B30A5-77A5-4F96-8393-1044BD5ABC52}"/>
              </a:ext>
            </a:extLst>
          </p:cNvPr>
          <p:cNvPicPr>
            <a:picLocks noGrp="1" noChangeAspect="1"/>
          </p:cNvPicPr>
          <p:nvPr>
            <p:ph idx="1"/>
          </p:nvPr>
        </p:nvPicPr>
        <p:blipFill>
          <a:blip r:embed="rId3"/>
          <a:stretch>
            <a:fillRect/>
          </a:stretch>
        </p:blipFill>
        <p:spPr>
          <a:xfrm>
            <a:off x="1856008" y="989013"/>
            <a:ext cx="4713288" cy="5199062"/>
          </a:xfrm>
          <a:ln w="38100" cap="sq">
            <a:solidFill>
              <a:srgbClr val="000000"/>
            </a:solidFill>
            <a:miter lim="800000"/>
          </a:ln>
          <a:effectLst>
            <a:outerShdw blurRad="50800" dist="38100" dir="2700000" algn="tl" rotWithShape="0">
              <a:srgbClr val="000000">
                <a:alpha val="43000"/>
              </a:srgbClr>
            </a:outerShdw>
          </a:effectLst>
        </p:spPr>
      </p:pic>
      <p:pic>
        <p:nvPicPr>
          <p:cNvPr id="6" name="Picture 5" descr="screenshot" title="screenshot">
            <a:extLst>
              <a:ext uri="{FF2B5EF4-FFF2-40B4-BE49-F238E27FC236}">
                <a16:creationId xmlns:a16="http://schemas.microsoft.com/office/drawing/2014/main" id="{31286318-7DAD-4BB4-A289-8F5460B349C8}"/>
              </a:ext>
            </a:extLst>
          </p:cNvPr>
          <p:cNvPicPr>
            <a:picLocks noChangeAspect="1"/>
          </p:cNvPicPr>
          <p:nvPr/>
        </p:nvPicPr>
        <p:blipFill>
          <a:blip r:embed="rId4"/>
          <a:stretch>
            <a:fillRect/>
          </a:stretch>
        </p:blipFill>
        <p:spPr>
          <a:xfrm>
            <a:off x="6782870" y="1717675"/>
            <a:ext cx="5029200" cy="447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7044" name="Rounded Rectangle 6">
            <a:extLst>
              <a:ext uri="{FF2B5EF4-FFF2-40B4-BE49-F238E27FC236}">
                <a16:creationId xmlns:a16="http://schemas.microsoft.com/office/drawing/2014/main" id="{1D564946-7F4F-4233-9E39-BD755956DF87}"/>
              </a:ext>
              <a:ext uri="{C183D7F6-B498-43B3-948B-1728B52AA6E4}">
                <adec:decorative xmlns:adec="http://schemas.microsoft.com/office/drawing/2017/decorative" val="1"/>
              </a:ext>
            </a:extLst>
          </p:cNvPr>
          <p:cNvSpPr>
            <a:spLocks noChangeArrowheads="1"/>
          </p:cNvSpPr>
          <p:nvPr/>
        </p:nvSpPr>
        <p:spPr bwMode="auto">
          <a:xfrm>
            <a:off x="8879612" y="5368031"/>
            <a:ext cx="2843212" cy="369887"/>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 name="Slide Number Placeholder 7">
            <a:extLst>
              <a:ext uri="{FF2B5EF4-FFF2-40B4-BE49-F238E27FC236}">
                <a16:creationId xmlns:a16="http://schemas.microsoft.com/office/drawing/2014/main" id="{5BFF7540-9E31-4E64-96CA-CCC29B4BD47B}"/>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EBD70A05-4F01-4238-9447-3C2EBCBBCF8B}" type="slidenum">
              <a:rPr lang="en-US" altLang="en-US" smtClean="0"/>
              <a:pPr algn="r">
                <a:defRPr/>
              </a:pPr>
              <a:t>47</a:t>
            </a:fld>
            <a:endParaRPr lang="en-US" altLang="en-US" dirty="0"/>
          </a:p>
        </p:txBody>
      </p:sp>
      <p:sp>
        <p:nvSpPr>
          <p:cNvPr id="10" name="TextBox 9">
            <a:extLst>
              <a:ext uri="{FF2B5EF4-FFF2-40B4-BE49-F238E27FC236}">
                <a16:creationId xmlns:a16="http://schemas.microsoft.com/office/drawing/2014/main" id="{F1C33AD6-7D01-466F-B732-41A1B6C9C68F}"/>
              </a:ext>
              <a:ext uri="{C183D7F6-B498-43B3-948B-1728B52AA6E4}">
                <adec:decorative xmlns:adec="http://schemas.microsoft.com/office/drawing/2017/decorative" val="1"/>
              </a:ext>
            </a:extLst>
          </p:cNvPr>
          <p:cNvSpPr txBox="1"/>
          <p:nvPr/>
        </p:nvSpPr>
        <p:spPr>
          <a:xfrm>
            <a:off x="-65233" y="989013"/>
            <a:ext cx="1824315" cy="954088"/>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Budget Summary</a:t>
            </a:r>
          </a:p>
        </p:txBody>
      </p:sp>
      <p:sp>
        <p:nvSpPr>
          <p:cNvPr id="2" name="TextBox 1">
            <a:extLst>
              <a:ext uri="{C183D7F6-B498-43B3-948B-1728B52AA6E4}">
                <adec:decorative xmlns:adec="http://schemas.microsoft.com/office/drawing/2017/decorative" val="1"/>
              </a:ext>
            </a:extLst>
          </p:cNvPr>
          <p:cNvSpPr txBox="1"/>
          <p:nvPr/>
        </p:nvSpPr>
        <p:spPr>
          <a:xfrm>
            <a:off x="1273150" y="5476308"/>
            <a:ext cx="457382" cy="646331"/>
          </a:xfrm>
          <a:prstGeom prst="rect">
            <a:avLst/>
          </a:prstGeom>
          <a:noFill/>
        </p:spPr>
        <p:txBody>
          <a:bodyPr wrap="square" rtlCol="0">
            <a:spAutoFit/>
          </a:bodyPr>
          <a:lstStyle/>
          <a:p>
            <a:r>
              <a:rPr lang="en-US" sz="3600" dirty="0">
                <a:solidFill>
                  <a:schemeClr val="bg1"/>
                </a:solidFill>
              </a:rPr>
              <a:t>1</a:t>
            </a:r>
          </a:p>
        </p:txBody>
      </p:sp>
      <p:sp>
        <p:nvSpPr>
          <p:cNvPr id="11" name="TextBox 10">
            <a:extLst>
              <a:ext uri="{C183D7F6-B498-43B3-948B-1728B52AA6E4}">
                <adec:decorative xmlns:adec="http://schemas.microsoft.com/office/drawing/2017/decorative" val="1"/>
              </a:ext>
            </a:extLst>
          </p:cNvPr>
          <p:cNvSpPr txBox="1"/>
          <p:nvPr/>
        </p:nvSpPr>
        <p:spPr>
          <a:xfrm>
            <a:off x="11379511" y="1011019"/>
            <a:ext cx="457382" cy="646331"/>
          </a:xfrm>
          <a:prstGeom prst="rect">
            <a:avLst/>
          </a:prstGeom>
          <a:noFill/>
        </p:spPr>
        <p:txBody>
          <a:bodyPr wrap="square" rtlCol="0">
            <a:spAutoFit/>
          </a:bodyPr>
          <a:lstStyle/>
          <a:p>
            <a:r>
              <a:rPr lang="en-US" sz="3600" dirty="0">
                <a:solidFill>
                  <a:schemeClr val="bg1"/>
                </a:solidFill>
              </a:rPr>
              <a:t>2</a:t>
            </a:r>
          </a:p>
        </p:txBody>
      </p:sp>
    </p:spTree>
    <p:extLst>
      <p:ext uri="{BB962C8B-B14F-4D97-AF65-F5344CB8AC3E}">
        <p14:creationId xmlns:p14="http://schemas.microsoft.com/office/powerpoint/2010/main" val="2515860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BEFD66-1363-4BC4-81BC-C611EB7BC5A4}"/>
              </a:ext>
            </a:extLst>
          </p:cNvPr>
          <p:cNvSpPr>
            <a:spLocks noGrp="1"/>
          </p:cNvSpPr>
          <p:nvPr>
            <p:ph type="title"/>
          </p:nvPr>
        </p:nvSpPr>
        <p:spPr>
          <a:xfrm>
            <a:off x="113584" y="4846"/>
            <a:ext cx="11887200" cy="704073"/>
          </a:xfrm>
        </p:spPr>
        <p:txBody>
          <a:bodyPr>
            <a:normAutofit/>
          </a:bodyPr>
          <a:lstStyle/>
          <a:p>
            <a:r>
              <a:rPr lang="en-US" altLang="en-US" b="1" dirty="0"/>
              <a:t>II. Creating a Budget Revision (27)</a:t>
            </a:r>
            <a:endParaRPr lang="en-US" dirty="0"/>
          </a:p>
        </p:txBody>
      </p:sp>
      <p:pic>
        <p:nvPicPr>
          <p:cNvPr id="4" name="Content Placeholder 3" descr="screenshot" title="screenshot">
            <a:extLst>
              <a:ext uri="{FF2B5EF4-FFF2-40B4-BE49-F238E27FC236}">
                <a16:creationId xmlns:a16="http://schemas.microsoft.com/office/drawing/2014/main" id="{DE850FAF-81F8-401C-9A63-6BAFB02D1ABD}"/>
              </a:ext>
            </a:extLst>
          </p:cNvPr>
          <p:cNvPicPr>
            <a:picLocks noGrp="1" noChangeAspect="1"/>
          </p:cNvPicPr>
          <p:nvPr>
            <p:ph idx="1"/>
          </p:nvPr>
        </p:nvPicPr>
        <p:blipFill>
          <a:blip r:embed="rId3"/>
          <a:stretch>
            <a:fillRect/>
          </a:stretch>
        </p:blipFill>
        <p:spPr>
          <a:xfrm>
            <a:off x="1645405" y="761501"/>
            <a:ext cx="8866938" cy="5772746"/>
          </a:xfrm>
          <a:ln w="38100" cap="sq">
            <a:solidFill>
              <a:srgbClr val="000000"/>
            </a:solidFill>
            <a:miter lim="800000"/>
          </a:ln>
          <a:effectLst>
            <a:outerShdw blurRad="50800" dist="38100" dir="2700000" algn="tl" rotWithShape="0">
              <a:srgbClr val="000000">
                <a:alpha val="43000"/>
              </a:srgbClr>
            </a:outerShdw>
          </a:effectLst>
        </p:spPr>
      </p:pic>
      <p:sp>
        <p:nvSpPr>
          <p:cNvPr id="89091" name="Rounded Rectangle 4">
            <a:extLst>
              <a:ext uri="{FF2B5EF4-FFF2-40B4-BE49-F238E27FC236}">
                <a16:creationId xmlns:a16="http://schemas.microsoft.com/office/drawing/2014/main" id="{4F200EEF-12CF-414B-BDFE-522B247020A0}"/>
              </a:ext>
              <a:ext uri="{C183D7F6-B498-43B3-948B-1728B52AA6E4}">
                <adec:decorative xmlns:adec="http://schemas.microsoft.com/office/drawing/2017/decorative" val="1"/>
              </a:ext>
            </a:extLst>
          </p:cNvPr>
          <p:cNvSpPr>
            <a:spLocks noChangeArrowheads="1"/>
          </p:cNvSpPr>
          <p:nvPr/>
        </p:nvSpPr>
        <p:spPr bwMode="auto">
          <a:xfrm>
            <a:off x="7729074" y="5736335"/>
            <a:ext cx="2635969" cy="615234"/>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2" name="Rounded Rectangle 6">
            <a:extLst>
              <a:ext uri="{FF2B5EF4-FFF2-40B4-BE49-F238E27FC236}">
                <a16:creationId xmlns:a16="http://schemas.microsoft.com/office/drawing/2014/main" id="{812732D5-AF36-45EF-BF70-505426FE2A71}"/>
              </a:ext>
              <a:ext uri="{C183D7F6-B498-43B3-948B-1728B52AA6E4}">
                <adec:decorative xmlns:adec="http://schemas.microsoft.com/office/drawing/2017/decorative" val="1"/>
              </a:ext>
            </a:extLst>
          </p:cNvPr>
          <p:cNvSpPr>
            <a:spLocks noChangeArrowheads="1"/>
          </p:cNvSpPr>
          <p:nvPr/>
        </p:nvSpPr>
        <p:spPr bwMode="auto">
          <a:xfrm>
            <a:off x="6609018" y="857132"/>
            <a:ext cx="3756025" cy="254200"/>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3" name="Rounded Rectangle 7">
            <a:extLst>
              <a:ext uri="{FF2B5EF4-FFF2-40B4-BE49-F238E27FC236}">
                <a16:creationId xmlns:a16="http://schemas.microsoft.com/office/drawing/2014/main" id="{2D00E5FA-2C47-461F-A9F2-74C9BE1E395B}"/>
              </a:ext>
              <a:ext uri="{C183D7F6-B498-43B3-948B-1728B52AA6E4}">
                <adec:decorative xmlns:adec="http://schemas.microsoft.com/office/drawing/2017/decorative" val="1"/>
              </a:ext>
            </a:extLst>
          </p:cNvPr>
          <p:cNvSpPr>
            <a:spLocks noChangeArrowheads="1"/>
          </p:cNvSpPr>
          <p:nvPr/>
        </p:nvSpPr>
        <p:spPr bwMode="auto">
          <a:xfrm>
            <a:off x="8144253" y="2611409"/>
            <a:ext cx="785813" cy="14446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4" name="Rounded Rectangle 8">
            <a:extLst>
              <a:ext uri="{FF2B5EF4-FFF2-40B4-BE49-F238E27FC236}">
                <a16:creationId xmlns:a16="http://schemas.microsoft.com/office/drawing/2014/main" id="{1FD63A45-2806-4993-9D50-1EE7F23F5F14}"/>
              </a:ext>
              <a:ext uri="{C183D7F6-B498-43B3-948B-1728B52AA6E4}">
                <adec:decorative xmlns:adec="http://schemas.microsoft.com/office/drawing/2017/decorative" val="1"/>
              </a:ext>
            </a:extLst>
          </p:cNvPr>
          <p:cNvSpPr>
            <a:spLocks noChangeArrowheads="1"/>
          </p:cNvSpPr>
          <p:nvPr/>
        </p:nvSpPr>
        <p:spPr bwMode="auto">
          <a:xfrm>
            <a:off x="8166945" y="2923798"/>
            <a:ext cx="785813" cy="15398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5" name="Rounded Rectangle 9">
            <a:extLst>
              <a:ext uri="{FF2B5EF4-FFF2-40B4-BE49-F238E27FC236}">
                <a16:creationId xmlns:a16="http://schemas.microsoft.com/office/drawing/2014/main" id="{A4DC7108-5D60-4C21-BA97-9C04AA0B17EC}"/>
              </a:ext>
              <a:ext uri="{C183D7F6-B498-43B3-948B-1728B52AA6E4}">
                <adec:decorative xmlns:adec="http://schemas.microsoft.com/office/drawing/2017/decorative" val="1"/>
              </a:ext>
            </a:extLst>
          </p:cNvPr>
          <p:cNvSpPr>
            <a:spLocks noChangeArrowheads="1"/>
          </p:cNvSpPr>
          <p:nvPr/>
        </p:nvSpPr>
        <p:spPr bwMode="auto">
          <a:xfrm>
            <a:off x="4726746" y="2923793"/>
            <a:ext cx="787400" cy="15398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6" name="Rounded Rectangle 10">
            <a:extLst>
              <a:ext uri="{FF2B5EF4-FFF2-40B4-BE49-F238E27FC236}">
                <a16:creationId xmlns:a16="http://schemas.microsoft.com/office/drawing/2014/main" id="{37F9D9F7-B548-49BA-9E9B-4109534DF2EF}"/>
              </a:ext>
              <a:ext uri="{C183D7F6-B498-43B3-948B-1728B52AA6E4}">
                <adec:decorative xmlns:adec="http://schemas.microsoft.com/office/drawing/2017/decorative" val="1"/>
              </a:ext>
            </a:extLst>
          </p:cNvPr>
          <p:cNvSpPr>
            <a:spLocks noChangeArrowheads="1"/>
          </p:cNvSpPr>
          <p:nvPr/>
        </p:nvSpPr>
        <p:spPr bwMode="auto">
          <a:xfrm>
            <a:off x="4739150" y="2595981"/>
            <a:ext cx="787400" cy="15557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7" name="Rounded Rectangle 11">
            <a:extLst>
              <a:ext uri="{FF2B5EF4-FFF2-40B4-BE49-F238E27FC236}">
                <a16:creationId xmlns:a16="http://schemas.microsoft.com/office/drawing/2014/main" id="{F3320D58-6950-433B-85B8-F3820CDBA58E}"/>
              </a:ext>
              <a:ext uri="{C183D7F6-B498-43B3-948B-1728B52AA6E4}">
                <adec:decorative xmlns:adec="http://schemas.microsoft.com/office/drawing/2017/decorative" val="1"/>
              </a:ext>
            </a:extLst>
          </p:cNvPr>
          <p:cNvSpPr>
            <a:spLocks noChangeArrowheads="1"/>
          </p:cNvSpPr>
          <p:nvPr/>
        </p:nvSpPr>
        <p:spPr bwMode="auto">
          <a:xfrm>
            <a:off x="4733244" y="3456378"/>
            <a:ext cx="787400" cy="15398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8" name="Rounded Rectangle 12">
            <a:extLst>
              <a:ext uri="{FF2B5EF4-FFF2-40B4-BE49-F238E27FC236}">
                <a16:creationId xmlns:a16="http://schemas.microsoft.com/office/drawing/2014/main" id="{4F8788A2-6C47-40BB-B7F2-C6D961EAF54F}"/>
              </a:ext>
              <a:ext uri="{C183D7F6-B498-43B3-948B-1728B52AA6E4}">
                <adec:decorative xmlns:adec="http://schemas.microsoft.com/office/drawing/2017/decorative" val="1"/>
              </a:ext>
            </a:extLst>
          </p:cNvPr>
          <p:cNvSpPr>
            <a:spLocks noChangeArrowheads="1"/>
          </p:cNvSpPr>
          <p:nvPr/>
        </p:nvSpPr>
        <p:spPr bwMode="auto">
          <a:xfrm>
            <a:off x="8127303" y="3438779"/>
            <a:ext cx="787400" cy="153987"/>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099" name="Rounded Rectangle 13">
            <a:extLst>
              <a:ext uri="{FF2B5EF4-FFF2-40B4-BE49-F238E27FC236}">
                <a16:creationId xmlns:a16="http://schemas.microsoft.com/office/drawing/2014/main" id="{3362F13E-BB05-4F23-9A75-2A14346D1DEB}"/>
              </a:ext>
              <a:ext uri="{C183D7F6-B498-43B3-948B-1728B52AA6E4}">
                <adec:decorative xmlns:adec="http://schemas.microsoft.com/office/drawing/2017/decorative" val="1"/>
              </a:ext>
            </a:extLst>
          </p:cNvPr>
          <p:cNvSpPr>
            <a:spLocks noChangeArrowheads="1"/>
          </p:cNvSpPr>
          <p:nvPr/>
        </p:nvSpPr>
        <p:spPr bwMode="auto">
          <a:xfrm>
            <a:off x="8112642" y="4082311"/>
            <a:ext cx="787400" cy="153987"/>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100" name="Rounded Rectangle 14">
            <a:extLst>
              <a:ext uri="{FF2B5EF4-FFF2-40B4-BE49-F238E27FC236}">
                <a16:creationId xmlns:a16="http://schemas.microsoft.com/office/drawing/2014/main" id="{0586B517-5796-4B3C-BC1D-77A5FE670239}"/>
              </a:ext>
              <a:ext uri="{C183D7F6-B498-43B3-948B-1728B52AA6E4}">
                <adec:decorative xmlns:adec="http://schemas.microsoft.com/office/drawing/2017/decorative" val="1"/>
              </a:ext>
            </a:extLst>
          </p:cNvPr>
          <p:cNvSpPr>
            <a:spLocks noChangeArrowheads="1"/>
          </p:cNvSpPr>
          <p:nvPr/>
        </p:nvSpPr>
        <p:spPr bwMode="auto">
          <a:xfrm>
            <a:off x="4731431" y="4065855"/>
            <a:ext cx="787400" cy="15398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89101" name="Rounded Rectangle 15">
            <a:extLst>
              <a:ext uri="{FF2B5EF4-FFF2-40B4-BE49-F238E27FC236}">
                <a16:creationId xmlns:a16="http://schemas.microsoft.com/office/drawing/2014/main" id="{F4757D29-87D1-4ED9-8B97-B78500BFA40A}"/>
              </a:ext>
              <a:ext uri="{C183D7F6-B498-43B3-948B-1728B52AA6E4}">
                <adec:decorative xmlns:adec="http://schemas.microsoft.com/office/drawing/2017/decorative" val="1"/>
              </a:ext>
            </a:extLst>
          </p:cNvPr>
          <p:cNvSpPr>
            <a:spLocks noChangeArrowheads="1"/>
          </p:cNvSpPr>
          <p:nvPr/>
        </p:nvSpPr>
        <p:spPr bwMode="auto">
          <a:xfrm>
            <a:off x="2668836" y="5736335"/>
            <a:ext cx="4306887" cy="615234"/>
          </a:xfrm>
          <a:prstGeom prst="roundRect">
            <a:avLst>
              <a:gd name="adj" fmla="val 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7" name="Slide Number Placeholder 16">
            <a:extLst>
              <a:ext uri="{FF2B5EF4-FFF2-40B4-BE49-F238E27FC236}">
                <a16:creationId xmlns:a16="http://schemas.microsoft.com/office/drawing/2014/main" id="{4D3B45F3-CDE4-4D98-825C-6C994909A079}"/>
              </a:ext>
            </a:extLst>
          </p:cNvPr>
          <p:cNvSpPr>
            <a:spLocks noGrp="1"/>
          </p:cNvSpPr>
          <p:nvPr>
            <p:ph type="sldNum" sz="quarter" idx="4294967295"/>
          </p:nvPr>
        </p:nvSpPr>
        <p:spPr>
          <a:xfrm>
            <a:off x="10686792" y="6278639"/>
            <a:ext cx="1260886" cy="457200"/>
          </a:xfrm>
          <a:prstGeom prst="rect">
            <a:avLst/>
          </a:prstGeom>
        </p:spPr>
        <p:txBody>
          <a:bodyPr/>
          <a:lstStyle/>
          <a:p>
            <a:pPr>
              <a:defRPr/>
            </a:pPr>
            <a:fld id="{9B8EE40B-BF0A-4078-838B-0EFB9597CA83}" type="slidenum">
              <a:rPr lang="en-US" altLang="en-US" smtClean="0"/>
              <a:pPr>
                <a:defRPr/>
              </a:pPr>
              <a:t>48</a:t>
            </a:fld>
            <a:endParaRPr lang="en-US" altLang="en-US" dirty="0"/>
          </a:p>
        </p:txBody>
      </p:sp>
      <p:sp>
        <p:nvSpPr>
          <p:cNvPr id="19" name="TextBox 18">
            <a:extLst>
              <a:ext uri="{FF2B5EF4-FFF2-40B4-BE49-F238E27FC236}">
                <a16:creationId xmlns:a16="http://schemas.microsoft.com/office/drawing/2014/main" id="{C3D5B241-67D4-4E35-8C87-21CE63A6AC7F}"/>
              </a:ext>
              <a:ext uri="{C183D7F6-B498-43B3-948B-1728B52AA6E4}">
                <adec:decorative xmlns:adec="http://schemas.microsoft.com/office/drawing/2017/decorative" val="1"/>
              </a:ext>
            </a:extLst>
          </p:cNvPr>
          <p:cNvSpPr txBox="1"/>
          <p:nvPr/>
        </p:nvSpPr>
        <p:spPr>
          <a:xfrm>
            <a:off x="191216" y="1069912"/>
            <a:ext cx="1952625" cy="52228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ME-1</a:t>
            </a:r>
          </a:p>
        </p:txBody>
      </p:sp>
    </p:spTree>
    <p:extLst>
      <p:ext uri="{BB962C8B-B14F-4D97-AF65-F5344CB8AC3E}">
        <p14:creationId xmlns:p14="http://schemas.microsoft.com/office/powerpoint/2010/main" val="2783139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3F5B2B-6075-4079-90FE-3D05B740F6BE}"/>
              </a:ext>
            </a:extLst>
          </p:cNvPr>
          <p:cNvSpPr>
            <a:spLocks noGrp="1"/>
          </p:cNvSpPr>
          <p:nvPr>
            <p:ph type="title"/>
          </p:nvPr>
        </p:nvSpPr>
        <p:spPr>
          <a:xfrm>
            <a:off x="125690" y="-37668"/>
            <a:ext cx="11887200" cy="1211147"/>
          </a:xfrm>
        </p:spPr>
        <p:txBody>
          <a:bodyPr>
            <a:normAutofit/>
          </a:bodyPr>
          <a:lstStyle/>
          <a:p>
            <a:r>
              <a:rPr lang="en-US" altLang="en-US" b="1" dirty="0"/>
              <a:t>II. Creating a Budget Revision (28)</a:t>
            </a:r>
            <a:endParaRPr lang="en-US" dirty="0"/>
          </a:p>
        </p:txBody>
      </p:sp>
      <p:pic>
        <p:nvPicPr>
          <p:cNvPr id="1026" name="Picture 1"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680" y="996950"/>
            <a:ext cx="9344024"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032D9B0-C621-4131-A365-553E117B6678}"/>
              </a:ext>
              <a:ext uri="{C183D7F6-B498-43B3-948B-1728B52AA6E4}">
                <adec:decorative xmlns:adec="http://schemas.microsoft.com/office/drawing/2017/decorative" val="1"/>
              </a:ext>
            </a:extLst>
          </p:cNvPr>
          <p:cNvSpPr txBox="1"/>
          <p:nvPr/>
        </p:nvSpPr>
        <p:spPr>
          <a:xfrm>
            <a:off x="179110" y="1026752"/>
            <a:ext cx="1112362" cy="52228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ME-1</a:t>
            </a:r>
          </a:p>
        </p:txBody>
      </p:sp>
      <p:sp>
        <p:nvSpPr>
          <p:cNvPr id="2" name="Rectangle 1">
            <a:extLst>
              <a:ext uri="{FF2B5EF4-FFF2-40B4-BE49-F238E27FC236}">
                <a16:creationId xmlns:a16="http://schemas.microsoft.com/office/drawing/2014/main" id="{AD0083F1-29ED-414E-A2D2-E003F00AC3F6}"/>
              </a:ext>
              <a:ext uri="{C183D7F6-B498-43B3-948B-1728B52AA6E4}">
                <adec:decorative xmlns:adec="http://schemas.microsoft.com/office/drawing/2017/decorative" val="1"/>
              </a:ext>
            </a:extLst>
          </p:cNvPr>
          <p:cNvSpPr/>
          <p:nvPr/>
        </p:nvSpPr>
        <p:spPr>
          <a:xfrm>
            <a:off x="9055510" y="1173479"/>
            <a:ext cx="648929" cy="5074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59DE7E4-A504-44B2-B18F-83EB9E933D00}"/>
              </a:ext>
              <a:ext uri="{C183D7F6-B498-43B3-948B-1728B52AA6E4}">
                <adec:decorative xmlns:adec="http://schemas.microsoft.com/office/drawing/2017/decorative" val="1"/>
              </a:ext>
            </a:extLst>
          </p:cNvPr>
          <p:cNvSpPr txBox="1"/>
          <p:nvPr/>
        </p:nvSpPr>
        <p:spPr>
          <a:xfrm>
            <a:off x="9186811" y="4269658"/>
            <a:ext cx="193163" cy="369332"/>
          </a:xfrm>
          <a:prstGeom prst="rect">
            <a:avLst/>
          </a:prstGeom>
          <a:noFill/>
        </p:spPr>
        <p:txBody>
          <a:bodyPr wrap="square" rtlCol="0">
            <a:spAutoFit/>
          </a:bodyPr>
          <a:lstStyle/>
          <a:p>
            <a:r>
              <a:rPr lang="en-US" dirty="0"/>
              <a:t>-</a:t>
            </a:r>
          </a:p>
        </p:txBody>
      </p:sp>
      <p:sp>
        <p:nvSpPr>
          <p:cNvPr id="7" name="Rectangle 6">
            <a:extLst>
              <a:ext uri="{FF2B5EF4-FFF2-40B4-BE49-F238E27FC236}">
                <a16:creationId xmlns:a16="http://schemas.microsoft.com/office/drawing/2014/main" id="{F0E4211D-F758-4201-9CAC-18FC1C34650C}"/>
              </a:ext>
              <a:ext uri="{C183D7F6-B498-43B3-948B-1728B52AA6E4}">
                <adec:decorative xmlns:adec="http://schemas.microsoft.com/office/drawing/2017/decorative" val="1"/>
              </a:ext>
            </a:extLst>
          </p:cNvPr>
          <p:cNvSpPr/>
          <p:nvPr/>
        </p:nvSpPr>
        <p:spPr>
          <a:xfrm>
            <a:off x="4121647" y="4269658"/>
            <a:ext cx="261610" cy="369332"/>
          </a:xfrm>
          <a:prstGeom prst="rect">
            <a:avLst/>
          </a:prstGeom>
        </p:spPr>
        <p:txBody>
          <a:bodyPr wrap="none">
            <a:spAutoFit/>
          </a:bodyPr>
          <a:lstStyle/>
          <a:p>
            <a:r>
              <a:rPr lang="en-US" dirty="0"/>
              <a:t>-</a:t>
            </a:r>
          </a:p>
        </p:txBody>
      </p:sp>
      <p:sp>
        <p:nvSpPr>
          <p:cNvPr id="8" name="Rectangle 7">
            <a:extLst>
              <a:ext uri="{FF2B5EF4-FFF2-40B4-BE49-F238E27FC236}">
                <a16:creationId xmlns:a16="http://schemas.microsoft.com/office/drawing/2014/main" id="{579CEDD5-BE83-4CBF-B9F4-05C86E6918B2}"/>
              </a:ext>
              <a:ext uri="{C183D7F6-B498-43B3-948B-1728B52AA6E4}">
                <adec:decorative xmlns:adec="http://schemas.microsoft.com/office/drawing/2017/decorative" val="1"/>
              </a:ext>
            </a:extLst>
          </p:cNvPr>
          <p:cNvSpPr/>
          <p:nvPr/>
        </p:nvSpPr>
        <p:spPr>
          <a:xfrm>
            <a:off x="5282607" y="4269658"/>
            <a:ext cx="261610" cy="369332"/>
          </a:xfrm>
          <a:prstGeom prst="rect">
            <a:avLst/>
          </a:prstGeom>
        </p:spPr>
        <p:txBody>
          <a:bodyPr wrap="none">
            <a:spAutoFit/>
          </a:bodyPr>
          <a:lstStyle/>
          <a:p>
            <a:r>
              <a:rPr lang="en-US" dirty="0"/>
              <a:t>-</a:t>
            </a:r>
          </a:p>
        </p:txBody>
      </p:sp>
      <p:sp>
        <p:nvSpPr>
          <p:cNvPr id="9" name="Rectangle 8">
            <a:extLst>
              <a:ext uri="{FF2B5EF4-FFF2-40B4-BE49-F238E27FC236}">
                <a16:creationId xmlns:a16="http://schemas.microsoft.com/office/drawing/2014/main" id="{2584766A-1C36-4814-A69C-F5477F43A42B}"/>
              </a:ext>
              <a:ext uri="{C183D7F6-B498-43B3-948B-1728B52AA6E4}">
                <adec:decorative xmlns:adec="http://schemas.microsoft.com/office/drawing/2017/decorative" val="1"/>
              </a:ext>
            </a:extLst>
          </p:cNvPr>
          <p:cNvSpPr/>
          <p:nvPr/>
        </p:nvSpPr>
        <p:spPr>
          <a:xfrm>
            <a:off x="7381040" y="4269658"/>
            <a:ext cx="261610" cy="369332"/>
          </a:xfrm>
          <a:prstGeom prst="rect">
            <a:avLst/>
          </a:prstGeom>
        </p:spPr>
        <p:txBody>
          <a:bodyPr wrap="none">
            <a:spAutoFit/>
          </a:bodyPr>
          <a:lstStyle/>
          <a:p>
            <a:r>
              <a:rPr lang="en-US" dirty="0"/>
              <a:t>-</a:t>
            </a:r>
          </a:p>
        </p:txBody>
      </p:sp>
      <p:sp>
        <p:nvSpPr>
          <p:cNvPr id="12" name="Rectangle 11">
            <a:extLst>
              <a:ext uri="{FF2B5EF4-FFF2-40B4-BE49-F238E27FC236}">
                <a16:creationId xmlns:a16="http://schemas.microsoft.com/office/drawing/2014/main" id="{F9C41CC8-BDCC-4DA5-8DE5-24BB254FFB36}"/>
              </a:ext>
              <a:ext uri="{C183D7F6-B498-43B3-948B-1728B52AA6E4}">
                <adec:decorative xmlns:adec="http://schemas.microsoft.com/office/drawing/2017/decorative" val="1"/>
              </a:ext>
            </a:extLst>
          </p:cNvPr>
          <p:cNvSpPr/>
          <p:nvPr/>
        </p:nvSpPr>
        <p:spPr>
          <a:xfrm>
            <a:off x="4121647" y="4395019"/>
            <a:ext cx="509347" cy="1696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D1AB38B-0E49-49D5-8600-7BBEF0723835}"/>
              </a:ext>
              <a:ext uri="{C183D7F6-B498-43B3-948B-1728B52AA6E4}">
                <adec:decorative xmlns:adec="http://schemas.microsoft.com/office/drawing/2017/decorative" val="1"/>
              </a:ext>
            </a:extLst>
          </p:cNvPr>
          <p:cNvSpPr/>
          <p:nvPr/>
        </p:nvSpPr>
        <p:spPr>
          <a:xfrm>
            <a:off x="5294732" y="4377812"/>
            <a:ext cx="509347" cy="1696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5A4CEEB-5BB6-4E8B-A918-EE2B545AA793}"/>
              </a:ext>
              <a:ext uri="{C183D7F6-B498-43B3-948B-1728B52AA6E4}">
                <adec:decorative xmlns:adec="http://schemas.microsoft.com/office/drawing/2017/decorative" val="1"/>
              </a:ext>
            </a:extLst>
          </p:cNvPr>
          <p:cNvSpPr/>
          <p:nvPr/>
        </p:nvSpPr>
        <p:spPr>
          <a:xfrm>
            <a:off x="7438278" y="4369520"/>
            <a:ext cx="509347" cy="1696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17211DA-F714-4E64-B293-DF56EBA05050}"/>
              </a:ext>
              <a:ext uri="{C183D7F6-B498-43B3-948B-1728B52AA6E4}">
                <adec:decorative xmlns:adec="http://schemas.microsoft.com/office/drawing/2017/decorative" val="1"/>
              </a:ext>
            </a:extLst>
          </p:cNvPr>
          <p:cNvSpPr/>
          <p:nvPr/>
        </p:nvSpPr>
        <p:spPr>
          <a:xfrm>
            <a:off x="9200476" y="4402393"/>
            <a:ext cx="509347" cy="1696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7736511-D841-4FB2-8265-25DC7B57D58B}"/>
              </a:ext>
            </a:extLst>
          </p:cNvPr>
          <p:cNvSpPr>
            <a:spLocks noGrp="1"/>
          </p:cNvSpPr>
          <p:nvPr>
            <p:ph type="sldNum" sz="quarter" idx="4294967295"/>
          </p:nvPr>
        </p:nvSpPr>
        <p:spPr>
          <a:xfrm>
            <a:off x="9455150" y="6248400"/>
            <a:ext cx="2235200" cy="457200"/>
          </a:xfrm>
          <a:prstGeom prst="rect">
            <a:avLst/>
          </a:prstGeom>
        </p:spPr>
        <p:txBody>
          <a:bodyPr/>
          <a:lstStyle/>
          <a:p>
            <a:pPr>
              <a:defRPr/>
            </a:pPr>
            <a:fld id="{0ED1FFBD-093F-4022-A4B6-5B2393AEF922}" type="slidenum">
              <a:rPr lang="en-US" altLang="en-US" smtClean="0"/>
              <a:pPr>
                <a:defRPr/>
              </a:pPr>
              <a:t>49</a:t>
            </a:fld>
            <a:endParaRPr lang="en-US" altLang="en-US" dirty="0"/>
          </a:p>
        </p:txBody>
      </p:sp>
    </p:spTree>
    <p:extLst>
      <p:ext uri="{BB962C8B-B14F-4D97-AF65-F5344CB8AC3E}">
        <p14:creationId xmlns:p14="http://schemas.microsoft.com/office/powerpoint/2010/main" val="62398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a:xfrm>
            <a:off x="174303" y="252419"/>
            <a:ext cx="11887200" cy="1325563"/>
          </a:xfrm>
        </p:spPr>
        <p:txBody>
          <a:bodyPr/>
          <a:lstStyle/>
          <a:p>
            <a:r>
              <a:rPr kumimoji="0" lang="en-US" sz="4400" b="1" i="0" u="none" strike="noStrike" kern="1200" cap="none" spc="0" normalizeH="0" baseline="0" noProof="0" dirty="0">
                <a:ln>
                  <a:noFill/>
                </a:ln>
                <a:effectLst/>
                <a:uLnTx/>
                <a:uFillTx/>
                <a:latin typeface="+mj-lt"/>
                <a:ea typeface="+mn-ea"/>
                <a:cs typeface="+mn-cs"/>
              </a:rPr>
              <a:t>How familiar are you with the MEP budget revision process? </a:t>
            </a:r>
            <a:endParaRPr lang="en-US" altLang="en-US" b="1" dirty="0"/>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723532" y="1041753"/>
            <a:ext cx="11430979"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pPr algn="l"/>
            <a:r>
              <a:rPr lang="en-US" altLang="en-US" sz="2600" b="1" dirty="0"/>
              <a:t>Use the Zoom annotate button to place a stamp near level 1, 2, or 3.</a:t>
            </a:r>
          </a:p>
        </p:txBody>
      </p:sp>
      <p:pic>
        <p:nvPicPr>
          <p:cNvPr id="3" name="Picture 2" descr="Screenshot of the &quot;View Options&quot; dropdown menu with annotate button selected.">
            <a:extLst>
              <a:ext uri="{FF2B5EF4-FFF2-40B4-BE49-F238E27FC236}">
                <a16:creationId xmlns:a16="http://schemas.microsoft.com/office/drawing/2014/main" id="{A6C71B9E-98B1-0D6A-5E69-A393EC430A84}"/>
              </a:ext>
            </a:extLst>
          </p:cNvPr>
          <p:cNvPicPr>
            <a:picLocks noChangeAspect="1"/>
          </p:cNvPicPr>
          <p:nvPr/>
        </p:nvPicPr>
        <p:blipFill rotWithShape="1">
          <a:blip r:embed="rId3">
            <a:extLst>
              <a:ext uri="{28A0092B-C50C-407E-A947-70E740481C1C}">
                <a14:useLocalDpi xmlns:a14="http://schemas.microsoft.com/office/drawing/2010/main" val="0"/>
              </a:ext>
            </a:extLst>
          </a:blip>
          <a:srcRect l="8529"/>
          <a:stretch/>
        </p:blipFill>
        <p:spPr>
          <a:xfrm>
            <a:off x="634630" y="1938360"/>
            <a:ext cx="4166229" cy="1760801"/>
          </a:xfrm>
          <a:prstGeom prst="rect">
            <a:avLst/>
          </a:prstGeom>
          <a:ln>
            <a:noFill/>
          </a:ln>
        </p:spPr>
      </p:pic>
      <p:pic>
        <p:nvPicPr>
          <p:cNvPr id="5" name="Picture 4" descr="Zoom annotate toolbar with Stamp button selected&#10;">
            <a:extLst>
              <a:ext uri="{FF2B5EF4-FFF2-40B4-BE49-F238E27FC236}">
                <a16:creationId xmlns:a16="http://schemas.microsoft.com/office/drawing/2014/main" id="{76E3A6BB-5366-0DDC-3383-9C34A8320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536" y="2660645"/>
            <a:ext cx="6787071" cy="428922"/>
          </a:xfrm>
          <a:prstGeom prst="rect">
            <a:avLst/>
          </a:prstGeom>
        </p:spPr>
      </p:pic>
      <p:sp>
        <p:nvSpPr>
          <p:cNvPr id="17" name="Flowchart: Terminator 16" descr="Long oval shape continuum labeled from 1 on the left side, 2 in the middle, and 3 on the right side. ">
            <a:extLst>
              <a:ext uri="{FF2B5EF4-FFF2-40B4-BE49-F238E27FC236}">
                <a16:creationId xmlns:a16="http://schemas.microsoft.com/office/drawing/2014/main" id="{FFC77798-1B9A-26DC-422A-6E8705C29050}"/>
              </a:ext>
            </a:extLst>
          </p:cNvPr>
          <p:cNvSpPr/>
          <p:nvPr/>
        </p:nvSpPr>
        <p:spPr>
          <a:xfrm rot="10800000">
            <a:off x="986984" y="3865806"/>
            <a:ext cx="10030421" cy="1776139"/>
          </a:xfrm>
          <a:prstGeom prst="flowChartTerminator">
            <a:avLst/>
          </a:prstGeom>
          <a:gradFill flip="none" rotWithShape="1">
            <a:gsLst>
              <a:gs pos="0">
                <a:schemeClr val="accent1">
                  <a:tint val="66000"/>
                  <a:satMod val="160000"/>
                  <a:lumMod val="55000"/>
                </a:schemeClr>
              </a:gs>
              <a:gs pos="59000">
                <a:schemeClr val="accent1">
                  <a:tint val="44500"/>
                  <a:satMod val="160000"/>
                </a:schemeClr>
              </a:gs>
              <a:gs pos="100000">
                <a:schemeClr val="accent1">
                  <a:tint val="23500"/>
                  <a:satMod val="160000"/>
                </a:schemeClr>
              </a:gs>
            </a:gsLst>
            <a:path path="circle">
              <a:fillToRect t="100000" r="100000"/>
            </a:path>
            <a:tileRect l="-100000" b="-100000"/>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2313AB4-C3DD-97E3-AA25-CBD1ECB1317C}"/>
              </a:ext>
            </a:extLst>
          </p:cNvPr>
          <p:cNvSpPr txBox="1"/>
          <p:nvPr/>
        </p:nvSpPr>
        <p:spPr>
          <a:xfrm>
            <a:off x="723532" y="5262986"/>
            <a:ext cx="2540368" cy="1200329"/>
          </a:xfrm>
          <a:prstGeom prst="rect">
            <a:avLst/>
          </a:prstGeom>
          <a:solidFill>
            <a:schemeClr val="bg1"/>
          </a:solidFill>
          <a:ln>
            <a:solidFill>
              <a:srgbClr val="0C4A6D"/>
            </a:solidFill>
          </a:ln>
        </p:spPr>
        <p:txBody>
          <a:bodyPr wrap="square" rtlCol="0">
            <a:spAutoFit/>
          </a:bodyPr>
          <a:lstStyle/>
          <a:p>
            <a:pPr algn="ctr"/>
            <a:r>
              <a:rPr lang="en-US" sz="2400" b="1" dirty="0"/>
              <a:t>(1)</a:t>
            </a:r>
            <a:r>
              <a:rPr lang="en-US" sz="2400" dirty="0"/>
              <a:t> I’m new to the MEP Budget Revision process</a:t>
            </a:r>
          </a:p>
        </p:txBody>
      </p:sp>
      <p:sp>
        <p:nvSpPr>
          <p:cNvPr id="19" name="TextBox 18">
            <a:extLst>
              <a:ext uri="{FF2B5EF4-FFF2-40B4-BE49-F238E27FC236}">
                <a16:creationId xmlns:a16="http://schemas.microsoft.com/office/drawing/2014/main" id="{72F7C550-2C11-BBD9-1756-F6B5C6954793}"/>
              </a:ext>
            </a:extLst>
          </p:cNvPr>
          <p:cNvSpPr txBox="1"/>
          <p:nvPr/>
        </p:nvSpPr>
        <p:spPr>
          <a:xfrm>
            <a:off x="4760650" y="5262985"/>
            <a:ext cx="3011632" cy="1200329"/>
          </a:xfrm>
          <a:prstGeom prst="rect">
            <a:avLst/>
          </a:prstGeom>
          <a:solidFill>
            <a:schemeClr val="bg1"/>
          </a:solidFill>
          <a:ln>
            <a:solidFill>
              <a:srgbClr val="0C4A6D"/>
            </a:solidFill>
          </a:ln>
        </p:spPr>
        <p:txBody>
          <a:bodyPr wrap="square" rtlCol="0">
            <a:spAutoFit/>
          </a:bodyPr>
          <a:lstStyle/>
          <a:p>
            <a:pPr algn="ctr"/>
            <a:r>
              <a:rPr lang="en-US" sz="2400" b="1" dirty="0"/>
              <a:t>(2) </a:t>
            </a:r>
            <a:r>
              <a:rPr lang="en-US" sz="2400" dirty="0"/>
              <a:t>I’m somewhat familiar, but I need a refresher</a:t>
            </a:r>
          </a:p>
        </p:txBody>
      </p:sp>
      <p:sp>
        <p:nvSpPr>
          <p:cNvPr id="20" name="TextBox 19">
            <a:extLst>
              <a:ext uri="{FF2B5EF4-FFF2-40B4-BE49-F238E27FC236}">
                <a16:creationId xmlns:a16="http://schemas.microsoft.com/office/drawing/2014/main" id="{EB4B1CE0-FDB3-69C7-F8CF-70A782DD6E94}"/>
              </a:ext>
            </a:extLst>
          </p:cNvPr>
          <p:cNvSpPr txBox="1"/>
          <p:nvPr/>
        </p:nvSpPr>
        <p:spPr>
          <a:xfrm>
            <a:off x="8924664" y="5276671"/>
            <a:ext cx="2540368" cy="1200329"/>
          </a:xfrm>
          <a:prstGeom prst="rect">
            <a:avLst/>
          </a:prstGeom>
          <a:solidFill>
            <a:schemeClr val="bg1"/>
          </a:solidFill>
          <a:ln>
            <a:solidFill>
              <a:srgbClr val="0C4A6D"/>
            </a:solidFill>
          </a:ln>
        </p:spPr>
        <p:txBody>
          <a:bodyPr wrap="square" rtlCol="0">
            <a:spAutoFit/>
          </a:bodyPr>
          <a:lstStyle/>
          <a:p>
            <a:pPr algn="ctr"/>
            <a:r>
              <a:rPr lang="en-US" sz="2400" b="1" dirty="0"/>
              <a:t>(3) </a:t>
            </a:r>
            <a:r>
              <a:rPr lang="en-US" sz="2400" dirty="0"/>
              <a:t>I’m a MEP Budget Revision pro!  </a:t>
            </a:r>
          </a:p>
        </p:txBody>
      </p:sp>
    </p:spTree>
    <p:extLst>
      <p:ext uri="{BB962C8B-B14F-4D97-AF65-F5344CB8AC3E}">
        <p14:creationId xmlns:p14="http://schemas.microsoft.com/office/powerpoint/2010/main" val="3408410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(5)</a:t>
            </a:r>
          </a:p>
        </p:txBody>
      </p:sp>
      <p:pic>
        <p:nvPicPr>
          <p:cNvPr id="3" name="Picture 2" descr="clip art of happy face" title="clip art">
            <a:extLst>
              <a:ext uri="{FF2B5EF4-FFF2-40B4-BE49-F238E27FC236}">
                <a16:creationId xmlns:a16="http://schemas.microsoft.com/office/drawing/2014/main" id="{4C0D4EE1-6834-48DF-BF2B-6263A4BDA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853421"/>
            <a:ext cx="3657600" cy="31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455150" y="6248400"/>
            <a:ext cx="2235200" cy="457200"/>
          </a:xfrm>
          <a:prstGeom prst="rect">
            <a:avLst/>
          </a:prstGeom>
        </p:spPr>
        <p:txBody>
          <a:bodyPr/>
          <a:lstStyle/>
          <a:p>
            <a:pPr>
              <a:defRPr/>
            </a:pPr>
            <a:fld id="{68B2527D-A1A1-46EF-8360-8D5D1821CD33}" type="slidenum">
              <a:rPr lang="en-US" altLang="en-US" smtClean="0"/>
              <a:pPr>
                <a:defRPr/>
              </a:pPr>
              <a:t>50</a:t>
            </a:fld>
            <a:endParaRPr lang="en-US" altLang="en-US" dirty="0"/>
          </a:p>
        </p:txBody>
      </p:sp>
    </p:spTree>
    <p:extLst>
      <p:ext uri="{BB962C8B-B14F-4D97-AF65-F5344CB8AC3E}">
        <p14:creationId xmlns:p14="http://schemas.microsoft.com/office/powerpoint/2010/main" val="1512062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(6)</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954107"/>
          </a:xfrm>
          <a:prstGeom prst="rect">
            <a:avLst/>
          </a:prstGeom>
        </p:spPr>
        <p:txBody>
          <a:bodyPr wrap="square">
            <a:spAutoFit/>
          </a:bodyPr>
          <a:lstStyle/>
          <a:p>
            <a:pPr>
              <a:spcBef>
                <a:spcPct val="0"/>
              </a:spcBef>
              <a:buFontTx/>
              <a:buNone/>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800" dirty="0">
                <a:latin typeface="Arial" panose="020B0604020202020204" pitchFamily="34" charset="0"/>
                <a:cs typeface="Arial" panose="020B0604020202020204" pitchFamily="34" charset="0"/>
              </a:rPr>
              <a:t>rue or false, only the budget tabs need to be modified during a BR? </a:t>
            </a: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51</a:t>
            </a:fld>
            <a:endParaRPr lang="en-US" altLang="en-US" dirty="0"/>
          </a:p>
        </p:txBody>
      </p:sp>
    </p:spTree>
    <p:extLst>
      <p:ext uri="{BB962C8B-B14F-4D97-AF65-F5344CB8AC3E}">
        <p14:creationId xmlns:p14="http://schemas.microsoft.com/office/powerpoint/2010/main" val="3608730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(7)</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1384995"/>
          </a:xfrm>
          <a:prstGeom prst="rect">
            <a:avLst/>
          </a:prstGeom>
        </p:spPr>
        <p:txBody>
          <a:bodyPr wrap="square">
            <a:spAutoFit/>
          </a:bodyPr>
          <a:lstStyle/>
          <a:p>
            <a:pPr>
              <a:spcBef>
                <a:spcPct val="0"/>
              </a:spcBef>
              <a:buFontTx/>
              <a:buNone/>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2: </a:t>
            </a:r>
            <a:r>
              <a:rPr lang="en-US" sz="2800" b="0" i="0" dirty="0">
                <a:solidFill>
                  <a:srgbClr val="000000"/>
                </a:solidFill>
                <a:effectLst/>
                <a:latin typeface="Arial" panose="020B0604020202020204" pitchFamily="34" charset="0"/>
              </a:rPr>
              <a:t>true or false, you must make changes to the service budget if you would like to make changes to a service description?</a:t>
            </a:r>
            <a:endParaRPr lang="en-US" altLang="en-US" sz="2800" dirty="0">
              <a:latin typeface="Arial" panose="020B0604020202020204" pitchFamily="34" charset="0"/>
              <a:cs typeface="Arial" panose="020B0604020202020204" pitchFamily="34" charset="0"/>
            </a:endParaRP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52</a:t>
            </a:fld>
            <a:endParaRPr lang="en-US" altLang="en-US" dirty="0"/>
          </a:p>
        </p:txBody>
      </p:sp>
    </p:spTree>
    <p:extLst>
      <p:ext uri="{BB962C8B-B14F-4D97-AF65-F5344CB8AC3E}">
        <p14:creationId xmlns:p14="http://schemas.microsoft.com/office/powerpoint/2010/main" val="1103201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Title 1">
            <a:extLst>
              <a:ext uri="{FF2B5EF4-FFF2-40B4-BE49-F238E27FC236}">
                <a16:creationId xmlns:a16="http://schemas.microsoft.com/office/drawing/2014/main" id="{BAB6BD39-2258-445A-A5D7-E94AF5A3A326}"/>
              </a:ext>
            </a:extLst>
          </p:cNvPr>
          <p:cNvSpPr>
            <a:spLocks noGrp="1"/>
          </p:cNvSpPr>
          <p:nvPr>
            <p:ph type="title"/>
          </p:nvPr>
        </p:nvSpPr>
        <p:spPr>
          <a:xfrm>
            <a:off x="1396206" y="386869"/>
            <a:ext cx="9399588" cy="715963"/>
          </a:xfrm>
        </p:spPr>
        <p:txBody>
          <a:bodyPr>
            <a:normAutofit fontScale="90000"/>
          </a:bodyPr>
          <a:lstStyle/>
          <a:p>
            <a:r>
              <a:rPr lang="en-US" altLang="en-US" sz="4900" b="1" dirty="0"/>
              <a:t>II. Creating a Budget Revision (29)</a:t>
            </a:r>
            <a:br>
              <a:rPr lang="en-US" altLang="en-US" dirty="0"/>
            </a:br>
            <a:endParaRPr lang="en-US" altLang="en-US" dirty="0"/>
          </a:p>
        </p:txBody>
      </p:sp>
      <p:pic>
        <p:nvPicPr>
          <p:cNvPr id="4" name="Content Placeholder 3" descr="screenshot" title="screenshot">
            <a:extLst>
              <a:ext uri="{FF2B5EF4-FFF2-40B4-BE49-F238E27FC236}">
                <a16:creationId xmlns:a16="http://schemas.microsoft.com/office/drawing/2014/main" id="{C514B8AA-3DBF-4480-BC63-09C394333359}"/>
              </a:ext>
            </a:extLst>
          </p:cNvPr>
          <p:cNvPicPr>
            <a:picLocks noGrp="1" noChangeAspect="1"/>
          </p:cNvPicPr>
          <p:nvPr>
            <p:ph idx="1"/>
          </p:nvPr>
        </p:nvPicPr>
        <p:blipFill>
          <a:blip r:embed="rId3"/>
          <a:stretch>
            <a:fillRect/>
          </a:stretch>
        </p:blipFill>
        <p:spPr>
          <a:xfrm>
            <a:off x="2182661" y="928259"/>
            <a:ext cx="8763000" cy="5218112"/>
          </a:xfrm>
          <a:ln w="38100" cap="sq">
            <a:solidFill>
              <a:srgbClr val="000000"/>
            </a:solidFill>
            <a:miter lim="800000"/>
          </a:ln>
          <a:effectLst>
            <a:outerShdw blurRad="50800" dist="38100" dir="2700000" algn="tl" rotWithShape="0">
              <a:srgbClr val="000000">
                <a:alpha val="43000"/>
              </a:srgbClr>
            </a:outerShdw>
          </a:effectLst>
        </p:spPr>
      </p:pic>
      <p:sp>
        <p:nvSpPr>
          <p:cNvPr id="93187" name="Rounded Rectangle 4">
            <a:extLst>
              <a:ext uri="{FF2B5EF4-FFF2-40B4-BE49-F238E27FC236}">
                <a16:creationId xmlns:a16="http://schemas.microsoft.com/office/drawing/2014/main" id="{2B6FD70A-1551-4581-B4C1-89255356835E}"/>
              </a:ext>
              <a:ext uri="{C183D7F6-B498-43B3-948B-1728B52AA6E4}">
                <adec:decorative xmlns:adec="http://schemas.microsoft.com/office/drawing/2017/decorative" val="1"/>
              </a:ext>
            </a:extLst>
          </p:cNvPr>
          <p:cNvSpPr>
            <a:spLocks noChangeArrowheads="1"/>
          </p:cNvSpPr>
          <p:nvPr/>
        </p:nvSpPr>
        <p:spPr bwMode="auto">
          <a:xfrm>
            <a:off x="6413750" y="2749602"/>
            <a:ext cx="1462087" cy="28892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23F72466-CA20-4BA5-A8FF-E93AE37F66F3}"/>
              </a:ext>
            </a:extLst>
          </p:cNvPr>
          <p:cNvSpPr>
            <a:spLocks noGrp="1"/>
          </p:cNvSpPr>
          <p:nvPr>
            <p:ph type="sldNum" sz="quarter" idx="4294967295"/>
          </p:nvPr>
        </p:nvSpPr>
        <p:spPr>
          <a:xfrm>
            <a:off x="9455150" y="6248400"/>
            <a:ext cx="2235200" cy="457200"/>
          </a:xfrm>
          <a:prstGeom prst="rect">
            <a:avLst/>
          </a:prstGeom>
        </p:spPr>
        <p:txBody>
          <a:bodyPr/>
          <a:lstStyle/>
          <a:p>
            <a:pPr>
              <a:defRPr/>
            </a:pPr>
            <a:fld id="{3D1A8142-E30C-40A5-AF00-23A28CC8051A}" type="slidenum">
              <a:rPr lang="en-US" altLang="en-US" smtClean="0"/>
              <a:pPr>
                <a:defRPr/>
              </a:pPr>
              <a:t>53</a:t>
            </a:fld>
            <a:endParaRPr lang="en-US" altLang="en-US" dirty="0"/>
          </a:p>
        </p:txBody>
      </p:sp>
      <p:sp>
        <p:nvSpPr>
          <p:cNvPr id="13" name="TextBox 12">
            <a:extLst>
              <a:ext uri="{FF2B5EF4-FFF2-40B4-BE49-F238E27FC236}">
                <a16:creationId xmlns:a16="http://schemas.microsoft.com/office/drawing/2014/main" id="{D8FEB109-C733-42D3-B866-F03C91EF924F}"/>
              </a:ext>
              <a:ext uri="{C183D7F6-B498-43B3-948B-1728B52AA6E4}">
                <adec:decorative xmlns:adec="http://schemas.microsoft.com/office/drawing/2017/decorative" val="1"/>
              </a:ext>
            </a:extLst>
          </p:cNvPr>
          <p:cNvSpPr txBox="1"/>
          <p:nvPr/>
        </p:nvSpPr>
        <p:spPr>
          <a:xfrm>
            <a:off x="83142" y="928259"/>
            <a:ext cx="2024105"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spTree>
    <p:extLst>
      <p:ext uri="{BB962C8B-B14F-4D97-AF65-F5344CB8AC3E}">
        <p14:creationId xmlns:p14="http://schemas.microsoft.com/office/powerpoint/2010/main" val="2452906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B4DC9A2F-71AC-4C62-924E-01F71C509D15}"/>
              </a:ext>
            </a:extLst>
          </p:cNvPr>
          <p:cNvSpPr>
            <a:spLocks noGrp="1"/>
          </p:cNvSpPr>
          <p:nvPr>
            <p:ph type="title"/>
          </p:nvPr>
        </p:nvSpPr>
        <p:spPr>
          <a:xfrm>
            <a:off x="166254" y="2725326"/>
            <a:ext cx="11887200" cy="1325563"/>
          </a:xfrm>
        </p:spPr>
        <p:txBody>
          <a:bodyPr/>
          <a:lstStyle/>
          <a:p>
            <a:r>
              <a:rPr lang="en-US" altLang="en-US" b="1" dirty="0"/>
              <a:t>III. Submitting a Budget Revision</a:t>
            </a:r>
          </a:p>
        </p:txBody>
      </p:sp>
      <p:sp>
        <p:nvSpPr>
          <p:cNvPr id="5" name="Slide Number Placeholder 4">
            <a:extLst>
              <a:ext uri="{FF2B5EF4-FFF2-40B4-BE49-F238E27FC236}">
                <a16:creationId xmlns:a16="http://schemas.microsoft.com/office/drawing/2014/main" id="{6CF96836-3F0A-474F-BF27-E01ACDAC53E1}"/>
              </a:ext>
            </a:extLst>
          </p:cNvPr>
          <p:cNvSpPr>
            <a:spLocks noGrp="1"/>
          </p:cNvSpPr>
          <p:nvPr>
            <p:ph type="sldNum" sz="quarter" idx="4294967295"/>
          </p:nvPr>
        </p:nvSpPr>
        <p:spPr>
          <a:xfrm>
            <a:off x="9956800" y="6248400"/>
            <a:ext cx="2235200" cy="457200"/>
          </a:xfrm>
          <a:prstGeom prst="rect">
            <a:avLst/>
          </a:prstGeom>
        </p:spPr>
        <p:txBody>
          <a:bodyPr/>
          <a:lstStyle/>
          <a:p>
            <a:pPr>
              <a:defRPr/>
            </a:pPr>
            <a:fld id="{E0B5EF27-9EA6-451F-867C-0AF79EF00E1C}" type="slidenum">
              <a:rPr lang="en-US" altLang="en-US" smtClean="0"/>
              <a:pPr>
                <a:defRPr/>
              </a:pPr>
              <a:t>54</a:t>
            </a:fld>
            <a:endParaRPr lang="en-US" altLang="en-US" dirty="0"/>
          </a:p>
        </p:txBody>
      </p:sp>
    </p:spTree>
    <p:extLst>
      <p:ext uri="{BB962C8B-B14F-4D97-AF65-F5344CB8AC3E}">
        <p14:creationId xmlns:p14="http://schemas.microsoft.com/office/powerpoint/2010/main" val="1608540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0E1E0A8-B2A5-4F39-A362-15E4645803E6}"/>
              </a:ext>
            </a:extLst>
          </p:cNvPr>
          <p:cNvSpPr>
            <a:spLocks noGrp="1"/>
          </p:cNvSpPr>
          <p:nvPr>
            <p:ph type="title"/>
          </p:nvPr>
        </p:nvSpPr>
        <p:spPr>
          <a:xfrm>
            <a:off x="708259" y="-44268"/>
            <a:ext cx="10379075" cy="903288"/>
          </a:xfrm>
        </p:spPr>
        <p:txBody>
          <a:bodyPr/>
          <a:lstStyle/>
          <a:p>
            <a:r>
              <a:rPr lang="en-US" altLang="en-US" b="1" dirty="0"/>
              <a:t>III. Submitting a Budget Revision (2)</a:t>
            </a:r>
          </a:p>
        </p:txBody>
      </p:sp>
      <p:pic>
        <p:nvPicPr>
          <p:cNvPr id="4" name="Content Placeholder 3" descr="screenshot" title="screenshot">
            <a:extLst>
              <a:ext uri="{FF2B5EF4-FFF2-40B4-BE49-F238E27FC236}">
                <a16:creationId xmlns:a16="http://schemas.microsoft.com/office/drawing/2014/main" id="{FA15CFA4-C332-412E-BDBF-F29B008D14DD}"/>
              </a:ext>
            </a:extLst>
          </p:cNvPr>
          <p:cNvPicPr>
            <a:picLocks noGrp="1" noChangeAspect="1"/>
          </p:cNvPicPr>
          <p:nvPr>
            <p:ph idx="1"/>
          </p:nvPr>
        </p:nvPicPr>
        <p:blipFill>
          <a:blip r:embed="rId3"/>
          <a:stretch>
            <a:fillRect/>
          </a:stretch>
        </p:blipFill>
        <p:spPr>
          <a:xfrm>
            <a:off x="2618205" y="889000"/>
            <a:ext cx="6499225" cy="5621337"/>
          </a:xfrm>
          <a:ln w="38100" cap="sq">
            <a:solidFill>
              <a:srgbClr val="000000"/>
            </a:solidFill>
            <a:miter lim="800000"/>
          </a:ln>
          <a:effectLst>
            <a:outerShdw blurRad="50800" dist="38100" dir="2700000" algn="tl" rotWithShape="0">
              <a:srgbClr val="000000">
                <a:alpha val="43000"/>
              </a:srgbClr>
            </a:outerShdw>
          </a:effectLst>
        </p:spPr>
      </p:pic>
      <p:sp>
        <p:nvSpPr>
          <p:cNvPr id="99332" name="Rounded Rectangle 4">
            <a:extLst>
              <a:ext uri="{FF2B5EF4-FFF2-40B4-BE49-F238E27FC236}">
                <a16:creationId xmlns:a16="http://schemas.microsoft.com/office/drawing/2014/main" id="{EEFD3ED0-044B-459F-A694-6DC189B81A07}"/>
              </a:ext>
              <a:ext uri="{C183D7F6-B498-43B3-948B-1728B52AA6E4}">
                <adec:decorative xmlns:adec="http://schemas.microsoft.com/office/drawing/2017/decorative" val="1"/>
              </a:ext>
            </a:extLst>
          </p:cNvPr>
          <p:cNvSpPr>
            <a:spLocks noChangeArrowheads="1"/>
          </p:cNvSpPr>
          <p:nvPr/>
        </p:nvSpPr>
        <p:spPr bwMode="auto">
          <a:xfrm>
            <a:off x="5736939" y="2850044"/>
            <a:ext cx="1068387" cy="37147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 name="Slide Number Placeholder 6">
            <a:extLst>
              <a:ext uri="{FF2B5EF4-FFF2-40B4-BE49-F238E27FC236}">
                <a16:creationId xmlns:a16="http://schemas.microsoft.com/office/drawing/2014/main" id="{336AB821-5C28-4792-8106-51A463BBEB03}"/>
              </a:ext>
            </a:extLst>
          </p:cNvPr>
          <p:cNvSpPr>
            <a:spLocks noGrp="1"/>
          </p:cNvSpPr>
          <p:nvPr>
            <p:ph type="sldNum" sz="quarter" idx="4294967295"/>
          </p:nvPr>
        </p:nvSpPr>
        <p:spPr>
          <a:xfrm>
            <a:off x="9455150" y="6248400"/>
            <a:ext cx="2235200" cy="457200"/>
          </a:xfrm>
          <a:prstGeom prst="rect">
            <a:avLst/>
          </a:prstGeom>
        </p:spPr>
        <p:txBody>
          <a:bodyPr/>
          <a:lstStyle/>
          <a:p>
            <a:pPr>
              <a:defRPr/>
            </a:pPr>
            <a:fld id="{0EF3D949-0E85-400C-8BF6-A334989F1610}" type="slidenum">
              <a:rPr lang="en-US" altLang="en-US" smtClean="0"/>
              <a:pPr>
                <a:defRPr/>
              </a:pPr>
              <a:t>55</a:t>
            </a:fld>
            <a:endParaRPr lang="en-US" altLang="en-US" dirty="0"/>
          </a:p>
        </p:txBody>
      </p:sp>
      <p:sp>
        <p:nvSpPr>
          <p:cNvPr id="8" name="TextBox 7">
            <a:extLst>
              <a:ext uri="{FF2B5EF4-FFF2-40B4-BE49-F238E27FC236}">
                <a16:creationId xmlns:a16="http://schemas.microsoft.com/office/drawing/2014/main" id="{599601D3-2CC6-45B3-972E-D29EF7C6B4A5}"/>
              </a:ext>
              <a:ext uri="{C183D7F6-B498-43B3-948B-1728B52AA6E4}">
                <adec:decorative xmlns:adec="http://schemas.microsoft.com/office/drawing/2017/decorative" val="1"/>
              </a:ext>
            </a:extLst>
          </p:cNvPr>
          <p:cNvSpPr txBox="1"/>
          <p:nvPr/>
        </p:nvSpPr>
        <p:spPr>
          <a:xfrm>
            <a:off x="479094" y="889000"/>
            <a:ext cx="2044700"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sp>
        <p:nvSpPr>
          <p:cNvPr id="9" name="Rectangle 8">
            <a:extLst>
              <a:ext uri="{FF2B5EF4-FFF2-40B4-BE49-F238E27FC236}">
                <a16:creationId xmlns:a16="http://schemas.microsoft.com/office/drawing/2014/main" id="{E9284240-301A-4923-A281-2C8E7AF90787}"/>
              </a:ext>
              <a:ext uri="{C183D7F6-B498-43B3-948B-1728B52AA6E4}">
                <adec:decorative xmlns:adec="http://schemas.microsoft.com/office/drawing/2017/decorative" val="1"/>
              </a:ext>
            </a:extLst>
          </p:cNvPr>
          <p:cNvSpPr/>
          <p:nvPr/>
        </p:nvSpPr>
        <p:spPr>
          <a:xfrm>
            <a:off x="3509589" y="2754138"/>
            <a:ext cx="1438495" cy="191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7322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itle 1">
            <a:extLst>
              <a:ext uri="{FF2B5EF4-FFF2-40B4-BE49-F238E27FC236}">
                <a16:creationId xmlns:a16="http://schemas.microsoft.com/office/drawing/2014/main" id="{7A166E74-4CAC-4A58-A280-6B711E4A6130}"/>
              </a:ext>
            </a:extLst>
          </p:cNvPr>
          <p:cNvSpPr>
            <a:spLocks noGrp="1"/>
          </p:cNvSpPr>
          <p:nvPr>
            <p:ph type="title"/>
          </p:nvPr>
        </p:nvSpPr>
        <p:spPr>
          <a:xfrm>
            <a:off x="1068024" y="66675"/>
            <a:ext cx="10379075" cy="903288"/>
          </a:xfrm>
        </p:spPr>
        <p:txBody>
          <a:bodyPr/>
          <a:lstStyle/>
          <a:p>
            <a:r>
              <a:rPr lang="en-US" altLang="en-US" b="1" dirty="0"/>
              <a:t>III. Submitting a Budget Revision (3)</a:t>
            </a:r>
          </a:p>
        </p:txBody>
      </p:sp>
      <p:pic>
        <p:nvPicPr>
          <p:cNvPr id="4" name="Content Placeholder 3" descr="screenshot" title="screenshot">
            <a:extLst>
              <a:ext uri="{FF2B5EF4-FFF2-40B4-BE49-F238E27FC236}">
                <a16:creationId xmlns:a16="http://schemas.microsoft.com/office/drawing/2014/main" id="{599BAA4A-037F-4E9F-9614-7240FB6ECDA5}"/>
              </a:ext>
            </a:extLst>
          </p:cNvPr>
          <p:cNvPicPr>
            <a:picLocks noGrp="1" noChangeAspect="1"/>
          </p:cNvPicPr>
          <p:nvPr>
            <p:ph idx="1"/>
          </p:nvPr>
        </p:nvPicPr>
        <p:blipFill>
          <a:blip r:embed="rId3"/>
          <a:stretch>
            <a:fillRect/>
          </a:stretch>
        </p:blipFill>
        <p:spPr>
          <a:xfrm>
            <a:off x="2145506" y="1603374"/>
            <a:ext cx="7900988" cy="4284663"/>
          </a:xfrm>
          <a:ln w="38100" cap="sq">
            <a:solidFill>
              <a:srgbClr val="000000"/>
            </a:solidFill>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C5535C09-293B-48B8-9E81-BECCE41ADE0C}"/>
              </a:ext>
            </a:extLst>
          </p:cNvPr>
          <p:cNvSpPr>
            <a:spLocks noGrp="1"/>
          </p:cNvSpPr>
          <p:nvPr>
            <p:ph type="sldNum" sz="quarter" idx="4294967295"/>
          </p:nvPr>
        </p:nvSpPr>
        <p:spPr>
          <a:xfrm>
            <a:off x="9455150" y="6248400"/>
            <a:ext cx="2235200" cy="457200"/>
          </a:xfrm>
          <a:prstGeom prst="rect">
            <a:avLst/>
          </a:prstGeom>
        </p:spPr>
        <p:txBody>
          <a:bodyPr/>
          <a:lstStyle/>
          <a:p>
            <a:pPr>
              <a:defRPr/>
            </a:pPr>
            <a:fld id="{7616DF65-0785-4A12-8CFA-873E85EC4963}" type="slidenum">
              <a:rPr lang="en-US" altLang="en-US" smtClean="0"/>
              <a:pPr>
                <a:defRPr/>
              </a:pPr>
              <a:t>56</a:t>
            </a:fld>
            <a:endParaRPr lang="en-US" altLang="en-US" dirty="0"/>
          </a:p>
        </p:txBody>
      </p:sp>
      <p:sp>
        <p:nvSpPr>
          <p:cNvPr id="6" name="TextBox 5">
            <a:extLst>
              <a:ext uri="{FF2B5EF4-FFF2-40B4-BE49-F238E27FC236}">
                <a16:creationId xmlns:a16="http://schemas.microsoft.com/office/drawing/2014/main" id="{A895773C-9D09-43DE-8EA1-D90A5AEBD491}"/>
              </a:ext>
              <a:ext uri="{C183D7F6-B498-43B3-948B-1728B52AA6E4}">
                <adec:decorative xmlns:adec="http://schemas.microsoft.com/office/drawing/2017/decorative" val="1"/>
              </a:ext>
            </a:extLst>
          </p:cNvPr>
          <p:cNvSpPr txBox="1"/>
          <p:nvPr/>
        </p:nvSpPr>
        <p:spPr>
          <a:xfrm>
            <a:off x="290513" y="969963"/>
            <a:ext cx="3263900"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Email Notification </a:t>
            </a:r>
          </a:p>
        </p:txBody>
      </p:sp>
      <p:sp>
        <p:nvSpPr>
          <p:cNvPr id="7" name="Rectangle 6">
            <a:extLst>
              <a:ext uri="{FF2B5EF4-FFF2-40B4-BE49-F238E27FC236}">
                <a16:creationId xmlns:a16="http://schemas.microsoft.com/office/drawing/2014/main" id="{519231DA-F163-4BE0-B7E2-326F430D846B}"/>
              </a:ext>
              <a:ext uri="{C183D7F6-B498-43B3-948B-1728B52AA6E4}">
                <adec:decorative xmlns:adec="http://schemas.microsoft.com/office/drawing/2017/decorative" val="1"/>
              </a:ext>
            </a:extLst>
          </p:cNvPr>
          <p:cNvSpPr/>
          <p:nvPr/>
        </p:nvSpPr>
        <p:spPr>
          <a:xfrm>
            <a:off x="4401865" y="4764504"/>
            <a:ext cx="2080050" cy="490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4520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itle 1">
            <a:extLst>
              <a:ext uri="{FF2B5EF4-FFF2-40B4-BE49-F238E27FC236}">
                <a16:creationId xmlns:a16="http://schemas.microsoft.com/office/drawing/2014/main" id="{A95CD574-2E9B-4116-95A5-614E175734DE}"/>
              </a:ext>
            </a:extLst>
          </p:cNvPr>
          <p:cNvSpPr>
            <a:spLocks noGrp="1"/>
          </p:cNvSpPr>
          <p:nvPr>
            <p:ph type="title"/>
          </p:nvPr>
        </p:nvSpPr>
        <p:spPr>
          <a:xfrm>
            <a:off x="1132551" y="123201"/>
            <a:ext cx="10379075" cy="903288"/>
          </a:xfrm>
        </p:spPr>
        <p:txBody>
          <a:bodyPr/>
          <a:lstStyle/>
          <a:p>
            <a:r>
              <a:rPr lang="en-US" altLang="en-US" b="1" dirty="0"/>
              <a:t>III. Submitting a Budget Revision (4)</a:t>
            </a:r>
          </a:p>
        </p:txBody>
      </p:sp>
      <p:pic>
        <p:nvPicPr>
          <p:cNvPr id="4" name="Content Placeholder 3" descr="screenshot" title="screenshot">
            <a:extLst>
              <a:ext uri="{FF2B5EF4-FFF2-40B4-BE49-F238E27FC236}">
                <a16:creationId xmlns:a16="http://schemas.microsoft.com/office/drawing/2014/main" id="{A15AE415-C1DE-4A36-B38F-84E39C22EC32}"/>
              </a:ext>
            </a:extLst>
          </p:cNvPr>
          <p:cNvPicPr>
            <a:picLocks noGrp="1" noChangeAspect="1"/>
          </p:cNvPicPr>
          <p:nvPr>
            <p:ph idx="1"/>
          </p:nvPr>
        </p:nvPicPr>
        <p:blipFill>
          <a:blip r:embed="rId3"/>
          <a:stretch>
            <a:fillRect/>
          </a:stretch>
        </p:blipFill>
        <p:spPr>
          <a:xfrm>
            <a:off x="2462081" y="1817678"/>
            <a:ext cx="7720013" cy="4229100"/>
          </a:xfrm>
          <a:ln w="38100" cap="sq">
            <a:solidFill>
              <a:srgbClr val="000000"/>
            </a:solidFill>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FCC050C4-4400-49FA-BF1A-396E1A3ED3CC}"/>
              </a:ext>
            </a:extLst>
          </p:cNvPr>
          <p:cNvSpPr>
            <a:spLocks noGrp="1"/>
          </p:cNvSpPr>
          <p:nvPr>
            <p:ph type="sldNum" sz="quarter" idx="4294967295"/>
          </p:nvPr>
        </p:nvSpPr>
        <p:spPr>
          <a:xfrm>
            <a:off x="9455150" y="6248400"/>
            <a:ext cx="2235200" cy="457200"/>
          </a:xfrm>
          <a:prstGeom prst="rect">
            <a:avLst/>
          </a:prstGeom>
        </p:spPr>
        <p:txBody>
          <a:bodyPr/>
          <a:lstStyle/>
          <a:p>
            <a:pPr>
              <a:defRPr/>
            </a:pPr>
            <a:fld id="{0CA01158-9C07-41D4-99EF-F0666B16A521}" type="slidenum">
              <a:rPr lang="en-US" altLang="en-US" smtClean="0"/>
              <a:pPr>
                <a:defRPr/>
              </a:pPr>
              <a:t>57</a:t>
            </a:fld>
            <a:endParaRPr lang="en-US" altLang="en-US" dirty="0"/>
          </a:p>
        </p:txBody>
      </p:sp>
      <p:sp>
        <p:nvSpPr>
          <p:cNvPr id="6" name="TextBox 5">
            <a:extLst>
              <a:ext uri="{FF2B5EF4-FFF2-40B4-BE49-F238E27FC236}">
                <a16:creationId xmlns:a16="http://schemas.microsoft.com/office/drawing/2014/main" id="{578AC39E-B3B7-4D8C-BE39-54EF6C260A3B}"/>
              </a:ext>
              <a:ext uri="{C183D7F6-B498-43B3-948B-1728B52AA6E4}">
                <adec:decorative xmlns:adec="http://schemas.microsoft.com/office/drawing/2017/decorative" val="1"/>
              </a:ext>
            </a:extLst>
          </p:cNvPr>
          <p:cNvSpPr txBox="1"/>
          <p:nvPr/>
        </p:nvSpPr>
        <p:spPr>
          <a:xfrm>
            <a:off x="352425" y="1180178"/>
            <a:ext cx="3263900"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Email Notification </a:t>
            </a:r>
          </a:p>
        </p:txBody>
      </p:sp>
      <p:sp>
        <p:nvSpPr>
          <p:cNvPr id="7" name="Rectangle 6">
            <a:extLst>
              <a:ext uri="{FF2B5EF4-FFF2-40B4-BE49-F238E27FC236}">
                <a16:creationId xmlns:a16="http://schemas.microsoft.com/office/drawing/2014/main" id="{946ED2B0-EDE7-4331-AE93-737658E2FA54}"/>
              </a:ext>
              <a:ext uri="{C183D7F6-B498-43B3-948B-1728B52AA6E4}">
                <adec:decorative xmlns:adec="http://schemas.microsoft.com/office/drawing/2017/decorative" val="1"/>
              </a:ext>
            </a:extLst>
          </p:cNvPr>
          <p:cNvSpPr/>
          <p:nvPr/>
        </p:nvSpPr>
        <p:spPr>
          <a:xfrm>
            <a:off x="4782607" y="5305926"/>
            <a:ext cx="2340088" cy="505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2816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3B7D0F78-658D-4355-B2F3-092FCB5D4BF5}"/>
              </a:ext>
            </a:extLst>
          </p:cNvPr>
          <p:cNvSpPr>
            <a:spLocks noGrp="1"/>
          </p:cNvSpPr>
          <p:nvPr>
            <p:ph type="title"/>
          </p:nvPr>
        </p:nvSpPr>
        <p:spPr>
          <a:xfrm>
            <a:off x="207818" y="2683763"/>
            <a:ext cx="11887200" cy="1325563"/>
          </a:xfrm>
        </p:spPr>
        <p:txBody>
          <a:bodyPr/>
          <a:lstStyle/>
          <a:p>
            <a:r>
              <a:rPr lang="en-US" altLang="en-US" b="1" dirty="0"/>
              <a:t>IV. Budget Revision Review</a:t>
            </a:r>
          </a:p>
        </p:txBody>
      </p:sp>
      <p:sp>
        <p:nvSpPr>
          <p:cNvPr id="5" name="Slide Number Placeholder 4">
            <a:extLst>
              <a:ext uri="{FF2B5EF4-FFF2-40B4-BE49-F238E27FC236}">
                <a16:creationId xmlns:a16="http://schemas.microsoft.com/office/drawing/2014/main" id="{DEBA44C4-6E4F-499A-8C17-C30755327AEA}"/>
              </a:ext>
            </a:extLst>
          </p:cNvPr>
          <p:cNvSpPr>
            <a:spLocks noGrp="1"/>
          </p:cNvSpPr>
          <p:nvPr>
            <p:ph type="sldNum" sz="quarter" idx="4294967295"/>
          </p:nvPr>
        </p:nvSpPr>
        <p:spPr>
          <a:xfrm>
            <a:off x="9956800" y="6248400"/>
            <a:ext cx="2235200" cy="457200"/>
          </a:xfrm>
          <a:prstGeom prst="rect">
            <a:avLst/>
          </a:prstGeom>
        </p:spPr>
        <p:txBody>
          <a:bodyPr/>
          <a:lstStyle/>
          <a:p>
            <a:pPr>
              <a:defRPr/>
            </a:pPr>
            <a:fld id="{416568A7-DB12-44EA-9753-A2B1B0613E88}" type="slidenum">
              <a:rPr lang="en-US" altLang="en-US" smtClean="0"/>
              <a:pPr>
                <a:defRPr/>
              </a:pPr>
              <a:t>58</a:t>
            </a:fld>
            <a:endParaRPr lang="en-US" altLang="en-US" dirty="0"/>
          </a:p>
        </p:txBody>
      </p:sp>
    </p:spTree>
    <p:extLst>
      <p:ext uri="{BB962C8B-B14F-4D97-AF65-F5344CB8AC3E}">
        <p14:creationId xmlns:p14="http://schemas.microsoft.com/office/powerpoint/2010/main" val="3350793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BD192-FF3A-87D4-3B51-CEBF46BC6163}"/>
              </a:ext>
            </a:extLst>
          </p:cNvPr>
          <p:cNvSpPr>
            <a:spLocks noGrp="1"/>
          </p:cNvSpPr>
          <p:nvPr>
            <p:ph type="title"/>
          </p:nvPr>
        </p:nvSpPr>
        <p:spPr>
          <a:xfrm>
            <a:off x="304800" y="180499"/>
            <a:ext cx="11887200" cy="1325563"/>
          </a:xfrm>
        </p:spPr>
        <p:txBody>
          <a:bodyPr/>
          <a:lstStyle/>
          <a:p>
            <a:r>
              <a:rPr lang="en-US" altLang="en-US" b="1" dirty="0"/>
              <a:t>IV. Budget Revision Review (2)</a:t>
            </a:r>
            <a:br>
              <a:rPr lang="en-US" altLang="en-US" dirty="0"/>
            </a:br>
            <a:endParaRPr lang="es-MX" dirty="0"/>
          </a:p>
        </p:txBody>
      </p:sp>
      <p:pic>
        <p:nvPicPr>
          <p:cNvPr id="4" name="Content Placeholder 3" descr="screenshot&#10;&#10;screenshot" title="screenshot">
            <a:extLst>
              <a:ext uri="{FF2B5EF4-FFF2-40B4-BE49-F238E27FC236}">
                <a16:creationId xmlns:a16="http://schemas.microsoft.com/office/drawing/2014/main" id="{3CAC7509-7E83-426F-A56D-65C62CA386F7}"/>
              </a:ext>
            </a:extLst>
          </p:cNvPr>
          <p:cNvPicPr>
            <a:picLocks noGrp="1" noChangeAspect="1"/>
          </p:cNvPicPr>
          <p:nvPr>
            <p:ph idx="1"/>
          </p:nvPr>
        </p:nvPicPr>
        <p:blipFill>
          <a:blip r:embed="rId3"/>
          <a:stretch>
            <a:fillRect/>
          </a:stretch>
        </p:blipFill>
        <p:spPr>
          <a:xfrm>
            <a:off x="2965450" y="1463675"/>
            <a:ext cx="8158163" cy="4375150"/>
          </a:xfrm>
          <a:ln w="38100" cap="sq">
            <a:solidFill>
              <a:srgbClr val="000000"/>
            </a:solidFill>
            <a:miter lim="800000"/>
          </a:ln>
          <a:effectLst>
            <a:outerShdw blurRad="50800" dist="38100" dir="2700000" algn="tl" rotWithShape="0">
              <a:srgbClr val="000000">
                <a:alpha val="43000"/>
              </a:srgbClr>
            </a:outerShdw>
          </a:effectLst>
        </p:spPr>
      </p:pic>
      <p:sp>
        <p:nvSpPr>
          <p:cNvPr id="107523" name="Rounded Rectangle 4">
            <a:extLst>
              <a:ext uri="{FF2B5EF4-FFF2-40B4-BE49-F238E27FC236}">
                <a16:creationId xmlns:a16="http://schemas.microsoft.com/office/drawing/2014/main" id="{0D998D85-7A82-4206-A2C0-528016E48D57}"/>
              </a:ext>
              <a:ext uri="{C183D7F6-B498-43B3-948B-1728B52AA6E4}">
                <adec:decorative xmlns:adec="http://schemas.microsoft.com/office/drawing/2017/decorative" val="1"/>
              </a:ext>
            </a:extLst>
          </p:cNvPr>
          <p:cNvSpPr>
            <a:spLocks noChangeArrowheads="1"/>
          </p:cNvSpPr>
          <p:nvPr/>
        </p:nvSpPr>
        <p:spPr bwMode="auto">
          <a:xfrm>
            <a:off x="6958013" y="4616450"/>
            <a:ext cx="2497137" cy="26352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 name="Slide Number Placeholder 6">
            <a:extLst>
              <a:ext uri="{FF2B5EF4-FFF2-40B4-BE49-F238E27FC236}">
                <a16:creationId xmlns:a16="http://schemas.microsoft.com/office/drawing/2014/main" id="{86C4D914-C7E9-41D3-B376-EE9D823C6C0E}"/>
              </a:ext>
            </a:extLst>
          </p:cNvPr>
          <p:cNvSpPr>
            <a:spLocks noGrp="1"/>
          </p:cNvSpPr>
          <p:nvPr>
            <p:ph type="sldNum" sz="quarter" idx="4294967295"/>
          </p:nvPr>
        </p:nvSpPr>
        <p:spPr>
          <a:xfrm>
            <a:off x="9455150" y="6248400"/>
            <a:ext cx="2235200" cy="457200"/>
          </a:xfrm>
          <a:prstGeom prst="rect">
            <a:avLst/>
          </a:prstGeom>
        </p:spPr>
        <p:txBody>
          <a:bodyPr/>
          <a:lstStyle/>
          <a:p>
            <a:pPr>
              <a:defRPr/>
            </a:pPr>
            <a:fld id="{ED36FF6C-8FD8-4272-8E1B-08AEB26639EC}" type="slidenum">
              <a:rPr lang="en-US" altLang="en-US" smtClean="0"/>
              <a:pPr>
                <a:defRPr/>
              </a:pPr>
              <a:t>59</a:t>
            </a:fld>
            <a:endParaRPr lang="en-US" altLang="en-US" dirty="0"/>
          </a:p>
        </p:txBody>
      </p:sp>
      <p:sp>
        <p:nvSpPr>
          <p:cNvPr id="8" name="TextBox 7">
            <a:extLst>
              <a:ext uri="{FF2B5EF4-FFF2-40B4-BE49-F238E27FC236}">
                <a16:creationId xmlns:a16="http://schemas.microsoft.com/office/drawing/2014/main" id="{355D91B1-16EC-4660-8224-2D8F63C22D30}"/>
              </a:ext>
              <a:ext uri="{C183D7F6-B498-43B3-948B-1728B52AA6E4}">
                <adec:decorative xmlns:adec="http://schemas.microsoft.com/office/drawing/2017/decorative" val="1"/>
              </a:ext>
            </a:extLst>
          </p:cNvPr>
          <p:cNvSpPr txBox="1"/>
          <p:nvPr/>
        </p:nvSpPr>
        <p:spPr>
          <a:xfrm>
            <a:off x="1509366" y="1446212"/>
            <a:ext cx="1974786"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Menu</a:t>
            </a:r>
          </a:p>
        </p:txBody>
      </p:sp>
    </p:spTree>
    <p:extLst>
      <p:ext uri="{BB962C8B-B14F-4D97-AF65-F5344CB8AC3E}">
        <p14:creationId xmlns:p14="http://schemas.microsoft.com/office/powerpoint/2010/main" val="159647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F297F553-8920-467B-A161-1EDD24BEDE9A}"/>
              </a:ext>
            </a:extLst>
          </p:cNvPr>
          <p:cNvSpPr>
            <a:spLocks noGrp="1"/>
          </p:cNvSpPr>
          <p:nvPr>
            <p:ph type="title"/>
          </p:nvPr>
        </p:nvSpPr>
        <p:spPr>
          <a:xfrm>
            <a:off x="1789363" y="-36853"/>
            <a:ext cx="9144000" cy="1095186"/>
          </a:xfrm>
        </p:spPr>
        <p:txBody>
          <a:bodyPr/>
          <a:lstStyle/>
          <a:p>
            <a:r>
              <a:rPr lang="en-US" altLang="en-US" b="1" dirty="0"/>
              <a:t>Budget Process Overview</a:t>
            </a:r>
          </a:p>
        </p:txBody>
      </p:sp>
      <p:sp>
        <p:nvSpPr>
          <p:cNvPr id="5" name="Slide Number Placeholder 4">
            <a:extLst>
              <a:ext uri="{FF2B5EF4-FFF2-40B4-BE49-F238E27FC236}">
                <a16:creationId xmlns:a16="http://schemas.microsoft.com/office/drawing/2014/main" id="{0E607940-01CF-4597-AAEB-0169756EF4EC}"/>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80B58A8A-86A1-4995-B151-C0D7222028A6}" type="slidenum">
              <a:rPr lang="en-US" altLang="en-US" smtClean="0"/>
              <a:pPr algn="r">
                <a:defRPr/>
              </a:pPr>
              <a:t>6</a:t>
            </a:fld>
            <a:endParaRPr lang="en-US" altLang="en-US" dirty="0"/>
          </a:p>
        </p:txBody>
      </p:sp>
      <p:graphicFrame>
        <p:nvGraphicFramePr>
          <p:cNvPr id="3" name="Diagram 2" descr="Table with information about BR 1" title="Table with information about BR 1"/>
          <p:cNvGraphicFramePr/>
          <p:nvPr>
            <p:extLst>
              <p:ext uri="{D42A27DB-BD31-4B8C-83A1-F6EECF244321}">
                <p14:modId xmlns:p14="http://schemas.microsoft.com/office/powerpoint/2010/main" val="3408537128"/>
              </p:ext>
            </p:extLst>
          </p:nvPr>
        </p:nvGraphicFramePr>
        <p:xfrm>
          <a:off x="1628090" y="1058333"/>
          <a:ext cx="93052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1907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5" name="Title 1">
            <a:extLst>
              <a:ext uri="{FF2B5EF4-FFF2-40B4-BE49-F238E27FC236}">
                <a16:creationId xmlns:a16="http://schemas.microsoft.com/office/drawing/2014/main" id="{38C50A41-4C8B-461A-94D4-13A9009B1D8D}"/>
              </a:ext>
            </a:extLst>
          </p:cNvPr>
          <p:cNvSpPr>
            <a:spLocks noGrp="1"/>
          </p:cNvSpPr>
          <p:nvPr>
            <p:ph type="title"/>
          </p:nvPr>
        </p:nvSpPr>
        <p:spPr>
          <a:xfrm>
            <a:off x="1624806" y="124139"/>
            <a:ext cx="9144000" cy="1143000"/>
          </a:xfrm>
        </p:spPr>
        <p:txBody>
          <a:bodyPr/>
          <a:lstStyle/>
          <a:p>
            <a:r>
              <a:rPr lang="en-US" altLang="en-US" b="1" dirty="0"/>
              <a:t>IV. Budget Revision Review (3)</a:t>
            </a:r>
          </a:p>
        </p:txBody>
      </p:sp>
      <p:pic>
        <p:nvPicPr>
          <p:cNvPr id="4" name="Content Placeholder 3" descr="screenshot" title="screenshot">
            <a:extLst>
              <a:ext uri="{FF2B5EF4-FFF2-40B4-BE49-F238E27FC236}">
                <a16:creationId xmlns:a16="http://schemas.microsoft.com/office/drawing/2014/main" id="{8F0D6AE3-77B6-464B-BEE2-056D124F623E}"/>
              </a:ext>
            </a:extLst>
          </p:cNvPr>
          <p:cNvPicPr>
            <a:picLocks noGrp="1" noChangeAspect="1"/>
          </p:cNvPicPr>
          <p:nvPr>
            <p:ph idx="1"/>
          </p:nvPr>
        </p:nvPicPr>
        <p:blipFill>
          <a:blip r:embed="rId3"/>
          <a:stretch>
            <a:fillRect/>
          </a:stretch>
        </p:blipFill>
        <p:spPr>
          <a:xfrm>
            <a:off x="3040036" y="1221582"/>
            <a:ext cx="8234363" cy="4651375"/>
          </a:xfrm>
          <a:ln w="38100" cap="sq">
            <a:solidFill>
              <a:srgbClr val="000000"/>
            </a:solidFill>
            <a:miter lim="800000"/>
          </a:ln>
          <a:effectLst>
            <a:outerShdw blurRad="50800" dist="38100" dir="2700000" algn="tl" rotWithShape="0">
              <a:srgbClr val="000000">
                <a:alpha val="43000"/>
              </a:srgbClr>
            </a:outerShdw>
          </a:effectLst>
        </p:spPr>
      </p:pic>
      <p:sp>
        <p:nvSpPr>
          <p:cNvPr id="109571" name="Rounded Rectangle 5">
            <a:extLst>
              <a:ext uri="{FF2B5EF4-FFF2-40B4-BE49-F238E27FC236}">
                <a16:creationId xmlns:a16="http://schemas.microsoft.com/office/drawing/2014/main" id="{D77A455B-E532-4583-93EF-991C6F262416}"/>
              </a:ext>
              <a:ext uri="{C183D7F6-B498-43B3-948B-1728B52AA6E4}">
                <adec:decorative xmlns:adec="http://schemas.microsoft.com/office/drawing/2017/decorative" val="1"/>
              </a:ext>
            </a:extLst>
          </p:cNvPr>
          <p:cNvSpPr>
            <a:spLocks noChangeArrowheads="1"/>
          </p:cNvSpPr>
          <p:nvPr/>
        </p:nvSpPr>
        <p:spPr bwMode="auto">
          <a:xfrm>
            <a:off x="6937402" y="2868823"/>
            <a:ext cx="2214562" cy="22701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09572" name="Rounded Rectangle 6">
            <a:extLst>
              <a:ext uri="{FF2B5EF4-FFF2-40B4-BE49-F238E27FC236}">
                <a16:creationId xmlns:a16="http://schemas.microsoft.com/office/drawing/2014/main" id="{F9A48CAC-B90C-4154-9533-55B2B7F9C84A}"/>
              </a:ext>
              <a:ext uri="{C183D7F6-B498-43B3-948B-1728B52AA6E4}">
                <adec:decorative xmlns:adec="http://schemas.microsoft.com/office/drawing/2017/decorative" val="1"/>
              </a:ext>
            </a:extLst>
          </p:cNvPr>
          <p:cNvSpPr>
            <a:spLocks noChangeArrowheads="1"/>
          </p:cNvSpPr>
          <p:nvPr/>
        </p:nvSpPr>
        <p:spPr bwMode="auto">
          <a:xfrm>
            <a:off x="10038556" y="3728180"/>
            <a:ext cx="1068387" cy="37147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 name="Slide Number Placeholder 4">
            <a:extLst>
              <a:ext uri="{FF2B5EF4-FFF2-40B4-BE49-F238E27FC236}">
                <a16:creationId xmlns:a16="http://schemas.microsoft.com/office/drawing/2014/main" id="{3E74B6F9-68C4-4785-8C97-3978F511E60B}"/>
              </a:ext>
            </a:extLst>
          </p:cNvPr>
          <p:cNvSpPr>
            <a:spLocks noGrp="1"/>
          </p:cNvSpPr>
          <p:nvPr>
            <p:ph type="sldNum" sz="quarter" idx="4294967295"/>
          </p:nvPr>
        </p:nvSpPr>
        <p:spPr>
          <a:xfrm>
            <a:off x="9455150" y="6248400"/>
            <a:ext cx="2235200" cy="457200"/>
          </a:xfrm>
          <a:prstGeom prst="rect">
            <a:avLst/>
          </a:prstGeom>
        </p:spPr>
        <p:txBody>
          <a:bodyPr/>
          <a:lstStyle/>
          <a:p>
            <a:pPr>
              <a:defRPr/>
            </a:pPr>
            <a:fld id="{1448A7AF-E452-462D-93D0-21B6BA1772D1}" type="slidenum">
              <a:rPr lang="en-US" altLang="en-US" smtClean="0"/>
              <a:pPr>
                <a:defRPr/>
              </a:pPr>
              <a:t>60</a:t>
            </a:fld>
            <a:endParaRPr lang="en-US" altLang="en-US" dirty="0"/>
          </a:p>
        </p:txBody>
      </p:sp>
      <p:sp>
        <p:nvSpPr>
          <p:cNvPr id="8" name="TextBox 7">
            <a:extLst>
              <a:ext uri="{FF2B5EF4-FFF2-40B4-BE49-F238E27FC236}">
                <a16:creationId xmlns:a16="http://schemas.microsoft.com/office/drawing/2014/main" id="{5F814222-F112-4A22-B686-4FD55229E503}"/>
              </a:ext>
              <a:ext uri="{C183D7F6-B498-43B3-948B-1728B52AA6E4}">
                <adec:decorative xmlns:adec="http://schemas.microsoft.com/office/drawing/2017/decorative" val="1"/>
              </a:ext>
            </a:extLst>
          </p:cNvPr>
          <p:cNvSpPr txBox="1"/>
          <p:nvPr/>
        </p:nvSpPr>
        <p:spPr>
          <a:xfrm>
            <a:off x="240506" y="1221582"/>
            <a:ext cx="2714625" cy="9556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Budget Revision List</a:t>
            </a:r>
          </a:p>
        </p:txBody>
      </p:sp>
      <p:sp>
        <p:nvSpPr>
          <p:cNvPr id="9" name="Rectangle 8">
            <a:extLst>
              <a:ext uri="{FF2B5EF4-FFF2-40B4-BE49-F238E27FC236}">
                <a16:creationId xmlns:a16="http://schemas.microsoft.com/office/drawing/2014/main" id="{AA79E2BF-CC2C-43CA-B520-8F4A1DBB5C59}"/>
              </a:ext>
              <a:ext uri="{C183D7F6-B498-43B3-948B-1728B52AA6E4}">
                <adec:decorative xmlns:adec="http://schemas.microsoft.com/office/drawing/2017/decorative" val="1"/>
              </a:ext>
            </a:extLst>
          </p:cNvPr>
          <p:cNvSpPr/>
          <p:nvPr/>
        </p:nvSpPr>
        <p:spPr>
          <a:xfrm>
            <a:off x="8259097" y="2640141"/>
            <a:ext cx="977772" cy="191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210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2" name="Title 1">
            <a:extLst>
              <a:ext uri="{FF2B5EF4-FFF2-40B4-BE49-F238E27FC236}">
                <a16:creationId xmlns:a16="http://schemas.microsoft.com/office/drawing/2014/main" id="{B725C76E-3C72-4B64-A6DB-484DD5AE1505}"/>
              </a:ext>
            </a:extLst>
          </p:cNvPr>
          <p:cNvSpPr>
            <a:spLocks noGrp="1"/>
          </p:cNvSpPr>
          <p:nvPr>
            <p:ph type="title"/>
          </p:nvPr>
        </p:nvSpPr>
        <p:spPr>
          <a:xfrm>
            <a:off x="1546798" y="-53975"/>
            <a:ext cx="9144000" cy="1143000"/>
          </a:xfrm>
        </p:spPr>
        <p:txBody>
          <a:bodyPr/>
          <a:lstStyle/>
          <a:p>
            <a:r>
              <a:rPr lang="en-US" altLang="en-US" b="1" dirty="0"/>
              <a:t>IV. Budget Revision Review (4)</a:t>
            </a:r>
          </a:p>
        </p:txBody>
      </p:sp>
      <p:pic>
        <p:nvPicPr>
          <p:cNvPr id="4" name="Content Placeholder 3" descr="screenshot" title="screenshot">
            <a:extLst>
              <a:ext uri="{FF2B5EF4-FFF2-40B4-BE49-F238E27FC236}">
                <a16:creationId xmlns:a16="http://schemas.microsoft.com/office/drawing/2014/main" id="{6D037ABF-317A-4D52-A7FF-91DD371515D9}"/>
              </a:ext>
            </a:extLst>
          </p:cNvPr>
          <p:cNvPicPr>
            <a:picLocks noGrp="1" noChangeAspect="1"/>
          </p:cNvPicPr>
          <p:nvPr>
            <p:ph idx="1"/>
          </p:nvPr>
        </p:nvPicPr>
        <p:blipFill>
          <a:blip r:embed="rId3"/>
          <a:stretch>
            <a:fillRect/>
          </a:stretch>
        </p:blipFill>
        <p:spPr>
          <a:xfrm>
            <a:off x="3128963" y="1089025"/>
            <a:ext cx="7775575" cy="4951413"/>
          </a:xfrm>
          <a:ln w="38100" cap="sq">
            <a:solidFill>
              <a:srgbClr val="000000"/>
            </a:solidFill>
            <a:miter lim="800000"/>
          </a:ln>
          <a:effectLst>
            <a:outerShdw blurRad="50800" dist="38100" dir="2700000" algn="tl" rotWithShape="0">
              <a:srgbClr val="000000">
                <a:alpha val="43000"/>
              </a:srgbClr>
            </a:outerShdw>
          </a:effectLst>
        </p:spPr>
      </p:pic>
      <p:sp>
        <p:nvSpPr>
          <p:cNvPr id="111619" name="Rounded Rectangle 5">
            <a:extLst>
              <a:ext uri="{FF2B5EF4-FFF2-40B4-BE49-F238E27FC236}">
                <a16:creationId xmlns:a16="http://schemas.microsoft.com/office/drawing/2014/main" id="{00901F36-EF8F-4C36-B237-F5ED96F1D25E}"/>
              </a:ext>
              <a:ext uri="{C183D7F6-B498-43B3-948B-1728B52AA6E4}">
                <adec:decorative xmlns:adec="http://schemas.microsoft.com/office/drawing/2017/decorative" val="1"/>
              </a:ext>
            </a:extLst>
          </p:cNvPr>
          <p:cNvSpPr>
            <a:spLocks noChangeArrowheads="1"/>
          </p:cNvSpPr>
          <p:nvPr/>
        </p:nvSpPr>
        <p:spPr bwMode="auto">
          <a:xfrm>
            <a:off x="6873875" y="2978150"/>
            <a:ext cx="1069975" cy="37147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11620" name="Rounded Rectangle 6">
            <a:extLst>
              <a:ext uri="{FF2B5EF4-FFF2-40B4-BE49-F238E27FC236}">
                <a16:creationId xmlns:a16="http://schemas.microsoft.com/office/drawing/2014/main" id="{C40001B5-2486-47A7-A263-7BBFB8556FB6}"/>
              </a:ext>
              <a:ext uri="{C183D7F6-B498-43B3-948B-1728B52AA6E4}">
                <adec:decorative xmlns:adec="http://schemas.microsoft.com/office/drawing/2017/decorative" val="1"/>
              </a:ext>
            </a:extLst>
          </p:cNvPr>
          <p:cNvSpPr>
            <a:spLocks noChangeArrowheads="1"/>
          </p:cNvSpPr>
          <p:nvPr/>
        </p:nvSpPr>
        <p:spPr bwMode="auto">
          <a:xfrm>
            <a:off x="8196263" y="1089025"/>
            <a:ext cx="619125" cy="31273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 name="Slide Number Placeholder 4">
            <a:extLst>
              <a:ext uri="{FF2B5EF4-FFF2-40B4-BE49-F238E27FC236}">
                <a16:creationId xmlns:a16="http://schemas.microsoft.com/office/drawing/2014/main" id="{B216E22A-8B74-4D60-A7EA-F137157EC9F9}"/>
              </a:ext>
            </a:extLst>
          </p:cNvPr>
          <p:cNvSpPr>
            <a:spLocks noGrp="1"/>
          </p:cNvSpPr>
          <p:nvPr>
            <p:ph type="sldNum" sz="quarter" idx="4294967295"/>
          </p:nvPr>
        </p:nvSpPr>
        <p:spPr>
          <a:xfrm>
            <a:off x="9455150" y="6248400"/>
            <a:ext cx="2235200" cy="457200"/>
          </a:xfrm>
          <a:prstGeom prst="rect">
            <a:avLst/>
          </a:prstGeom>
        </p:spPr>
        <p:txBody>
          <a:bodyPr/>
          <a:lstStyle/>
          <a:p>
            <a:pPr>
              <a:defRPr/>
            </a:pPr>
            <a:fld id="{6136E6B4-C653-418C-A1F8-680992B64762}" type="slidenum">
              <a:rPr lang="en-US" altLang="en-US" smtClean="0"/>
              <a:pPr>
                <a:defRPr/>
              </a:pPr>
              <a:t>61</a:t>
            </a:fld>
            <a:endParaRPr lang="en-US" altLang="en-US" dirty="0"/>
          </a:p>
        </p:txBody>
      </p:sp>
      <p:sp>
        <p:nvSpPr>
          <p:cNvPr id="9" name="TextBox 8">
            <a:extLst>
              <a:ext uri="{FF2B5EF4-FFF2-40B4-BE49-F238E27FC236}">
                <a16:creationId xmlns:a16="http://schemas.microsoft.com/office/drawing/2014/main" id="{71E44667-2C2A-4C62-A4CA-E781DF5DA7CC}"/>
              </a:ext>
              <a:ext uri="{C183D7F6-B498-43B3-948B-1728B52AA6E4}">
                <adec:decorative xmlns:adec="http://schemas.microsoft.com/office/drawing/2017/decorative" val="1"/>
              </a:ext>
            </a:extLst>
          </p:cNvPr>
          <p:cNvSpPr txBox="1"/>
          <p:nvPr/>
        </p:nvSpPr>
        <p:spPr>
          <a:xfrm>
            <a:off x="200598" y="1089025"/>
            <a:ext cx="2714625" cy="9556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800" b="1" dirty="0"/>
              <a:t>Budget Revision List</a:t>
            </a:r>
          </a:p>
        </p:txBody>
      </p:sp>
    </p:spTree>
    <p:extLst>
      <p:ext uri="{BB962C8B-B14F-4D97-AF65-F5344CB8AC3E}">
        <p14:creationId xmlns:p14="http://schemas.microsoft.com/office/powerpoint/2010/main" val="32750579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Title 1">
            <a:extLst>
              <a:ext uri="{FF2B5EF4-FFF2-40B4-BE49-F238E27FC236}">
                <a16:creationId xmlns:a16="http://schemas.microsoft.com/office/drawing/2014/main" id="{F2723E69-5DDB-42C4-AAF4-8AEC443DDF5E}"/>
              </a:ext>
            </a:extLst>
          </p:cNvPr>
          <p:cNvSpPr>
            <a:spLocks noGrp="1"/>
          </p:cNvSpPr>
          <p:nvPr>
            <p:ph type="title"/>
          </p:nvPr>
        </p:nvSpPr>
        <p:spPr>
          <a:xfrm>
            <a:off x="1428750" y="9863"/>
            <a:ext cx="9144000" cy="1143000"/>
          </a:xfrm>
        </p:spPr>
        <p:txBody>
          <a:bodyPr/>
          <a:lstStyle/>
          <a:p>
            <a:r>
              <a:rPr lang="en-US" altLang="en-US" b="1" dirty="0"/>
              <a:t>IV. Budget Revision Review (5)</a:t>
            </a:r>
          </a:p>
        </p:txBody>
      </p:sp>
      <p:pic>
        <p:nvPicPr>
          <p:cNvPr id="6" name="Content Placeholder 5" descr="screenshot" title="screenshot">
            <a:extLst>
              <a:ext uri="{FF2B5EF4-FFF2-40B4-BE49-F238E27FC236}">
                <a16:creationId xmlns:a16="http://schemas.microsoft.com/office/drawing/2014/main" id="{971ECC29-FEB0-4BC7-898E-27F3520562BC}"/>
              </a:ext>
            </a:extLst>
          </p:cNvPr>
          <p:cNvPicPr>
            <a:picLocks noGrp="1" noChangeAspect="1"/>
          </p:cNvPicPr>
          <p:nvPr>
            <p:ph idx="1"/>
          </p:nvPr>
        </p:nvPicPr>
        <p:blipFill>
          <a:blip r:embed="rId3"/>
          <a:stretch>
            <a:fillRect/>
          </a:stretch>
        </p:blipFill>
        <p:spPr>
          <a:xfrm>
            <a:off x="3227516" y="1088684"/>
            <a:ext cx="8099425" cy="4911725"/>
          </a:xfrm>
          <a:ln w="38100" cap="sq">
            <a:solidFill>
              <a:srgbClr val="000000"/>
            </a:solidFill>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A1216C4C-A802-42FF-AD64-5C4357D74EC8}"/>
              </a:ext>
            </a:extLst>
          </p:cNvPr>
          <p:cNvSpPr>
            <a:spLocks noGrp="1"/>
          </p:cNvSpPr>
          <p:nvPr>
            <p:ph type="sldNum" sz="quarter" idx="4294967295"/>
          </p:nvPr>
        </p:nvSpPr>
        <p:spPr>
          <a:xfrm>
            <a:off x="9455150" y="6248400"/>
            <a:ext cx="2235200" cy="457200"/>
          </a:xfrm>
          <a:prstGeom prst="rect">
            <a:avLst/>
          </a:prstGeom>
        </p:spPr>
        <p:txBody>
          <a:bodyPr/>
          <a:lstStyle/>
          <a:p>
            <a:pPr>
              <a:defRPr/>
            </a:pPr>
            <a:fld id="{0E74A79B-75D1-408B-8C58-ACE8F9590306}" type="slidenum">
              <a:rPr lang="en-US" altLang="en-US" smtClean="0"/>
              <a:pPr>
                <a:defRPr/>
              </a:pPr>
              <a:t>62</a:t>
            </a:fld>
            <a:endParaRPr lang="en-US" altLang="en-US" dirty="0"/>
          </a:p>
        </p:txBody>
      </p:sp>
      <p:sp>
        <p:nvSpPr>
          <p:cNvPr id="5" name="TextBox 4">
            <a:extLst>
              <a:ext uri="{FF2B5EF4-FFF2-40B4-BE49-F238E27FC236}">
                <a16:creationId xmlns:a16="http://schemas.microsoft.com/office/drawing/2014/main" id="{E2468515-1FB5-4FED-AFB4-827134E47EC5}"/>
              </a:ext>
              <a:ext uri="{C183D7F6-B498-43B3-948B-1728B52AA6E4}">
                <adec:decorative xmlns:adec="http://schemas.microsoft.com/office/drawing/2017/decorative" val="1"/>
              </a:ext>
            </a:extLst>
          </p:cNvPr>
          <p:cNvSpPr txBox="1"/>
          <p:nvPr/>
        </p:nvSpPr>
        <p:spPr>
          <a:xfrm>
            <a:off x="128509" y="1088684"/>
            <a:ext cx="2982336" cy="95410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Email Notification </a:t>
            </a:r>
          </a:p>
        </p:txBody>
      </p:sp>
      <p:sp>
        <p:nvSpPr>
          <p:cNvPr id="7" name="Rectangle 6">
            <a:extLst>
              <a:ext uri="{FF2B5EF4-FFF2-40B4-BE49-F238E27FC236}">
                <a16:creationId xmlns:a16="http://schemas.microsoft.com/office/drawing/2014/main" id="{47C603B7-03F7-488F-9B3D-05F5BAA8213E}"/>
              </a:ext>
              <a:ext uri="{C183D7F6-B498-43B3-948B-1728B52AA6E4}">
                <adec:decorative xmlns:adec="http://schemas.microsoft.com/office/drawing/2017/decorative" val="1"/>
              </a:ext>
            </a:extLst>
          </p:cNvPr>
          <p:cNvSpPr/>
          <p:nvPr/>
        </p:nvSpPr>
        <p:spPr>
          <a:xfrm>
            <a:off x="5980472" y="2311686"/>
            <a:ext cx="720740" cy="191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0678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(8)</a:t>
            </a:r>
          </a:p>
        </p:txBody>
      </p:sp>
      <p:pic>
        <p:nvPicPr>
          <p:cNvPr id="3" name="Picture 2" descr="clip art of happy face" title="clip art">
            <a:extLst>
              <a:ext uri="{FF2B5EF4-FFF2-40B4-BE49-F238E27FC236}">
                <a16:creationId xmlns:a16="http://schemas.microsoft.com/office/drawing/2014/main" id="{4C0D4EE1-6834-48DF-BF2B-6263A4BDA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385" y="1638198"/>
            <a:ext cx="3657600" cy="31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455150" y="6248400"/>
            <a:ext cx="2235200" cy="457200"/>
          </a:xfrm>
          <a:prstGeom prst="rect">
            <a:avLst/>
          </a:prstGeom>
        </p:spPr>
        <p:txBody>
          <a:bodyPr/>
          <a:lstStyle/>
          <a:p>
            <a:pPr>
              <a:defRPr/>
            </a:pPr>
            <a:fld id="{68B2527D-A1A1-46EF-8360-8D5D1821CD33}" type="slidenum">
              <a:rPr lang="en-US" altLang="en-US" smtClean="0"/>
              <a:pPr>
                <a:defRPr/>
              </a:pPr>
              <a:t>63</a:t>
            </a:fld>
            <a:endParaRPr lang="en-US" altLang="en-US" dirty="0"/>
          </a:p>
        </p:txBody>
      </p:sp>
    </p:spTree>
    <p:extLst>
      <p:ext uri="{BB962C8B-B14F-4D97-AF65-F5344CB8AC3E}">
        <p14:creationId xmlns:p14="http://schemas.microsoft.com/office/powerpoint/2010/main" val="2535592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(9)</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1384995"/>
          </a:xfrm>
          <a:prstGeom prst="rect">
            <a:avLst/>
          </a:prstGeom>
        </p:spPr>
        <p:txBody>
          <a:bodyPr wrap="square">
            <a:spAutoFit/>
          </a:bodyPr>
          <a:lstStyle/>
          <a:p>
            <a:pPr>
              <a:spcBef>
                <a:spcPct val="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800" dirty="0">
                <a:latin typeface="Arial" panose="020B0604020202020204" pitchFamily="34" charset="0"/>
                <a:cs typeface="Arial" panose="020B0604020202020204" pitchFamily="34" charset="0"/>
              </a:rPr>
              <a:t>rue or false, budget revisions are automatically assigned to a reviewer once they are submitted? </a:t>
            </a:r>
          </a:p>
          <a:p>
            <a:pPr>
              <a:spcBef>
                <a:spcPct val="0"/>
              </a:spcBef>
              <a:buFontTx/>
              <a:buNone/>
            </a:pPr>
            <a:endParaRPr lang="en-US" altLang="en-US" sz="2800" dirty="0">
              <a:latin typeface="Arial" panose="020B0604020202020204" pitchFamily="34" charset="0"/>
              <a:cs typeface="Arial" panose="020B0604020202020204" pitchFamily="34" charset="0"/>
            </a:endParaRP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64</a:t>
            </a:fld>
            <a:endParaRPr lang="en-US" altLang="en-US" dirty="0"/>
          </a:p>
        </p:txBody>
      </p:sp>
    </p:spTree>
    <p:extLst>
      <p:ext uri="{BB962C8B-B14F-4D97-AF65-F5344CB8AC3E}">
        <p14:creationId xmlns:p14="http://schemas.microsoft.com/office/powerpoint/2010/main" val="3523757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(10)</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954107"/>
          </a:xfrm>
          <a:prstGeom prst="rect">
            <a:avLst/>
          </a:prstGeom>
        </p:spPr>
        <p:txBody>
          <a:bodyPr wrap="square">
            <a:spAutoFit/>
          </a:bodyPr>
          <a:lstStyle/>
          <a:p>
            <a:pPr>
              <a:spcBef>
                <a:spcPct val="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2: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true or false, reimbursable districts cannot approve their own budget revisions? </a:t>
            </a:r>
            <a:endParaRPr lang="en-US" altLang="en-US" sz="2800" dirty="0">
              <a:latin typeface="Arial" panose="020B0604020202020204" pitchFamily="34" charset="0"/>
              <a:cs typeface="Arial" panose="020B0604020202020204" pitchFamily="34" charset="0"/>
            </a:endParaRP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65</a:t>
            </a:fld>
            <a:endParaRPr lang="en-US" altLang="en-US" dirty="0"/>
          </a:p>
        </p:txBody>
      </p:sp>
    </p:spTree>
    <p:extLst>
      <p:ext uri="{BB962C8B-B14F-4D97-AF65-F5344CB8AC3E}">
        <p14:creationId xmlns:p14="http://schemas.microsoft.com/office/powerpoint/2010/main" val="363805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E7DA8-D9A2-416D-B916-D92A02BACE78}"/>
              </a:ext>
            </a:extLst>
          </p:cNvPr>
          <p:cNvSpPr>
            <a:spLocks noGrp="1"/>
          </p:cNvSpPr>
          <p:nvPr>
            <p:ph type="title"/>
          </p:nvPr>
        </p:nvSpPr>
        <p:spPr>
          <a:xfrm>
            <a:off x="152400" y="1"/>
            <a:ext cx="11887200" cy="1119188"/>
          </a:xfrm>
        </p:spPr>
        <p:txBody>
          <a:bodyPr>
            <a:normAutofit/>
          </a:bodyPr>
          <a:lstStyle/>
          <a:p>
            <a:r>
              <a:rPr lang="en-US" altLang="en-US" b="1" dirty="0"/>
              <a:t>IV. Budget Revision Review (6)</a:t>
            </a:r>
            <a:endParaRPr lang="en-US" dirty="0"/>
          </a:p>
        </p:txBody>
      </p:sp>
      <p:pic>
        <p:nvPicPr>
          <p:cNvPr id="4" name="Content Placeholder 3" descr="screenshot" title="screenshot">
            <a:extLst>
              <a:ext uri="{FF2B5EF4-FFF2-40B4-BE49-F238E27FC236}">
                <a16:creationId xmlns:a16="http://schemas.microsoft.com/office/drawing/2014/main" id="{7C3AD697-78CB-4FBD-8B00-DD9A6C3C954D}"/>
              </a:ext>
            </a:extLst>
          </p:cNvPr>
          <p:cNvPicPr>
            <a:picLocks noGrp="1" noChangeAspect="1"/>
          </p:cNvPicPr>
          <p:nvPr>
            <p:ph idx="1"/>
          </p:nvPr>
        </p:nvPicPr>
        <p:blipFill>
          <a:blip r:embed="rId3"/>
          <a:stretch>
            <a:fillRect/>
          </a:stretch>
        </p:blipFill>
        <p:spPr>
          <a:xfrm>
            <a:off x="2533650" y="1119188"/>
            <a:ext cx="8997950" cy="4826000"/>
          </a:xfrm>
          <a:ln w="38100" cap="sq">
            <a:solidFill>
              <a:srgbClr val="000000"/>
            </a:solidFill>
            <a:miter lim="800000"/>
          </a:ln>
          <a:effectLst>
            <a:outerShdw blurRad="50800" dist="38100" dir="2700000" algn="tl" rotWithShape="0">
              <a:srgbClr val="000000">
                <a:alpha val="43000"/>
              </a:srgbClr>
            </a:outerShdw>
          </a:effectLst>
        </p:spPr>
      </p:pic>
      <p:sp>
        <p:nvSpPr>
          <p:cNvPr id="115715" name="Rounded Rectangle 4">
            <a:extLst>
              <a:ext uri="{FF2B5EF4-FFF2-40B4-BE49-F238E27FC236}">
                <a16:creationId xmlns:a16="http://schemas.microsoft.com/office/drawing/2014/main" id="{11B7590E-C3D0-4435-8959-E28184EF6CA7}"/>
              </a:ext>
              <a:ext uri="{C183D7F6-B498-43B3-948B-1728B52AA6E4}">
                <adec:decorative xmlns:adec="http://schemas.microsoft.com/office/drawing/2017/decorative" val="1"/>
              </a:ext>
            </a:extLst>
          </p:cNvPr>
          <p:cNvSpPr>
            <a:spLocks noChangeArrowheads="1"/>
          </p:cNvSpPr>
          <p:nvPr/>
        </p:nvSpPr>
        <p:spPr bwMode="auto">
          <a:xfrm>
            <a:off x="6800850" y="3779838"/>
            <a:ext cx="2501900" cy="37147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D9C8CAC0-52BE-42B0-8187-FFE52BD07FCE}"/>
              </a:ext>
            </a:extLst>
          </p:cNvPr>
          <p:cNvSpPr>
            <a:spLocks noGrp="1"/>
          </p:cNvSpPr>
          <p:nvPr>
            <p:ph type="sldNum" sz="quarter" idx="4294967295"/>
          </p:nvPr>
        </p:nvSpPr>
        <p:spPr>
          <a:xfrm>
            <a:off x="9455150" y="6248400"/>
            <a:ext cx="2235200" cy="457200"/>
          </a:xfrm>
          <a:prstGeom prst="rect">
            <a:avLst/>
          </a:prstGeom>
        </p:spPr>
        <p:txBody>
          <a:bodyPr/>
          <a:lstStyle/>
          <a:p>
            <a:pPr>
              <a:defRPr/>
            </a:pPr>
            <a:fld id="{EBD79B27-B881-4CBA-895B-60F4B9460721}" type="slidenum">
              <a:rPr lang="en-US" altLang="en-US" smtClean="0"/>
              <a:pPr>
                <a:defRPr/>
              </a:pPr>
              <a:t>66</a:t>
            </a:fld>
            <a:endParaRPr lang="en-US" altLang="en-US" dirty="0"/>
          </a:p>
        </p:txBody>
      </p:sp>
      <p:sp>
        <p:nvSpPr>
          <p:cNvPr id="7" name="TextBox 6">
            <a:extLst>
              <a:ext uri="{FF2B5EF4-FFF2-40B4-BE49-F238E27FC236}">
                <a16:creationId xmlns:a16="http://schemas.microsoft.com/office/drawing/2014/main" id="{8A3D8AA7-E338-48C8-8CB8-8A4287B76BDC}"/>
              </a:ext>
              <a:ext uri="{C183D7F6-B498-43B3-948B-1728B52AA6E4}">
                <adec:decorative xmlns:adec="http://schemas.microsoft.com/office/drawing/2017/decorative" val="1"/>
              </a:ext>
            </a:extLst>
          </p:cNvPr>
          <p:cNvSpPr txBox="1"/>
          <p:nvPr/>
        </p:nvSpPr>
        <p:spPr>
          <a:xfrm>
            <a:off x="273882" y="1119188"/>
            <a:ext cx="1956498"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Menu</a:t>
            </a:r>
          </a:p>
        </p:txBody>
      </p:sp>
    </p:spTree>
    <p:extLst>
      <p:ext uri="{BB962C8B-B14F-4D97-AF65-F5344CB8AC3E}">
        <p14:creationId xmlns:p14="http://schemas.microsoft.com/office/powerpoint/2010/main" val="2871180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Title 1">
            <a:extLst>
              <a:ext uri="{FF2B5EF4-FFF2-40B4-BE49-F238E27FC236}">
                <a16:creationId xmlns:a16="http://schemas.microsoft.com/office/drawing/2014/main" id="{8D33AAB1-9E80-4F0C-B78F-02CD2BD8A487}"/>
              </a:ext>
            </a:extLst>
          </p:cNvPr>
          <p:cNvSpPr>
            <a:spLocks noGrp="1"/>
          </p:cNvSpPr>
          <p:nvPr>
            <p:ph type="title"/>
          </p:nvPr>
        </p:nvSpPr>
        <p:spPr>
          <a:xfrm>
            <a:off x="1791027" y="-8334"/>
            <a:ext cx="9144000" cy="1143000"/>
          </a:xfrm>
        </p:spPr>
        <p:txBody>
          <a:bodyPr/>
          <a:lstStyle/>
          <a:p>
            <a:r>
              <a:rPr lang="en-US" altLang="en-US" b="1" dirty="0"/>
              <a:t>IV. Budget Revision Review (7)</a:t>
            </a:r>
          </a:p>
        </p:txBody>
      </p:sp>
      <p:pic>
        <p:nvPicPr>
          <p:cNvPr id="4" name="Content Placeholder 3" descr="screenshot" title="screenshot">
            <a:extLst>
              <a:ext uri="{FF2B5EF4-FFF2-40B4-BE49-F238E27FC236}">
                <a16:creationId xmlns:a16="http://schemas.microsoft.com/office/drawing/2014/main" id="{53F75E81-831D-4E05-B6BA-EF0D62D4FBA5}"/>
              </a:ext>
            </a:extLst>
          </p:cNvPr>
          <p:cNvPicPr>
            <a:picLocks noGrp="1" noChangeAspect="1"/>
          </p:cNvPicPr>
          <p:nvPr>
            <p:ph idx="1"/>
          </p:nvPr>
        </p:nvPicPr>
        <p:blipFill>
          <a:blip r:embed="rId3"/>
          <a:stretch>
            <a:fillRect/>
          </a:stretch>
        </p:blipFill>
        <p:spPr>
          <a:xfrm>
            <a:off x="2338531" y="1159669"/>
            <a:ext cx="8682038" cy="5072062"/>
          </a:xfrm>
          <a:ln w="38100" cap="sq">
            <a:solidFill>
              <a:srgbClr val="000000"/>
            </a:solidFill>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0FEB86B7-FE15-4AE3-83F8-B812E51A9B39}"/>
              </a:ext>
            </a:extLst>
          </p:cNvPr>
          <p:cNvSpPr>
            <a:spLocks noGrp="1"/>
          </p:cNvSpPr>
          <p:nvPr>
            <p:ph type="sldNum" sz="quarter" idx="4294967295"/>
          </p:nvPr>
        </p:nvSpPr>
        <p:spPr>
          <a:xfrm>
            <a:off x="9455150" y="6248400"/>
            <a:ext cx="2235200" cy="457200"/>
          </a:xfrm>
          <a:prstGeom prst="rect">
            <a:avLst/>
          </a:prstGeom>
        </p:spPr>
        <p:txBody>
          <a:bodyPr/>
          <a:lstStyle/>
          <a:p>
            <a:pPr>
              <a:defRPr/>
            </a:pPr>
            <a:fld id="{BFF6F73A-3F9D-4D3D-B84E-E49E7578A4D6}" type="slidenum">
              <a:rPr lang="en-US" altLang="en-US" smtClean="0"/>
              <a:pPr>
                <a:defRPr/>
              </a:pPr>
              <a:t>67</a:t>
            </a:fld>
            <a:endParaRPr lang="en-US" altLang="en-US" dirty="0"/>
          </a:p>
        </p:txBody>
      </p:sp>
      <p:sp>
        <p:nvSpPr>
          <p:cNvPr id="6" name="TextBox 5">
            <a:extLst>
              <a:ext uri="{FF2B5EF4-FFF2-40B4-BE49-F238E27FC236}">
                <a16:creationId xmlns:a16="http://schemas.microsoft.com/office/drawing/2014/main" id="{F15C09C3-E941-4BCB-BD6E-4D6A39AB1B7A}"/>
              </a:ext>
              <a:ext uri="{C183D7F6-B498-43B3-948B-1728B52AA6E4}">
                <adec:decorative xmlns:adec="http://schemas.microsoft.com/office/drawing/2017/decorative" val="1"/>
              </a:ext>
            </a:extLst>
          </p:cNvPr>
          <p:cNvSpPr txBox="1"/>
          <p:nvPr/>
        </p:nvSpPr>
        <p:spPr>
          <a:xfrm>
            <a:off x="158746" y="1143000"/>
            <a:ext cx="2028273" cy="138499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Budget Revision List</a:t>
            </a:r>
          </a:p>
        </p:txBody>
      </p:sp>
      <p:sp>
        <p:nvSpPr>
          <p:cNvPr id="7" name="Rectangle 6">
            <a:extLst>
              <a:ext uri="{FF2B5EF4-FFF2-40B4-BE49-F238E27FC236}">
                <a16:creationId xmlns:a16="http://schemas.microsoft.com/office/drawing/2014/main" id="{954D7733-D26E-4F3D-AC2E-FF2093D2886B}"/>
              </a:ext>
              <a:ext uri="{C183D7F6-B498-43B3-948B-1728B52AA6E4}">
                <adec:decorative xmlns:adec="http://schemas.microsoft.com/office/drawing/2017/decorative" val="1"/>
              </a:ext>
            </a:extLst>
          </p:cNvPr>
          <p:cNvSpPr/>
          <p:nvPr/>
        </p:nvSpPr>
        <p:spPr>
          <a:xfrm>
            <a:off x="7771872" y="2505873"/>
            <a:ext cx="1438495" cy="191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1785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7" name="Title 1">
            <a:extLst>
              <a:ext uri="{FF2B5EF4-FFF2-40B4-BE49-F238E27FC236}">
                <a16:creationId xmlns:a16="http://schemas.microsoft.com/office/drawing/2014/main" id="{CFF4C78D-9425-4C0D-99C6-825C69CFE5CC}"/>
              </a:ext>
            </a:extLst>
          </p:cNvPr>
          <p:cNvSpPr>
            <a:spLocks noGrp="1"/>
          </p:cNvSpPr>
          <p:nvPr>
            <p:ph type="title"/>
          </p:nvPr>
        </p:nvSpPr>
        <p:spPr>
          <a:xfrm>
            <a:off x="1428750" y="125976"/>
            <a:ext cx="9144000" cy="802149"/>
          </a:xfrm>
        </p:spPr>
        <p:txBody>
          <a:bodyPr/>
          <a:lstStyle/>
          <a:p>
            <a:r>
              <a:rPr lang="en-US" altLang="en-US" b="1" dirty="0"/>
              <a:t>IV. Budget Revision Review (8)</a:t>
            </a:r>
          </a:p>
        </p:txBody>
      </p:sp>
      <p:pic>
        <p:nvPicPr>
          <p:cNvPr id="9" name="Content Placeholder 8" descr="screenshot" title="screenshot">
            <a:extLst>
              <a:ext uri="{FF2B5EF4-FFF2-40B4-BE49-F238E27FC236}">
                <a16:creationId xmlns:a16="http://schemas.microsoft.com/office/drawing/2014/main" id="{801E4D6D-E2CD-4C47-BB31-D51ADC36DD64}"/>
              </a:ext>
            </a:extLst>
          </p:cNvPr>
          <p:cNvPicPr>
            <a:picLocks noGrp="1" noChangeAspect="1"/>
          </p:cNvPicPr>
          <p:nvPr>
            <p:ph idx="1"/>
          </p:nvPr>
        </p:nvPicPr>
        <p:blipFill>
          <a:blip r:embed="rId3"/>
          <a:stretch>
            <a:fillRect/>
          </a:stretch>
        </p:blipFill>
        <p:spPr>
          <a:xfrm>
            <a:off x="2306698" y="1007038"/>
            <a:ext cx="8402638" cy="4922837"/>
          </a:xfrm>
          <a:ln w="38100" cap="sq">
            <a:solidFill>
              <a:srgbClr val="000000"/>
            </a:solidFill>
            <a:miter lim="800000"/>
          </a:ln>
          <a:effectLst>
            <a:outerShdw blurRad="50800" dist="38100" dir="2700000" algn="tl" rotWithShape="0">
              <a:srgbClr val="000000">
                <a:alpha val="43000"/>
              </a:srgbClr>
            </a:outerShdw>
          </a:effectLst>
        </p:spPr>
      </p:pic>
      <p:sp>
        <p:nvSpPr>
          <p:cNvPr id="119811" name="Right Arrow 4">
            <a:extLst>
              <a:ext uri="{FF2B5EF4-FFF2-40B4-BE49-F238E27FC236}">
                <a16:creationId xmlns:a16="http://schemas.microsoft.com/office/drawing/2014/main" id="{410B5B0E-4E49-4CFD-A707-2E11C1A44233}"/>
              </a:ext>
              <a:ext uri="{C183D7F6-B498-43B3-948B-1728B52AA6E4}">
                <adec:decorative xmlns:adec="http://schemas.microsoft.com/office/drawing/2017/decorative" val="1"/>
              </a:ext>
            </a:extLst>
          </p:cNvPr>
          <p:cNvSpPr>
            <a:spLocks noChangeArrowheads="1"/>
          </p:cNvSpPr>
          <p:nvPr/>
        </p:nvSpPr>
        <p:spPr bwMode="auto">
          <a:xfrm>
            <a:off x="1914642" y="5133772"/>
            <a:ext cx="539750" cy="209550"/>
          </a:xfrm>
          <a:prstGeom prst="rightArrow">
            <a:avLst>
              <a:gd name="adj1" fmla="val 50000"/>
              <a:gd name="adj2" fmla="val 4994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19812" name="Right Arrow 5">
            <a:extLst>
              <a:ext uri="{FF2B5EF4-FFF2-40B4-BE49-F238E27FC236}">
                <a16:creationId xmlns:a16="http://schemas.microsoft.com/office/drawing/2014/main" id="{26A4614E-49D7-495A-A582-994DC6A1BE33}"/>
              </a:ext>
              <a:ext uri="{C183D7F6-B498-43B3-948B-1728B52AA6E4}">
                <adec:decorative xmlns:adec="http://schemas.microsoft.com/office/drawing/2017/decorative" val="1"/>
              </a:ext>
            </a:extLst>
          </p:cNvPr>
          <p:cNvSpPr>
            <a:spLocks noChangeArrowheads="1"/>
          </p:cNvSpPr>
          <p:nvPr/>
        </p:nvSpPr>
        <p:spPr bwMode="auto">
          <a:xfrm>
            <a:off x="1929637" y="3701465"/>
            <a:ext cx="539750" cy="209550"/>
          </a:xfrm>
          <a:prstGeom prst="rightArrow">
            <a:avLst>
              <a:gd name="adj1" fmla="val 50000"/>
              <a:gd name="adj2" fmla="val 4994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19813" name="Right Arrow 6">
            <a:extLst>
              <a:ext uri="{FF2B5EF4-FFF2-40B4-BE49-F238E27FC236}">
                <a16:creationId xmlns:a16="http://schemas.microsoft.com/office/drawing/2014/main" id="{C8CAF93F-DBE6-4597-A668-674B79281FFA}"/>
              </a:ext>
              <a:ext uri="{C183D7F6-B498-43B3-948B-1728B52AA6E4}">
                <adec:decorative xmlns:adec="http://schemas.microsoft.com/office/drawing/2017/decorative" val="1"/>
              </a:ext>
            </a:extLst>
          </p:cNvPr>
          <p:cNvSpPr>
            <a:spLocks noChangeArrowheads="1"/>
          </p:cNvSpPr>
          <p:nvPr/>
        </p:nvSpPr>
        <p:spPr bwMode="auto">
          <a:xfrm>
            <a:off x="1922015" y="4646168"/>
            <a:ext cx="539750" cy="209550"/>
          </a:xfrm>
          <a:prstGeom prst="rightArrow">
            <a:avLst>
              <a:gd name="adj1" fmla="val 50000"/>
              <a:gd name="adj2" fmla="val 4994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19814" name="Right Arrow 11">
            <a:extLst>
              <a:ext uri="{FF2B5EF4-FFF2-40B4-BE49-F238E27FC236}">
                <a16:creationId xmlns:a16="http://schemas.microsoft.com/office/drawing/2014/main" id="{4DE0678C-7108-4ACC-AE28-F3FCFDD3E202}"/>
              </a:ext>
              <a:ext uri="{C183D7F6-B498-43B3-948B-1728B52AA6E4}">
                <adec:decorative xmlns:adec="http://schemas.microsoft.com/office/drawing/2017/decorative" val="1"/>
              </a:ext>
            </a:extLst>
          </p:cNvPr>
          <p:cNvSpPr>
            <a:spLocks noChangeArrowheads="1"/>
          </p:cNvSpPr>
          <p:nvPr/>
        </p:nvSpPr>
        <p:spPr bwMode="auto">
          <a:xfrm rot="10800000">
            <a:off x="10407674" y="3715349"/>
            <a:ext cx="541338" cy="209550"/>
          </a:xfrm>
          <a:prstGeom prst="rightArrow">
            <a:avLst>
              <a:gd name="adj1" fmla="val 50000"/>
              <a:gd name="adj2" fmla="val 50088"/>
            </a:avLst>
          </a:prstGeom>
          <a:solidFill>
            <a:srgbClr val="7030A0"/>
          </a:solidFill>
          <a:ln w="9525" algn="ctr">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 name="Slide Number Placeholder 3">
            <a:extLst>
              <a:ext uri="{FF2B5EF4-FFF2-40B4-BE49-F238E27FC236}">
                <a16:creationId xmlns:a16="http://schemas.microsoft.com/office/drawing/2014/main" id="{DC964716-25B6-4B78-836F-5B9796219049}"/>
              </a:ext>
            </a:extLst>
          </p:cNvPr>
          <p:cNvSpPr>
            <a:spLocks noGrp="1"/>
          </p:cNvSpPr>
          <p:nvPr>
            <p:ph type="sldNum" sz="quarter" idx="4294967295"/>
          </p:nvPr>
        </p:nvSpPr>
        <p:spPr>
          <a:xfrm>
            <a:off x="9455150" y="6248400"/>
            <a:ext cx="2235200" cy="457200"/>
          </a:xfrm>
          <a:prstGeom prst="rect">
            <a:avLst/>
          </a:prstGeom>
        </p:spPr>
        <p:txBody>
          <a:bodyPr/>
          <a:lstStyle/>
          <a:p>
            <a:pPr>
              <a:defRPr/>
            </a:pPr>
            <a:fld id="{75EFDA0E-9DC5-41CC-B405-88F59C27AA66}" type="slidenum">
              <a:rPr lang="en-US" altLang="en-US" smtClean="0"/>
              <a:pPr>
                <a:defRPr/>
              </a:pPr>
              <a:t>68</a:t>
            </a:fld>
            <a:endParaRPr lang="en-US" altLang="en-US" dirty="0"/>
          </a:p>
        </p:txBody>
      </p:sp>
      <p:sp>
        <p:nvSpPr>
          <p:cNvPr id="8" name="TextBox 7">
            <a:extLst>
              <a:ext uri="{FF2B5EF4-FFF2-40B4-BE49-F238E27FC236}">
                <a16:creationId xmlns:a16="http://schemas.microsoft.com/office/drawing/2014/main" id="{A9D8B093-165C-4BDB-A85B-EC1104A94573}"/>
              </a:ext>
              <a:ext uri="{C183D7F6-B498-43B3-948B-1728B52AA6E4}">
                <adec:decorative xmlns:adec="http://schemas.microsoft.com/office/drawing/2017/decorative" val="1"/>
              </a:ext>
            </a:extLst>
          </p:cNvPr>
          <p:cNvSpPr txBox="1"/>
          <p:nvPr/>
        </p:nvSpPr>
        <p:spPr>
          <a:xfrm>
            <a:off x="174787" y="1007038"/>
            <a:ext cx="1995325"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sp>
        <p:nvSpPr>
          <p:cNvPr id="10" name="Rectangle 9">
            <a:extLst>
              <a:ext uri="{FF2B5EF4-FFF2-40B4-BE49-F238E27FC236}">
                <a16:creationId xmlns:a16="http://schemas.microsoft.com/office/drawing/2014/main" id="{59EF34BB-1576-4B9D-977A-0900D19A4ADF}"/>
              </a:ext>
              <a:ext uri="{C183D7F6-B498-43B3-948B-1728B52AA6E4}">
                <adec:decorative xmlns:adec="http://schemas.microsoft.com/office/drawing/2017/decorative" val="1"/>
              </a:ext>
            </a:extLst>
          </p:cNvPr>
          <p:cNvSpPr/>
          <p:nvPr/>
        </p:nvSpPr>
        <p:spPr>
          <a:xfrm>
            <a:off x="3509589" y="2724642"/>
            <a:ext cx="1718714" cy="191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6340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3" name="Title 1">
            <a:extLst>
              <a:ext uri="{FF2B5EF4-FFF2-40B4-BE49-F238E27FC236}">
                <a16:creationId xmlns:a16="http://schemas.microsoft.com/office/drawing/2014/main" id="{2D140984-EAB2-464F-BE31-B8436FB5E91D}"/>
              </a:ext>
            </a:extLst>
          </p:cNvPr>
          <p:cNvSpPr>
            <a:spLocks noGrp="1"/>
          </p:cNvSpPr>
          <p:nvPr>
            <p:ph type="title"/>
          </p:nvPr>
        </p:nvSpPr>
        <p:spPr>
          <a:xfrm>
            <a:off x="1633225" y="283643"/>
            <a:ext cx="9144000" cy="1143000"/>
          </a:xfrm>
        </p:spPr>
        <p:txBody>
          <a:bodyPr/>
          <a:lstStyle/>
          <a:p>
            <a:r>
              <a:rPr lang="en-US" altLang="en-US" b="1" dirty="0"/>
              <a:t>IV. Budget Revision Review (9)</a:t>
            </a:r>
          </a:p>
        </p:txBody>
      </p:sp>
      <p:pic>
        <p:nvPicPr>
          <p:cNvPr id="132099" name="Picture 1" descr="screenshot of reviewer score for complete or incomplete ">
            <a:extLst>
              <a:ext uri="{FF2B5EF4-FFF2-40B4-BE49-F238E27FC236}">
                <a16:creationId xmlns:a16="http://schemas.microsoft.com/office/drawing/2014/main" id="{B02CE1F8-0754-4E9C-8867-38758A9BED52}"/>
              </a:ext>
            </a:extLst>
          </p:cNvPr>
          <p:cNvPicPr>
            <a:picLocks noChangeAspect="1"/>
          </p:cNvPicPr>
          <p:nvPr/>
        </p:nvPicPr>
        <p:blipFill>
          <a:blip r:embed="rId3">
            <a:extLst>
              <a:ext uri="{28A0092B-C50C-407E-A947-70E740481C1C}">
                <a14:useLocalDpi xmlns:a14="http://schemas.microsoft.com/office/drawing/2010/main" val="0"/>
              </a:ext>
            </a:extLst>
          </a:blip>
          <a:srcRect l="-250" t="13742" r="74625" b="33356"/>
          <a:stretch>
            <a:fillRect/>
          </a:stretch>
        </p:blipFill>
        <p:spPr bwMode="auto">
          <a:xfrm>
            <a:off x="1513304" y="2141590"/>
            <a:ext cx="4191000" cy="2971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0" name="Picture 2" descr="screenshot of reviewer score for limited, adequate, and comprehensive ">
            <a:extLst>
              <a:ext uri="{FF2B5EF4-FFF2-40B4-BE49-F238E27FC236}">
                <a16:creationId xmlns:a16="http://schemas.microsoft.com/office/drawing/2014/main" id="{A6741949-D072-419D-85AF-D53041FD789B}"/>
              </a:ext>
            </a:extLst>
          </p:cNvPr>
          <p:cNvPicPr>
            <a:picLocks noChangeAspect="1"/>
          </p:cNvPicPr>
          <p:nvPr/>
        </p:nvPicPr>
        <p:blipFill>
          <a:blip r:embed="rId4">
            <a:extLst>
              <a:ext uri="{28A0092B-C50C-407E-A947-70E740481C1C}">
                <a14:useLocalDpi xmlns:a14="http://schemas.microsoft.com/office/drawing/2010/main" val="0"/>
              </a:ext>
            </a:extLst>
          </a:blip>
          <a:srcRect l="5200" t="21889" r="60001" b="28000"/>
          <a:stretch>
            <a:fillRect/>
          </a:stretch>
        </p:blipFill>
        <p:spPr bwMode="auto">
          <a:xfrm>
            <a:off x="6231822" y="2141590"/>
            <a:ext cx="4243388" cy="2971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621770-5407-4A7C-960D-D56AFD7C20C0}"/>
              </a:ext>
              <a:ext uri="{C183D7F6-B498-43B3-948B-1728B52AA6E4}">
                <adec:decorative xmlns:adec="http://schemas.microsoft.com/office/drawing/2017/decorative" val="1"/>
              </a:ext>
            </a:extLst>
          </p:cNvPr>
          <p:cNvSpPr txBox="1"/>
          <p:nvPr/>
        </p:nvSpPr>
        <p:spPr>
          <a:xfrm>
            <a:off x="401753" y="1468814"/>
            <a:ext cx="1760918"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Rubric</a:t>
            </a:r>
          </a:p>
        </p:txBody>
      </p:sp>
      <p:sp>
        <p:nvSpPr>
          <p:cNvPr id="4" name="Slide Number Placeholder 3">
            <a:extLst>
              <a:ext uri="{FF2B5EF4-FFF2-40B4-BE49-F238E27FC236}">
                <a16:creationId xmlns:a16="http://schemas.microsoft.com/office/drawing/2014/main" id="{AC3CE5B4-3FE6-4714-9F28-60D11C5705C0}"/>
              </a:ext>
            </a:extLst>
          </p:cNvPr>
          <p:cNvSpPr>
            <a:spLocks noGrp="1"/>
          </p:cNvSpPr>
          <p:nvPr>
            <p:ph type="sldNum" sz="quarter" idx="4294967295"/>
          </p:nvPr>
        </p:nvSpPr>
        <p:spPr>
          <a:xfrm>
            <a:off x="9455150" y="6248400"/>
            <a:ext cx="2235200" cy="457200"/>
          </a:xfrm>
          <a:prstGeom prst="rect">
            <a:avLst/>
          </a:prstGeom>
        </p:spPr>
        <p:txBody>
          <a:bodyPr/>
          <a:lstStyle/>
          <a:p>
            <a:pPr>
              <a:defRPr/>
            </a:pPr>
            <a:fld id="{4966E901-E1D3-48E9-B226-6C54117FAA60}" type="slidenum">
              <a:rPr lang="en-US" altLang="en-US" smtClean="0"/>
              <a:pPr>
                <a:defRPr/>
              </a:pPr>
              <a:t>69</a:t>
            </a:fld>
            <a:endParaRPr lang="en-US" altLang="en-US" dirty="0"/>
          </a:p>
        </p:txBody>
      </p:sp>
    </p:spTree>
    <p:extLst>
      <p:ext uri="{BB962C8B-B14F-4D97-AF65-F5344CB8AC3E}">
        <p14:creationId xmlns:p14="http://schemas.microsoft.com/office/powerpoint/2010/main" val="356062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252B23C-5EA2-415F-8D0F-92780CC6BB5D}"/>
              </a:ext>
            </a:extLst>
          </p:cNvPr>
          <p:cNvSpPr>
            <a:spLocks noGrp="1"/>
          </p:cNvSpPr>
          <p:nvPr>
            <p:ph type="title"/>
          </p:nvPr>
        </p:nvSpPr>
        <p:spPr>
          <a:xfrm>
            <a:off x="1428750" y="115275"/>
            <a:ext cx="9144000" cy="1143000"/>
          </a:xfrm>
        </p:spPr>
        <p:txBody>
          <a:bodyPr>
            <a:normAutofit/>
          </a:bodyPr>
          <a:lstStyle/>
          <a:p>
            <a:r>
              <a:rPr lang="en-US" altLang="en-US" b="1" dirty="0"/>
              <a:t>Agenda</a:t>
            </a:r>
          </a:p>
        </p:txBody>
      </p:sp>
      <p:sp>
        <p:nvSpPr>
          <p:cNvPr id="15363" name="Content Placeholder 2">
            <a:extLst>
              <a:ext uri="{FF2B5EF4-FFF2-40B4-BE49-F238E27FC236}">
                <a16:creationId xmlns:a16="http://schemas.microsoft.com/office/drawing/2014/main" id="{53B16A29-80E1-40D5-908F-6C85775E52BB}"/>
              </a:ext>
            </a:extLst>
          </p:cNvPr>
          <p:cNvSpPr>
            <a:spLocks noGrp="1"/>
          </p:cNvSpPr>
          <p:nvPr>
            <p:ph idx="1"/>
          </p:nvPr>
        </p:nvSpPr>
        <p:spPr>
          <a:xfrm>
            <a:off x="846112" y="1550050"/>
            <a:ext cx="9144000" cy="4114800"/>
          </a:xfrm>
        </p:spPr>
        <p:txBody>
          <a:bodyPr>
            <a:normAutofit fontScale="92500" lnSpcReduction="20000"/>
          </a:bodyPr>
          <a:lstStyle/>
          <a:p>
            <a:pPr marL="914400" lvl="1" indent="-571500">
              <a:lnSpc>
                <a:spcPct val="150000"/>
              </a:lnSpc>
              <a:buFontTx/>
              <a:buAutoNum type="romanUcPeriod"/>
            </a:pPr>
            <a:r>
              <a:rPr lang="en-US" altLang="en-US" sz="3200" dirty="0">
                <a:cs typeface="Arial" panose="020B0604020202020204" pitchFamily="34" charset="0"/>
              </a:rPr>
              <a:t>System Access</a:t>
            </a:r>
          </a:p>
          <a:p>
            <a:pPr marL="914400" lvl="1" indent="-571500">
              <a:lnSpc>
                <a:spcPct val="150000"/>
              </a:lnSpc>
              <a:buFontTx/>
              <a:buAutoNum type="romanUcPeriod"/>
            </a:pPr>
            <a:r>
              <a:rPr lang="en-US" altLang="en-US" sz="3200" dirty="0">
                <a:cs typeface="Arial" panose="020B0604020202020204" pitchFamily="34" charset="0"/>
              </a:rPr>
              <a:t>Creating a Budget Revision</a:t>
            </a:r>
          </a:p>
          <a:p>
            <a:pPr marL="914400" lvl="1" indent="-571500">
              <a:lnSpc>
                <a:spcPct val="150000"/>
              </a:lnSpc>
              <a:buFontTx/>
              <a:buAutoNum type="romanUcPeriod"/>
            </a:pPr>
            <a:r>
              <a:rPr lang="en-US" altLang="en-US" sz="3200" dirty="0">
                <a:cs typeface="Arial" panose="020B0604020202020204" pitchFamily="34" charset="0"/>
              </a:rPr>
              <a:t>Submitting a Budget Revision</a:t>
            </a:r>
          </a:p>
          <a:p>
            <a:pPr marL="914400" lvl="1" indent="-571500">
              <a:lnSpc>
                <a:spcPct val="150000"/>
              </a:lnSpc>
              <a:buFontTx/>
              <a:buAutoNum type="romanUcPeriod"/>
            </a:pPr>
            <a:r>
              <a:rPr lang="en-US" altLang="en-US" sz="3200" dirty="0">
                <a:cs typeface="Arial" panose="020B0604020202020204" pitchFamily="34" charset="0"/>
              </a:rPr>
              <a:t>Budget Revision Review</a:t>
            </a:r>
          </a:p>
          <a:p>
            <a:pPr marL="914400" lvl="1" indent="-571500">
              <a:lnSpc>
                <a:spcPct val="150000"/>
              </a:lnSpc>
              <a:buFontTx/>
              <a:buAutoNum type="romanUcPeriod"/>
            </a:pPr>
            <a:r>
              <a:rPr lang="en-US" altLang="en-US" sz="3200" dirty="0">
                <a:cs typeface="Arial" panose="020B0604020202020204" pitchFamily="34" charset="0"/>
              </a:rPr>
              <a:t>Approving a Budget Revision</a:t>
            </a:r>
          </a:p>
          <a:p>
            <a:pPr marL="914400" lvl="1" indent="-571500">
              <a:lnSpc>
                <a:spcPct val="150000"/>
              </a:lnSpc>
              <a:buFontTx/>
              <a:buAutoNum type="romanUcPeriod"/>
            </a:pPr>
            <a:r>
              <a:rPr lang="en-US" altLang="en-US" sz="3200" dirty="0">
                <a:cs typeface="Arial" panose="020B0604020202020204" pitchFamily="34" charset="0"/>
              </a:rPr>
              <a:t>MEPEX System</a:t>
            </a:r>
          </a:p>
          <a:p>
            <a:endParaRPr lang="en-US" altLang="en-US" dirty="0"/>
          </a:p>
        </p:txBody>
      </p:sp>
      <p:sp>
        <p:nvSpPr>
          <p:cNvPr id="6" name="Slide Number Placeholder 5">
            <a:extLst>
              <a:ext uri="{FF2B5EF4-FFF2-40B4-BE49-F238E27FC236}">
                <a16:creationId xmlns:a16="http://schemas.microsoft.com/office/drawing/2014/main" id="{2A0AC933-B3B8-40D2-8A19-441A4DAA1843}"/>
              </a:ext>
            </a:extLst>
          </p:cNvPr>
          <p:cNvSpPr>
            <a:spLocks noGrp="1"/>
          </p:cNvSpPr>
          <p:nvPr>
            <p:ph type="sldNum" sz="quarter" idx="4294967295"/>
          </p:nvPr>
        </p:nvSpPr>
        <p:spPr>
          <a:xfrm>
            <a:off x="9455150" y="6248400"/>
            <a:ext cx="2235200" cy="457200"/>
          </a:xfrm>
          <a:prstGeom prst="rect">
            <a:avLst/>
          </a:prstGeom>
        </p:spPr>
        <p:txBody>
          <a:bodyPr/>
          <a:lstStyle/>
          <a:p>
            <a:pPr>
              <a:defRPr/>
            </a:pPr>
            <a:fld id="{730EBD48-2537-43C2-8B4C-688D10CB0039}" type="slidenum">
              <a:rPr lang="en-US" altLang="en-US" smtClean="0"/>
              <a:pPr>
                <a:defRPr/>
              </a:pPr>
              <a:t>7</a:t>
            </a:fld>
            <a:endParaRPr lang="en-US" altLang="en-US" dirty="0"/>
          </a:p>
        </p:txBody>
      </p:sp>
      <p:pic>
        <p:nvPicPr>
          <p:cNvPr id="2050" name="Picture 2" descr="Agenda Cartoon High Res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8782"/>
          <a:stretch/>
        </p:blipFill>
        <p:spPr bwMode="auto">
          <a:xfrm>
            <a:off x="8451273" y="1841826"/>
            <a:ext cx="2567539" cy="27301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290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Title 1">
            <a:extLst>
              <a:ext uri="{FF2B5EF4-FFF2-40B4-BE49-F238E27FC236}">
                <a16:creationId xmlns:a16="http://schemas.microsoft.com/office/drawing/2014/main" id="{0C50A795-089F-447D-9DAD-749CB1A69F58}"/>
              </a:ext>
            </a:extLst>
          </p:cNvPr>
          <p:cNvSpPr>
            <a:spLocks noGrp="1"/>
          </p:cNvSpPr>
          <p:nvPr>
            <p:ph type="title"/>
          </p:nvPr>
        </p:nvSpPr>
        <p:spPr>
          <a:xfrm>
            <a:off x="1804194" y="151607"/>
            <a:ext cx="9144000" cy="1143000"/>
          </a:xfrm>
        </p:spPr>
        <p:txBody>
          <a:bodyPr/>
          <a:lstStyle/>
          <a:p>
            <a:r>
              <a:rPr lang="en-US" altLang="en-US" b="1" dirty="0"/>
              <a:t>IV. Budget Revision Review (10)</a:t>
            </a:r>
          </a:p>
        </p:txBody>
      </p:sp>
      <p:pic>
        <p:nvPicPr>
          <p:cNvPr id="4" name="Content Placeholder 3" descr="screenshot" title="screenshot">
            <a:extLst>
              <a:ext uri="{FF2B5EF4-FFF2-40B4-BE49-F238E27FC236}">
                <a16:creationId xmlns:a16="http://schemas.microsoft.com/office/drawing/2014/main" id="{59BE1845-8F13-42AF-B4CF-02F7AFDE3DDA}"/>
              </a:ext>
            </a:extLst>
          </p:cNvPr>
          <p:cNvPicPr>
            <a:picLocks noGrp="1" noChangeAspect="1"/>
          </p:cNvPicPr>
          <p:nvPr>
            <p:ph idx="1"/>
          </p:nvPr>
        </p:nvPicPr>
        <p:blipFill>
          <a:blip r:embed="rId3"/>
          <a:stretch>
            <a:fillRect/>
          </a:stretch>
        </p:blipFill>
        <p:spPr>
          <a:xfrm>
            <a:off x="1656556" y="1875235"/>
            <a:ext cx="9439275" cy="3792537"/>
          </a:xfrm>
          <a:ln w="38100" cap="sq">
            <a:solidFill>
              <a:srgbClr val="000000"/>
            </a:solidFill>
            <a:miter lim="800000"/>
          </a:ln>
          <a:effectLst>
            <a:outerShdw blurRad="50800" dist="38100" dir="2700000" algn="tl" rotWithShape="0">
              <a:srgbClr val="000000">
                <a:alpha val="43000"/>
              </a:srgbClr>
            </a:outerShdw>
          </a:effectLst>
        </p:spPr>
      </p:pic>
      <p:sp>
        <p:nvSpPr>
          <p:cNvPr id="134147" name="Rounded Rectangle 4">
            <a:extLst>
              <a:ext uri="{FF2B5EF4-FFF2-40B4-BE49-F238E27FC236}">
                <a16:creationId xmlns:a16="http://schemas.microsoft.com/office/drawing/2014/main" id="{525E36A1-F0BF-4DEF-9E9F-53D1DF94E326}"/>
              </a:ext>
              <a:ext uri="{C183D7F6-B498-43B3-948B-1728B52AA6E4}">
                <adec:decorative xmlns:adec="http://schemas.microsoft.com/office/drawing/2017/decorative" val="1"/>
              </a:ext>
            </a:extLst>
          </p:cNvPr>
          <p:cNvSpPr>
            <a:spLocks noChangeArrowheads="1"/>
          </p:cNvSpPr>
          <p:nvPr/>
        </p:nvSpPr>
        <p:spPr bwMode="auto">
          <a:xfrm>
            <a:off x="9602924" y="4111625"/>
            <a:ext cx="1341438" cy="27781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1C0377B0-7D8B-41B8-9E70-8CD0E034E678}"/>
              </a:ext>
            </a:extLst>
          </p:cNvPr>
          <p:cNvSpPr>
            <a:spLocks noGrp="1"/>
          </p:cNvSpPr>
          <p:nvPr>
            <p:ph type="sldNum" sz="quarter" idx="4294967295"/>
          </p:nvPr>
        </p:nvSpPr>
        <p:spPr>
          <a:xfrm>
            <a:off x="9455150" y="6248400"/>
            <a:ext cx="2235200" cy="457200"/>
          </a:xfrm>
          <a:prstGeom prst="rect">
            <a:avLst/>
          </a:prstGeom>
        </p:spPr>
        <p:txBody>
          <a:bodyPr/>
          <a:lstStyle/>
          <a:p>
            <a:pPr>
              <a:defRPr/>
            </a:pPr>
            <a:fld id="{AE85F0B9-D1FC-4452-A6E9-24C07F30BF8C}" type="slidenum">
              <a:rPr lang="en-US" altLang="en-US" smtClean="0"/>
              <a:pPr>
                <a:defRPr/>
              </a:pPr>
              <a:t>70</a:t>
            </a:fld>
            <a:endParaRPr lang="en-US" altLang="en-US" dirty="0"/>
          </a:p>
        </p:txBody>
      </p:sp>
      <p:sp>
        <p:nvSpPr>
          <p:cNvPr id="7" name="TextBox 6">
            <a:extLst>
              <a:ext uri="{FF2B5EF4-FFF2-40B4-BE49-F238E27FC236}">
                <a16:creationId xmlns:a16="http://schemas.microsoft.com/office/drawing/2014/main" id="{793CF61B-C1B0-46BA-903A-CA1432A60A4F}"/>
              </a:ext>
              <a:ext uri="{C183D7F6-B498-43B3-948B-1728B52AA6E4}">
                <adec:decorative xmlns:adec="http://schemas.microsoft.com/office/drawing/2017/decorative" val="1"/>
              </a:ext>
            </a:extLst>
          </p:cNvPr>
          <p:cNvSpPr txBox="1"/>
          <p:nvPr/>
        </p:nvSpPr>
        <p:spPr>
          <a:xfrm>
            <a:off x="392723" y="1182737"/>
            <a:ext cx="1852993" cy="138499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Service Activity List</a:t>
            </a:r>
          </a:p>
        </p:txBody>
      </p:sp>
    </p:spTree>
    <p:extLst>
      <p:ext uri="{BB962C8B-B14F-4D97-AF65-F5344CB8AC3E}">
        <p14:creationId xmlns:p14="http://schemas.microsoft.com/office/powerpoint/2010/main" val="1137017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Title 1">
            <a:extLst>
              <a:ext uri="{FF2B5EF4-FFF2-40B4-BE49-F238E27FC236}">
                <a16:creationId xmlns:a16="http://schemas.microsoft.com/office/drawing/2014/main" id="{B92CC2CC-A194-49EF-98D6-23FA66B02162}"/>
              </a:ext>
            </a:extLst>
          </p:cNvPr>
          <p:cNvSpPr>
            <a:spLocks noGrp="1"/>
          </p:cNvSpPr>
          <p:nvPr>
            <p:ph type="title"/>
          </p:nvPr>
        </p:nvSpPr>
        <p:spPr>
          <a:xfrm>
            <a:off x="1428750" y="50306"/>
            <a:ext cx="9144000" cy="1143000"/>
          </a:xfrm>
        </p:spPr>
        <p:txBody>
          <a:bodyPr/>
          <a:lstStyle/>
          <a:p>
            <a:r>
              <a:rPr lang="en-US" altLang="en-US" b="1" dirty="0"/>
              <a:t>IV. Budget Revision Review (11)</a:t>
            </a:r>
          </a:p>
        </p:txBody>
      </p:sp>
      <p:pic>
        <p:nvPicPr>
          <p:cNvPr id="4" name="Content Placeholder 3" descr="screenshot" title="screenshot">
            <a:extLst>
              <a:ext uri="{FF2B5EF4-FFF2-40B4-BE49-F238E27FC236}">
                <a16:creationId xmlns:a16="http://schemas.microsoft.com/office/drawing/2014/main" id="{B49E52A7-5707-4C34-B21E-126EC86A3EFA}"/>
              </a:ext>
            </a:extLst>
          </p:cNvPr>
          <p:cNvPicPr>
            <a:picLocks noGrp="1" noChangeAspect="1"/>
          </p:cNvPicPr>
          <p:nvPr>
            <p:ph idx="1"/>
          </p:nvPr>
        </p:nvPicPr>
        <p:blipFill>
          <a:blip r:embed="rId3"/>
          <a:stretch>
            <a:fillRect/>
          </a:stretch>
        </p:blipFill>
        <p:spPr>
          <a:xfrm>
            <a:off x="2703045" y="1011837"/>
            <a:ext cx="7742237" cy="5105400"/>
          </a:xfrm>
          <a:ln w="38100" cap="sq">
            <a:solidFill>
              <a:srgbClr val="000000"/>
            </a:solidFill>
            <a:miter lim="800000"/>
          </a:ln>
          <a:effectLst>
            <a:outerShdw blurRad="50800" dist="38100" dir="2700000" algn="tl" rotWithShape="0">
              <a:srgbClr val="000000">
                <a:alpha val="43000"/>
              </a:srgbClr>
            </a:outerShdw>
          </a:effectLst>
        </p:spPr>
      </p:pic>
      <p:sp>
        <p:nvSpPr>
          <p:cNvPr id="136195" name="Rounded Rectangle 4">
            <a:extLst>
              <a:ext uri="{FF2B5EF4-FFF2-40B4-BE49-F238E27FC236}">
                <a16:creationId xmlns:a16="http://schemas.microsoft.com/office/drawing/2014/main" id="{49120A45-77BE-45A8-9BCD-A60C6502D471}"/>
              </a:ext>
              <a:ext uri="{C183D7F6-B498-43B3-948B-1728B52AA6E4}">
                <adec:decorative xmlns:adec="http://schemas.microsoft.com/office/drawing/2017/decorative" val="1"/>
              </a:ext>
            </a:extLst>
          </p:cNvPr>
          <p:cNvSpPr>
            <a:spLocks noChangeArrowheads="1"/>
          </p:cNvSpPr>
          <p:nvPr/>
        </p:nvSpPr>
        <p:spPr bwMode="auto">
          <a:xfrm>
            <a:off x="3894555" y="2154837"/>
            <a:ext cx="1231900" cy="28575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C535C391-BD5E-48E4-AD82-65F66BF124E6}"/>
              </a:ext>
            </a:extLst>
          </p:cNvPr>
          <p:cNvSpPr>
            <a:spLocks noGrp="1"/>
          </p:cNvSpPr>
          <p:nvPr>
            <p:ph type="sldNum" sz="quarter" idx="4294967295"/>
          </p:nvPr>
        </p:nvSpPr>
        <p:spPr>
          <a:xfrm>
            <a:off x="9455150" y="6248400"/>
            <a:ext cx="2235200" cy="457200"/>
          </a:xfrm>
          <a:prstGeom prst="rect">
            <a:avLst/>
          </a:prstGeom>
        </p:spPr>
        <p:txBody>
          <a:bodyPr/>
          <a:lstStyle/>
          <a:p>
            <a:pPr>
              <a:defRPr/>
            </a:pPr>
            <a:fld id="{970BB249-608A-4599-917C-6EFFC54DA01D}" type="slidenum">
              <a:rPr lang="en-US" altLang="en-US" smtClean="0"/>
              <a:pPr>
                <a:defRPr/>
              </a:pPr>
              <a:t>71</a:t>
            </a:fld>
            <a:endParaRPr lang="en-US" altLang="en-US" dirty="0"/>
          </a:p>
        </p:txBody>
      </p:sp>
      <p:sp>
        <p:nvSpPr>
          <p:cNvPr id="7" name="TextBox 6">
            <a:extLst>
              <a:ext uri="{FF2B5EF4-FFF2-40B4-BE49-F238E27FC236}">
                <a16:creationId xmlns:a16="http://schemas.microsoft.com/office/drawing/2014/main" id="{9CEEF93D-C43E-4F18-9592-6700E47431CC}"/>
              </a:ext>
              <a:ext uri="{C183D7F6-B498-43B3-948B-1728B52AA6E4}">
                <adec:decorative xmlns:adec="http://schemas.microsoft.com/office/drawing/2017/decorative" val="1"/>
              </a:ext>
            </a:extLst>
          </p:cNvPr>
          <p:cNvSpPr txBox="1"/>
          <p:nvPr/>
        </p:nvSpPr>
        <p:spPr>
          <a:xfrm>
            <a:off x="446087" y="1011837"/>
            <a:ext cx="1965325" cy="95410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Service Activity</a:t>
            </a:r>
          </a:p>
        </p:txBody>
      </p:sp>
    </p:spTree>
    <p:extLst>
      <p:ext uri="{BB962C8B-B14F-4D97-AF65-F5344CB8AC3E}">
        <p14:creationId xmlns:p14="http://schemas.microsoft.com/office/powerpoint/2010/main" val="3800077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7" name="Title 1">
            <a:extLst>
              <a:ext uri="{FF2B5EF4-FFF2-40B4-BE49-F238E27FC236}">
                <a16:creationId xmlns:a16="http://schemas.microsoft.com/office/drawing/2014/main" id="{F5C8C273-CB1B-42F9-9B2D-0598D12C66D0}"/>
              </a:ext>
            </a:extLst>
          </p:cNvPr>
          <p:cNvSpPr>
            <a:spLocks noGrp="1"/>
          </p:cNvSpPr>
          <p:nvPr>
            <p:ph type="title"/>
          </p:nvPr>
        </p:nvSpPr>
        <p:spPr>
          <a:xfrm>
            <a:off x="1581645" y="19844"/>
            <a:ext cx="9144000" cy="1143000"/>
          </a:xfrm>
        </p:spPr>
        <p:txBody>
          <a:bodyPr/>
          <a:lstStyle/>
          <a:p>
            <a:r>
              <a:rPr lang="en-US" altLang="en-US" b="1" dirty="0"/>
              <a:t>IV. Budget Revision Review (12)</a:t>
            </a:r>
          </a:p>
        </p:txBody>
      </p:sp>
      <p:pic>
        <p:nvPicPr>
          <p:cNvPr id="6" name="Content Placeholder 5" descr="screenshot" title="screenshot">
            <a:extLst>
              <a:ext uri="{FF2B5EF4-FFF2-40B4-BE49-F238E27FC236}">
                <a16:creationId xmlns:a16="http://schemas.microsoft.com/office/drawing/2014/main" id="{E78A7E89-8D20-4A6B-B465-B5176E5453E9}"/>
              </a:ext>
            </a:extLst>
          </p:cNvPr>
          <p:cNvPicPr>
            <a:picLocks noGrp="1" noChangeAspect="1"/>
          </p:cNvPicPr>
          <p:nvPr>
            <p:ph idx="1"/>
          </p:nvPr>
        </p:nvPicPr>
        <p:blipFill>
          <a:blip r:embed="rId3"/>
          <a:stretch>
            <a:fillRect/>
          </a:stretch>
        </p:blipFill>
        <p:spPr>
          <a:xfrm>
            <a:off x="2406104" y="1054855"/>
            <a:ext cx="7320002" cy="5079245"/>
          </a:xfrm>
          <a:ln w="38100" cap="sq">
            <a:solidFill>
              <a:srgbClr val="000000"/>
            </a:solidFill>
            <a:miter lim="800000"/>
          </a:ln>
          <a:effectLst>
            <a:outerShdw blurRad="50800" dist="38100" dir="2700000" algn="tl" rotWithShape="0">
              <a:srgbClr val="000000">
                <a:alpha val="43000"/>
              </a:srgbClr>
            </a:outerShdw>
          </a:effectLst>
        </p:spPr>
      </p:pic>
      <p:sp>
        <p:nvSpPr>
          <p:cNvPr id="138243" name="Rounded Rectangle 6">
            <a:extLst>
              <a:ext uri="{FF2B5EF4-FFF2-40B4-BE49-F238E27FC236}">
                <a16:creationId xmlns:a16="http://schemas.microsoft.com/office/drawing/2014/main" id="{B047A22D-549E-4AF9-8D43-E407CD6E94A0}"/>
              </a:ext>
              <a:ext uri="{C183D7F6-B498-43B3-948B-1728B52AA6E4}">
                <adec:decorative xmlns:adec="http://schemas.microsoft.com/office/drawing/2017/decorative" val="1"/>
              </a:ext>
            </a:extLst>
          </p:cNvPr>
          <p:cNvSpPr>
            <a:spLocks noChangeArrowheads="1"/>
          </p:cNvSpPr>
          <p:nvPr/>
        </p:nvSpPr>
        <p:spPr bwMode="auto">
          <a:xfrm>
            <a:off x="8313219" y="5786203"/>
            <a:ext cx="1071562" cy="117799"/>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38244" name="Rounded Rectangle 8">
            <a:extLst>
              <a:ext uri="{FF2B5EF4-FFF2-40B4-BE49-F238E27FC236}">
                <a16:creationId xmlns:a16="http://schemas.microsoft.com/office/drawing/2014/main" id="{675589F9-3697-40D1-8B1C-40AAA57F09BD}"/>
              </a:ext>
              <a:ext uri="{C183D7F6-B498-43B3-948B-1728B52AA6E4}">
                <adec:decorative xmlns:adec="http://schemas.microsoft.com/office/drawing/2017/decorative" val="1"/>
              </a:ext>
            </a:extLst>
          </p:cNvPr>
          <p:cNvSpPr>
            <a:spLocks noChangeArrowheads="1"/>
          </p:cNvSpPr>
          <p:nvPr/>
        </p:nvSpPr>
        <p:spPr bwMode="auto">
          <a:xfrm>
            <a:off x="6456708" y="1016183"/>
            <a:ext cx="658813" cy="23336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4" name="Slide Number Placeholder 3">
            <a:extLst>
              <a:ext uri="{FF2B5EF4-FFF2-40B4-BE49-F238E27FC236}">
                <a16:creationId xmlns:a16="http://schemas.microsoft.com/office/drawing/2014/main" id="{C3646B00-5FFF-4C40-85CE-B52E73BA889C}"/>
              </a:ext>
            </a:extLst>
          </p:cNvPr>
          <p:cNvSpPr>
            <a:spLocks noGrp="1"/>
          </p:cNvSpPr>
          <p:nvPr>
            <p:ph type="sldNum" sz="quarter" idx="4294967295"/>
          </p:nvPr>
        </p:nvSpPr>
        <p:spPr>
          <a:xfrm>
            <a:off x="9455150" y="6248400"/>
            <a:ext cx="2235200" cy="457200"/>
          </a:xfrm>
          <a:prstGeom prst="rect">
            <a:avLst/>
          </a:prstGeom>
        </p:spPr>
        <p:txBody>
          <a:bodyPr/>
          <a:lstStyle/>
          <a:p>
            <a:pPr>
              <a:defRPr/>
            </a:pPr>
            <a:fld id="{2EEF905F-8607-4B29-A36E-2D86FC224DCB}" type="slidenum">
              <a:rPr lang="en-US" altLang="en-US" smtClean="0"/>
              <a:pPr>
                <a:defRPr/>
              </a:pPr>
              <a:t>72</a:t>
            </a:fld>
            <a:endParaRPr lang="en-US" altLang="en-US" dirty="0"/>
          </a:p>
        </p:txBody>
      </p:sp>
      <p:sp>
        <p:nvSpPr>
          <p:cNvPr id="9" name="TextBox 8">
            <a:extLst>
              <a:ext uri="{FF2B5EF4-FFF2-40B4-BE49-F238E27FC236}">
                <a16:creationId xmlns:a16="http://schemas.microsoft.com/office/drawing/2014/main" id="{4D793EE6-56CC-4CB5-BA2A-0A83012A596F}"/>
              </a:ext>
              <a:ext uri="{C183D7F6-B498-43B3-948B-1728B52AA6E4}">
                <adec:decorative xmlns:adec="http://schemas.microsoft.com/office/drawing/2017/decorative" val="1"/>
              </a:ext>
            </a:extLst>
          </p:cNvPr>
          <p:cNvSpPr txBox="1"/>
          <p:nvPr/>
        </p:nvSpPr>
        <p:spPr>
          <a:xfrm>
            <a:off x="299377" y="1054855"/>
            <a:ext cx="1965325" cy="95410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Service Activity</a:t>
            </a:r>
          </a:p>
        </p:txBody>
      </p:sp>
    </p:spTree>
    <p:extLst>
      <p:ext uri="{BB962C8B-B14F-4D97-AF65-F5344CB8AC3E}">
        <p14:creationId xmlns:p14="http://schemas.microsoft.com/office/powerpoint/2010/main" val="3104645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Title 1">
            <a:extLst>
              <a:ext uri="{FF2B5EF4-FFF2-40B4-BE49-F238E27FC236}">
                <a16:creationId xmlns:a16="http://schemas.microsoft.com/office/drawing/2014/main" id="{C3EBA145-E5C4-453A-8577-A325FAF11228}"/>
              </a:ext>
            </a:extLst>
          </p:cNvPr>
          <p:cNvSpPr>
            <a:spLocks noGrp="1"/>
          </p:cNvSpPr>
          <p:nvPr>
            <p:ph type="title"/>
          </p:nvPr>
        </p:nvSpPr>
        <p:spPr>
          <a:xfrm>
            <a:off x="1686576" y="0"/>
            <a:ext cx="9144000" cy="1143000"/>
          </a:xfrm>
        </p:spPr>
        <p:txBody>
          <a:bodyPr/>
          <a:lstStyle/>
          <a:p>
            <a:r>
              <a:rPr lang="en-US" altLang="en-US" b="1" dirty="0"/>
              <a:t>IV. Budget Revision Review (13)</a:t>
            </a:r>
          </a:p>
        </p:txBody>
      </p:sp>
      <p:pic>
        <p:nvPicPr>
          <p:cNvPr id="4" name="Content Placeholder 3" descr="screenshot" title="screenshot">
            <a:extLst>
              <a:ext uri="{FF2B5EF4-FFF2-40B4-BE49-F238E27FC236}">
                <a16:creationId xmlns:a16="http://schemas.microsoft.com/office/drawing/2014/main" id="{8BDCFD06-2148-4F3B-8533-0B3D20B7A6FF}"/>
              </a:ext>
            </a:extLst>
          </p:cNvPr>
          <p:cNvPicPr>
            <a:picLocks noGrp="1" noChangeAspect="1"/>
          </p:cNvPicPr>
          <p:nvPr>
            <p:ph idx="1"/>
          </p:nvPr>
        </p:nvPicPr>
        <p:blipFill>
          <a:blip r:embed="rId3"/>
          <a:stretch>
            <a:fillRect/>
          </a:stretch>
        </p:blipFill>
        <p:spPr>
          <a:xfrm>
            <a:off x="2779681" y="992189"/>
            <a:ext cx="7939087" cy="5048848"/>
          </a:xfrm>
          <a:ln w="38100" cap="sq">
            <a:solidFill>
              <a:srgbClr val="000000"/>
            </a:solidFill>
            <a:miter lim="800000"/>
          </a:ln>
          <a:effectLst>
            <a:outerShdw blurRad="50800" dist="38100" dir="2700000" algn="tl" rotWithShape="0">
              <a:srgbClr val="000000">
                <a:alpha val="43000"/>
              </a:srgbClr>
            </a:outerShdw>
          </a:effectLst>
        </p:spPr>
      </p:pic>
      <p:sp>
        <p:nvSpPr>
          <p:cNvPr id="140291" name="Right Arrow 4">
            <a:extLst>
              <a:ext uri="{FF2B5EF4-FFF2-40B4-BE49-F238E27FC236}">
                <a16:creationId xmlns:a16="http://schemas.microsoft.com/office/drawing/2014/main" id="{E4777F52-6091-43D5-9F3D-E52BFF95CFCA}"/>
              </a:ext>
              <a:ext uri="{C183D7F6-B498-43B3-948B-1728B52AA6E4}">
                <adec:decorative xmlns:adec="http://schemas.microsoft.com/office/drawing/2017/decorative" val="1"/>
              </a:ext>
            </a:extLst>
          </p:cNvPr>
          <p:cNvSpPr>
            <a:spLocks noChangeArrowheads="1"/>
          </p:cNvSpPr>
          <p:nvPr/>
        </p:nvSpPr>
        <p:spPr bwMode="auto">
          <a:xfrm>
            <a:off x="7978462" y="3750663"/>
            <a:ext cx="539750" cy="209550"/>
          </a:xfrm>
          <a:prstGeom prst="rightArrow">
            <a:avLst>
              <a:gd name="adj1" fmla="val 50000"/>
              <a:gd name="adj2" fmla="val 4994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77FC7789-91AF-4FDB-BF29-968EAF6787C0}"/>
              </a:ext>
            </a:extLst>
          </p:cNvPr>
          <p:cNvSpPr>
            <a:spLocks noGrp="1"/>
          </p:cNvSpPr>
          <p:nvPr>
            <p:ph type="sldNum" sz="quarter" idx="4294967295"/>
          </p:nvPr>
        </p:nvSpPr>
        <p:spPr>
          <a:xfrm>
            <a:off x="9455150" y="6248400"/>
            <a:ext cx="2235200" cy="457200"/>
          </a:xfrm>
          <a:prstGeom prst="rect">
            <a:avLst/>
          </a:prstGeom>
        </p:spPr>
        <p:txBody>
          <a:bodyPr/>
          <a:lstStyle/>
          <a:p>
            <a:pPr>
              <a:defRPr/>
            </a:pPr>
            <a:fld id="{6EAC60F4-1F91-4C97-855A-1F562BB02124}" type="slidenum">
              <a:rPr lang="en-US" altLang="en-US" smtClean="0"/>
              <a:pPr>
                <a:defRPr/>
              </a:pPr>
              <a:t>73</a:t>
            </a:fld>
            <a:endParaRPr lang="en-US" altLang="en-US" dirty="0"/>
          </a:p>
        </p:txBody>
      </p:sp>
      <p:sp>
        <p:nvSpPr>
          <p:cNvPr id="7" name="TextBox 6">
            <a:extLst>
              <a:ext uri="{FF2B5EF4-FFF2-40B4-BE49-F238E27FC236}">
                <a16:creationId xmlns:a16="http://schemas.microsoft.com/office/drawing/2014/main" id="{273A8FF2-7AF8-44D7-B9D2-8B644D94340B}"/>
              </a:ext>
              <a:ext uri="{C183D7F6-B498-43B3-948B-1728B52AA6E4}">
                <adec:decorative xmlns:adec="http://schemas.microsoft.com/office/drawing/2017/decorative" val="1"/>
              </a:ext>
            </a:extLst>
          </p:cNvPr>
          <p:cNvSpPr txBox="1"/>
          <p:nvPr/>
        </p:nvSpPr>
        <p:spPr>
          <a:xfrm>
            <a:off x="705279" y="992189"/>
            <a:ext cx="1962594" cy="52387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spTree>
    <p:extLst>
      <p:ext uri="{BB962C8B-B14F-4D97-AF65-F5344CB8AC3E}">
        <p14:creationId xmlns:p14="http://schemas.microsoft.com/office/powerpoint/2010/main" val="2000251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itle 1">
            <a:extLst>
              <a:ext uri="{FF2B5EF4-FFF2-40B4-BE49-F238E27FC236}">
                <a16:creationId xmlns:a16="http://schemas.microsoft.com/office/drawing/2014/main" id="{D41A932F-68C6-4FE6-8FE9-52615BEE5584}"/>
              </a:ext>
            </a:extLst>
          </p:cNvPr>
          <p:cNvSpPr>
            <a:spLocks noGrp="1"/>
          </p:cNvSpPr>
          <p:nvPr>
            <p:ph type="title"/>
          </p:nvPr>
        </p:nvSpPr>
        <p:spPr>
          <a:xfrm>
            <a:off x="1611626" y="53975"/>
            <a:ext cx="9144000" cy="1143000"/>
          </a:xfrm>
        </p:spPr>
        <p:txBody>
          <a:bodyPr/>
          <a:lstStyle/>
          <a:p>
            <a:r>
              <a:rPr lang="en-US" altLang="en-US" b="1" dirty="0"/>
              <a:t>IV. Budget Revision Review (14)</a:t>
            </a:r>
          </a:p>
        </p:txBody>
      </p:sp>
      <p:pic>
        <p:nvPicPr>
          <p:cNvPr id="4" name="Content Placeholder 3" descr="screenshot" title="screenshot">
            <a:extLst>
              <a:ext uri="{FF2B5EF4-FFF2-40B4-BE49-F238E27FC236}">
                <a16:creationId xmlns:a16="http://schemas.microsoft.com/office/drawing/2014/main" id="{4F50992E-40A8-46AC-BE05-10B26D36CA21}"/>
              </a:ext>
            </a:extLst>
          </p:cNvPr>
          <p:cNvPicPr>
            <a:picLocks noGrp="1" noChangeAspect="1"/>
          </p:cNvPicPr>
          <p:nvPr>
            <p:ph idx="1"/>
          </p:nvPr>
        </p:nvPicPr>
        <p:blipFill>
          <a:blip r:embed="rId3"/>
          <a:stretch>
            <a:fillRect/>
          </a:stretch>
        </p:blipFill>
        <p:spPr>
          <a:xfrm>
            <a:off x="2484437" y="968375"/>
            <a:ext cx="8578850" cy="5280025"/>
          </a:xfrm>
          <a:ln w="38100" cap="sq">
            <a:solidFill>
              <a:srgbClr val="000000"/>
            </a:solidFill>
            <a:miter lim="800000"/>
          </a:ln>
          <a:effectLst>
            <a:outerShdw blurRad="50800" dist="38100" dir="2700000" algn="tl" rotWithShape="0">
              <a:srgbClr val="000000">
                <a:alpha val="43000"/>
              </a:srgbClr>
            </a:outerShdw>
          </a:effectLst>
        </p:spPr>
      </p:pic>
      <p:sp>
        <p:nvSpPr>
          <p:cNvPr id="142339" name="Right Arrow 4">
            <a:extLst>
              <a:ext uri="{FF2B5EF4-FFF2-40B4-BE49-F238E27FC236}">
                <a16:creationId xmlns:a16="http://schemas.microsoft.com/office/drawing/2014/main" id="{1E78A191-29DA-497B-A09C-6363AD29151C}"/>
              </a:ext>
              <a:ext uri="{C183D7F6-B498-43B3-948B-1728B52AA6E4}">
                <adec:decorative xmlns:adec="http://schemas.microsoft.com/office/drawing/2017/decorative" val="1"/>
              </a:ext>
            </a:extLst>
          </p:cNvPr>
          <p:cNvSpPr>
            <a:spLocks noChangeArrowheads="1"/>
          </p:cNvSpPr>
          <p:nvPr/>
        </p:nvSpPr>
        <p:spPr bwMode="auto">
          <a:xfrm rot="10800000">
            <a:off x="10692670" y="5421729"/>
            <a:ext cx="539750" cy="209550"/>
          </a:xfrm>
          <a:prstGeom prst="rightArrow">
            <a:avLst>
              <a:gd name="adj1" fmla="val 50000"/>
              <a:gd name="adj2" fmla="val 4994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6F429E61-2740-4B6C-A6FC-6D5D6B0C79FD}"/>
              </a:ext>
            </a:extLst>
          </p:cNvPr>
          <p:cNvSpPr>
            <a:spLocks noGrp="1"/>
          </p:cNvSpPr>
          <p:nvPr>
            <p:ph type="sldNum" sz="quarter" idx="4294967295"/>
          </p:nvPr>
        </p:nvSpPr>
        <p:spPr>
          <a:xfrm>
            <a:off x="9455150" y="6248400"/>
            <a:ext cx="2235200" cy="457200"/>
          </a:xfrm>
          <a:prstGeom prst="rect">
            <a:avLst/>
          </a:prstGeom>
        </p:spPr>
        <p:txBody>
          <a:bodyPr/>
          <a:lstStyle/>
          <a:p>
            <a:pPr>
              <a:defRPr/>
            </a:pPr>
            <a:fld id="{6030BFDE-6E32-4F10-9606-B7D90E731C28}" type="slidenum">
              <a:rPr lang="en-US" altLang="en-US" smtClean="0"/>
              <a:pPr>
                <a:defRPr/>
              </a:pPr>
              <a:t>74</a:t>
            </a:fld>
            <a:endParaRPr lang="en-US" altLang="en-US" dirty="0"/>
          </a:p>
        </p:txBody>
      </p:sp>
      <p:sp>
        <p:nvSpPr>
          <p:cNvPr id="7" name="TextBox 6">
            <a:extLst>
              <a:ext uri="{FF2B5EF4-FFF2-40B4-BE49-F238E27FC236}">
                <a16:creationId xmlns:a16="http://schemas.microsoft.com/office/drawing/2014/main" id="{6180C7D9-3BD7-4672-8154-40ABA4FB804B}"/>
              </a:ext>
              <a:ext uri="{C183D7F6-B498-43B3-948B-1728B52AA6E4}">
                <adec:decorative xmlns:adec="http://schemas.microsoft.com/office/drawing/2017/decorative" val="1"/>
              </a:ext>
            </a:extLst>
          </p:cNvPr>
          <p:cNvSpPr txBox="1"/>
          <p:nvPr/>
        </p:nvSpPr>
        <p:spPr>
          <a:xfrm>
            <a:off x="281456" y="968375"/>
            <a:ext cx="2045017" cy="83099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a:t>Section 15: Attachments</a:t>
            </a:r>
          </a:p>
        </p:txBody>
      </p:sp>
      <p:sp>
        <p:nvSpPr>
          <p:cNvPr id="8" name="Rectangle 7">
            <a:extLst>
              <a:ext uri="{FF2B5EF4-FFF2-40B4-BE49-F238E27FC236}">
                <a16:creationId xmlns:a16="http://schemas.microsoft.com/office/drawing/2014/main" id="{D7D4D800-EF39-4DF0-9D39-AE61BCD5546F}"/>
              </a:ext>
              <a:ext uri="{C183D7F6-B498-43B3-948B-1728B52AA6E4}">
                <adec:decorative xmlns:adec="http://schemas.microsoft.com/office/drawing/2017/decorative" val="1"/>
              </a:ext>
            </a:extLst>
          </p:cNvPr>
          <p:cNvSpPr/>
          <p:nvPr/>
        </p:nvSpPr>
        <p:spPr>
          <a:xfrm>
            <a:off x="3642324" y="2488667"/>
            <a:ext cx="1814579" cy="191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862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Title 1">
            <a:extLst>
              <a:ext uri="{FF2B5EF4-FFF2-40B4-BE49-F238E27FC236}">
                <a16:creationId xmlns:a16="http://schemas.microsoft.com/office/drawing/2014/main" id="{59D6A79A-8853-42CD-83F6-72A81A10D2F2}"/>
              </a:ext>
            </a:extLst>
          </p:cNvPr>
          <p:cNvSpPr>
            <a:spLocks noGrp="1"/>
          </p:cNvSpPr>
          <p:nvPr>
            <p:ph type="title"/>
          </p:nvPr>
        </p:nvSpPr>
        <p:spPr>
          <a:xfrm>
            <a:off x="1626616" y="25400"/>
            <a:ext cx="9144000" cy="1143000"/>
          </a:xfrm>
        </p:spPr>
        <p:txBody>
          <a:bodyPr/>
          <a:lstStyle/>
          <a:p>
            <a:r>
              <a:rPr lang="en-US" altLang="en-US" b="1" dirty="0"/>
              <a:t>IV. Budget Revision Review (15)</a:t>
            </a:r>
          </a:p>
        </p:txBody>
      </p:sp>
      <p:pic>
        <p:nvPicPr>
          <p:cNvPr id="4" name="Content Placeholder 3" descr="screenshot" title="screenshot">
            <a:extLst>
              <a:ext uri="{FF2B5EF4-FFF2-40B4-BE49-F238E27FC236}">
                <a16:creationId xmlns:a16="http://schemas.microsoft.com/office/drawing/2014/main" id="{7F1E395B-5DBF-45A9-B150-FAF2D45A662E}"/>
              </a:ext>
            </a:extLst>
          </p:cNvPr>
          <p:cNvPicPr>
            <a:picLocks noGrp="1" noChangeAspect="1"/>
          </p:cNvPicPr>
          <p:nvPr>
            <p:ph idx="1"/>
          </p:nvPr>
        </p:nvPicPr>
        <p:blipFill>
          <a:blip r:embed="rId3"/>
          <a:stretch>
            <a:fillRect/>
          </a:stretch>
        </p:blipFill>
        <p:spPr>
          <a:xfrm>
            <a:off x="3170238" y="1168400"/>
            <a:ext cx="8051800" cy="4683125"/>
          </a:xfrm>
          <a:ln w="38100" cap="sq">
            <a:solidFill>
              <a:srgbClr val="000000"/>
            </a:solidFill>
            <a:miter lim="800000"/>
          </a:ln>
          <a:effectLst>
            <a:outerShdw blurRad="50800" dist="38100" dir="2700000" algn="tl" rotWithShape="0">
              <a:srgbClr val="000000">
                <a:alpha val="43000"/>
              </a:srgbClr>
            </a:outerShdw>
          </a:effectLst>
        </p:spPr>
      </p:pic>
      <p:sp>
        <p:nvSpPr>
          <p:cNvPr id="144387" name="Rounded Rectangle 4">
            <a:extLst>
              <a:ext uri="{FF2B5EF4-FFF2-40B4-BE49-F238E27FC236}">
                <a16:creationId xmlns:a16="http://schemas.microsoft.com/office/drawing/2014/main" id="{F97F60AD-8570-4004-B07A-17B63CD0E1D7}"/>
              </a:ext>
              <a:ext uri="{C183D7F6-B498-43B3-948B-1728B52AA6E4}">
                <adec:decorative xmlns:adec="http://schemas.microsoft.com/office/drawing/2017/decorative" val="1"/>
              </a:ext>
            </a:extLst>
          </p:cNvPr>
          <p:cNvSpPr>
            <a:spLocks noChangeArrowheads="1"/>
          </p:cNvSpPr>
          <p:nvPr/>
        </p:nvSpPr>
        <p:spPr bwMode="auto">
          <a:xfrm>
            <a:off x="7643813" y="1168400"/>
            <a:ext cx="781050" cy="27463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44388" name="Rounded Rectangle 5">
            <a:extLst>
              <a:ext uri="{FF2B5EF4-FFF2-40B4-BE49-F238E27FC236}">
                <a16:creationId xmlns:a16="http://schemas.microsoft.com/office/drawing/2014/main" id="{5A5FC66F-B3CB-4028-B3A6-66034A26CF01}"/>
              </a:ext>
              <a:ext uri="{C183D7F6-B498-43B3-948B-1728B52AA6E4}">
                <adec:decorative xmlns:adec="http://schemas.microsoft.com/office/drawing/2017/decorative" val="1"/>
              </a:ext>
            </a:extLst>
          </p:cNvPr>
          <p:cNvSpPr>
            <a:spLocks noChangeArrowheads="1"/>
          </p:cNvSpPr>
          <p:nvPr/>
        </p:nvSpPr>
        <p:spPr bwMode="auto">
          <a:xfrm>
            <a:off x="4364038" y="2822575"/>
            <a:ext cx="1598612" cy="274638"/>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7" name="Slide Number Placeholder 6">
            <a:extLst>
              <a:ext uri="{FF2B5EF4-FFF2-40B4-BE49-F238E27FC236}">
                <a16:creationId xmlns:a16="http://schemas.microsoft.com/office/drawing/2014/main" id="{688EA746-A663-4CD4-99CD-36DA4382648E}"/>
              </a:ext>
            </a:extLst>
          </p:cNvPr>
          <p:cNvSpPr>
            <a:spLocks noGrp="1"/>
          </p:cNvSpPr>
          <p:nvPr>
            <p:ph type="sldNum" sz="quarter" idx="4294967295"/>
          </p:nvPr>
        </p:nvSpPr>
        <p:spPr>
          <a:xfrm>
            <a:off x="9455150" y="6248400"/>
            <a:ext cx="2235200" cy="457200"/>
          </a:xfrm>
          <a:prstGeom prst="rect">
            <a:avLst/>
          </a:prstGeom>
        </p:spPr>
        <p:txBody>
          <a:bodyPr/>
          <a:lstStyle/>
          <a:p>
            <a:pPr>
              <a:defRPr/>
            </a:pPr>
            <a:fld id="{140353B5-5581-49D8-BF90-C5AD8D06EA6B}" type="slidenum">
              <a:rPr lang="en-US" altLang="en-US" smtClean="0"/>
              <a:pPr>
                <a:defRPr/>
              </a:pPr>
              <a:t>75</a:t>
            </a:fld>
            <a:endParaRPr lang="en-US" altLang="en-US" dirty="0"/>
          </a:p>
        </p:txBody>
      </p:sp>
      <p:sp>
        <p:nvSpPr>
          <p:cNvPr id="9" name="TextBox 8">
            <a:extLst>
              <a:ext uri="{FF2B5EF4-FFF2-40B4-BE49-F238E27FC236}">
                <a16:creationId xmlns:a16="http://schemas.microsoft.com/office/drawing/2014/main" id="{2AFDFB90-BF16-49D5-9617-2478E6FC3A1D}"/>
              </a:ext>
              <a:ext uri="{C183D7F6-B498-43B3-948B-1728B52AA6E4}">
                <adec:decorative xmlns:adec="http://schemas.microsoft.com/office/drawing/2017/decorative" val="1"/>
              </a:ext>
            </a:extLst>
          </p:cNvPr>
          <p:cNvSpPr txBox="1"/>
          <p:nvPr/>
        </p:nvSpPr>
        <p:spPr>
          <a:xfrm>
            <a:off x="900042" y="1164490"/>
            <a:ext cx="2045017" cy="83099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a:t>Section 15: Attachments</a:t>
            </a:r>
          </a:p>
        </p:txBody>
      </p:sp>
    </p:spTree>
    <p:extLst>
      <p:ext uri="{BB962C8B-B14F-4D97-AF65-F5344CB8AC3E}">
        <p14:creationId xmlns:p14="http://schemas.microsoft.com/office/powerpoint/2010/main" val="483027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Title 1">
            <a:extLst>
              <a:ext uri="{FF2B5EF4-FFF2-40B4-BE49-F238E27FC236}">
                <a16:creationId xmlns:a16="http://schemas.microsoft.com/office/drawing/2014/main" id="{6DDABFD2-AA64-4D7B-9907-54E748CE1004}"/>
              </a:ext>
            </a:extLst>
          </p:cNvPr>
          <p:cNvSpPr>
            <a:spLocks noGrp="1"/>
          </p:cNvSpPr>
          <p:nvPr>
            <p:ph type="title"/>
          </p:nvPr>
        </p:nvSpPr>
        <p:spPr>
          <a:xfrm>
            <a:off x="1428750" y="-25324"/>
            <a:ext cx="9144000" cy="1143000"/>
          </a:xfrm>
        </p:spPr>
        <p:txBody>
          <a:bodyPr/>
          <a:lstStyle/>
          <a:p>
            <a:r>
              <a:rPr lang="en-US" altLang="en-US" b="1" dirty="0"/>
              <a:t>IV. Budget Revision Review (16)</a:t>
            </a:r>
          </a:p>
        </p:txBody>
      </p:sp>
      <p:pic>
        <p:nvPicPr>
          <p:cNvPr id="4" name="Content Placeholder 3" descr="screenshot" title="screenshot">
            <a:extLst>
              <a:ext uri="{FF2B5EF4-FFF2-40B4-BE49-F238E27FC236}">
                <a16:creationId xmlns:a16="http://schemas.microsoft.com/office/drawing/2014/main" id="{82EFA825-ABC9-4C1F-98C1-03B766301BED}"/>
              </a:ext>
            </a:extLst>
          </p:cNvPr>
          <p:cNvPicPr>
            <a:picLocks noGrp="1" noChangeAspect="1"/>
          </p:cNvPicPr>
          <p:nvPr>
            <p:ph idx="1"/>
          </p:nvPr>
        </p:nvPicPr>
        <p:blipFill>
          <a:blip r:embed="rId3"/>
          <a:stretch>
            <a:fillRect/>
          </a:stretch>
        </p:blipFill>
        <p:spPr>
          <a:xfrm>
            <a:off x="2615289" y="950912"/>
            <a:ext cx="8080375" cy="5214938"/>
          </a:xfrm>
          <a:ln w="38100" cap="sq">
            <a:solidFill>
              <a:srgbClr val="000000"/>
            </a:solidFill>
            <a:miter lim="800000"/>
          </a:ln>
          <a:effectLst>
            <a:outerShdw blurRad="50800" dist="38100" dir="2700000" algn="tl" rotWithShape="0">
              <a:srgbClr val="000000">
                <a:alpha val="43000"/>
              </a:srgbClr>
            </a:outerShdw>
          </a:effectLst>
        </p:spPr>
      </p:pic>
      <p:sp>
        <p:nvSpPr>
          <p:cNvPr id="146435" name="Rounded Rectangle 4">
            <a:extLst>
              <a:ext uri="{FF2B5EF4-FFF2-40B4-BE49-F238E27FC236}">
                <a16:creationId xmlns:a16="http://schemas.microsoft.com/office/drawing/2014/main" id="{8E96A654-189E-4228-8117-E0F4795C313F}"/>
              </a:ext>
              <a:ext uri="{C183D7F6-B498-43B3-948B-1728B52AA6E4}">
                <adec:decorative xmlns:adec="http://schemas.microsoft.com/office/drawing/2017/decorative" val="1"/>
              </a:ext>
            </a:extLst>
          </p:cNvPr>
          <p:cNvSpPr>
            <a:spLocks noChangeArrowheads="1"/>
          </p:cNvSpPr>
          <p:nvPr/>
        </p:nvSpPr>
        <p:spPr bwMode="auto">
          <a:xfrm>
            <a:off x="6514088" y="3172690"/>
            <a:ext cx="865187" cy="24543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32250EF5-4503-46C9-9B60-DC17BCE711A9}"/>
              </a:ext>
            </a:extLst>
          </p:cNvPr>
          <p:cNvSpPr>
            <a:spLocks noGrp="1"/>
          </p:cNvSpPr>
          <p:nvPr>
            <p:ph type="sldNum" sz="quarter" idx="4294967295"/>
          </p:nvPr>
        </p:nvSpPr>
        <p:spPr>
          <a:xfrm>
            <a:off x="9455150" y="6248400"/>
            <a:ext cx="2235200" cy="457200"/>
          </a:xfrm>
          <a:prstGeom prst="rect">
            <a:avLst/>
          </a:prstGeom>
        </p:spPr>
        <p:txBody>
          <a:bodyPr/>
          <a:lstStyle/>
          <a:p>
            <a:pPr>
              <a:defRPr/>
            </a:pPr>
            <a:fld id="{6A22EEA3-B87F-40ED-B4B3-4E1F22A931BD}" type="slidenum">
              <a:rPr lang="en-US" altLang="en-US" smtClean="0"/>
              <a:pPr>
                <a:defRPr/>
              </a:pPr>
              <a:t>76</a:t>
            </a:fld>
            <a:endParaRPr lang="en-US" altLang="en-US" dirty="0"/>
          </a:p>
        </p:txBody>
      </p:sp>
      <p:sp>
        <p:nvSpPr>
          <p:cNvPr id="7" name="TextBox 6">
            <a:extLst>
              <a:ext uri="{FF2B5EF4-FFF2-40B4-BE49-F238E27FC236}">
                <a16:creationId xmlns:a16="http://schemas.microsoft.com/office/drawing/2014/main" id="{8206BB2F-6541-416A-A32D-8A229F8C55CA}"/>
              </a:ext>
              <a:ext uri="{C183D7F6-B498-43B3-948B-1728B52AA6E4}">
                <adec:decorative xmlns:adec="http://schemas.microsoft.com/office/drawing/2017/decorative" val="1"/>
              </a:ext>
            </a:extLst>
          </p:cNvPr>
          <p:cNvSpPr txBox="1"/>
          <p:nvPr/>
        </p:nvSpPr>
        <p:spPr>
          <a:xfrm>
            <a:off x="391319" y="950912"/>
            <a:ext cx="2074862"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sp>
        <p:nvSpPr>
          <p:cNvPr id="8" name="Rectangle 7">
            <a:extLst>
              <a:ext uri="{FF2B5EF4-FFF2-40B4-BE49-F238E27FC236}">
                <a16:creationId xmlns:a16="http://schemas.microsoft.com/office/drawing/2014/main" id="{5C3FD528-120D-4A8F-B096-1656CC52A5AC}"/>
              </a:ext>
              <a:ext uri="{C183D7F6-B498-43B3-948B-1728B52AA6E4}">
                <adec:decorative xmlns:adec="http://schemas.microsoft.com/office/drawing/2017/decorative" val="1"/>
              </a:ext>
            </a:extLst>
          </p:cNvPr>
          <p:cNvSpPr/>
          <p:nvPr/>
        </p:nvSpPr>
        <p:spPr>
          <a:xfrm>
            <a:off x="3856176" y="2547661"/>
            <a:ext cx="1585979" cy="191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54482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questio" title="questions">
            <a:extLst>
              <a:ext uri="{FF2B5EF4-FFF2-40B4-BE49-F238E27FC236}">
                <a16:creationId xmlns:a16="http://schemas.microsoft.com/office/drawing/2014/main" id="{1D663ABA-573C-48AE-89A8-2A6583C3ECA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12" b="7812"/>
          <a:stretch/>
        </p:blipFill>
        <p:spPr>
          <a:xfrm>
            <a:off x="20" y="10"/>
            <a:ext cx="12191980" cy="6857990"/>
          </a:xfrm>
          <a:prstGeom prst="rect">
            <a:avLst/>
          </a:prstGeom>
        </p:spPr>
      </p:pic>
      <p:sp>
        <p:nvSpPr>
          <p:cNvPr id="11" name="Rectangle 10" descr="rectangle" title="rectangle">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71AB26C-F96C-496D-AA0B-17BD06222A2B}"/>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b="1" dirty="0">
                <a:solidFill>
                  <a:schemeClr val="accent1">
                    <a:lumMod val="50000"/>
                  </a:schemeClr>
                </a:solidFill>
              </a:rPr>
              <a:t>Questions? (2)</a:t>
            </a:r>
          </a:p>
        </p:txBody>
      </p:sp>
      <p:cxnSp>
        <p:nvCxnSpPr>
          <p:cNvPr id="13" name="Straight Connector 12" descr="rectangle" title="rectangle">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rectangle" title="rectangle">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2754F13-6EB0-4BC8-BE34-CB07A4082EA2}"/>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66ADAAD7-E388-984D-B842-A97015634658}"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77</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Slide Number Placeholder 3">
            <a:extLst>
              <a:ext uri="{FF2B5EF4-FFF2-40B4-BE49-F238E27FC236}">
                <a16:creationId xmlns:a16="http://schemas.microsoft.com/office/drawing/2014/main" id="{417FC589-0EDB-47C7-AC30-B8D1FA501356}"/>
              </a:ext>
            </a:extLst>
          </p:cNvPr>
          <p:cNvSpPr txBox="1">
            <a:spLocks/>
          </p:cNvSpPr>
          <p:nvPr/>
        </p:nvSpPr>
        <p:spPr>
          <a:xfrm>
            <a:off x="8796491" y="6400596"/>
            <a:ext cx="25573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ADAAD7-E388-984D-B842-A97015634658}" type="slidenum">
              <a:rPr lang="en-US" smtClean="0"/>
              <a:pPr algn="r"/>
              <a:t>77</a:t>
            </a:fld>
            <a:endParaRPr lang="en-US" dirty="0"/>
          </a:p>
        </p:txBody>
      </p:sp>
      <p:pic>
        <p:nvPicPr>
          <p:cNvPr id="10" name="Picture 9" title="CDE Logo">
            <a:extLst>
              <a:ext uri="{FF2B5EF4-FFF2-40B4-BE49-F238E27FC236}">
                <a16:creationId xmlns:a16="http://schemas.microsoft.com/office/drawing/2014/main" id="{61FC9163-6E3B-4750-BDBB-E81A62B8215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35499" y="550108"/>
            <a:ext cx="782923" cy="791078"/>
          </a:xfrm>
          <a:prstGeom prst="rect">
            <a:avLst/>
          </a:prstGeom>
        </p:spPr>
      </p:pic>
    </p:spTree>
    <p:extLst>
      <p:ext uri="{BB962C8B-B14F-4D97-AF65-F5344CB8AC3E}">
        <p14:creationId xmlns:p14="http://schemas.microsoft.com/office/powerpoint/2010/main" val="1768706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63D151F6-38D0-4326-A1CF-3ED4A363EBB0}"/>
              </a:ext>
            </a:extLst>
          </p:cNvPr>
          <p:cNvSpPr>
            <a:spLocks noGrp="1"/>
          </p:cNvSpPr>
          <p:nvPr>
            <p:ph type="title"/>
          </p:nvPr>
        </p:nvSpPr>
        <p:spPr>
          <a:xfrm>
            <a:off x="166255" y="2628345"/>
            <a:ext cx="11887200" cy="1325563"/>
          </a:xfrm>
        </p:spPr>
        <p:txBody>
          <a:bodyPr/>
          <a:lstStyle/>
          <a:p>
            <a:r>
              <a:rPr lang="en-US" altLang="en-US" b="1" dirty="0"/>
              <a:t>V. Approving a Budget Revision</a:t>
            </a:r>
          </a:p>
        </p:txBody>
      </p:sp>
      <p:sp>
        <p:nvSpPr>
          <p:cNvPr id="5" name="Slide Number Placeholder 4">
            <a:extLst>
              <a:ext uri="{FF2B5EF4-FFF2-40B4-BE49-F238E27FC236}">
                <a16:creationId xmlns:a16="http://schemas.microsoft.com/office/drawing/2014/main" id="{A558F903-CEA9-4123-8E85-50C2AC844506}"/>
              </a:ext>
            </a:extLst>
          </p:cNvPr>
          <p:cNvSpPr>
            <a:spLocks noGrp="1"/>
          </p:cNvSpPr>
          <p:nvPr>
            <p:ph type="sldNum" sz="quarter" idx="4294967295"/>
          </p:nvPr>
        </p:nvSpPr>
        <p:spPr>
          <a:xfrm>
            <a:off x="9956800" y="6248400"/>
            <a:ext cx="2235200" cy="457200"/>
          </a:xfrm>
          <a:prstGeom prst="rect">
            <a:avLst/>
          </a:prstGeom>
        </p:spPr>
        <p:txBody>
          <a:bodyPr/>
          <a:lstStyle/>
          <a:p>
            <a:pPr>
              <a:defRPr/>
            </a:pPr>
            <a:fld id="{C35618FB-47BA-4126-8AD9-11207C95B7B0}" type="slidenum">
              <a:rPr lang="en-US" altLang="en-US" smtClean="0"/>
              <a:pPr>
                <a:defRPr/>
              </a:pPr>
              <a:t>78</a:t>
            </a:fld>
            <a:endParaRPr lang="en-US" altLang="en-US" dirty="0"/>
          </a:p>
        </p:txBody>
      </p:sp>
    </p:spTree>
    <p:extLst>
      <p:ext uri="{BB962C8B-B14F-4D97-AF65-F5344CB8AC3E}">
        <p14:creationId xmlns:p14="http://schemas.microsoft.com/office/powerpoint/2010/main" val="3147372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Title 1">
            <a:extLst>
              <a:ext uri="{FF2B5EF4-FFF2-40B4-BE49-F238E27FC236}">
                <a16:creationId xmlns:a16="http://schemas.microsoft.com/office/drawing/2014/main" id="{092AF722-F4A3-41CD-AA07-7477F9AC6BF2}"/>
              </a:ext>
            </a:extLst>
          </p:cNvPr>
          <p:cNvSpPr>
            <a:spLocks noGrp="1"/>
          </p:cNvSpPr>
          <p:nvPr>
            <p:ph type="title"/>
          </p:nvPr>
        </p:nvSpPr>
        <p:spPr>
          <a:xfrm>
            <a:off x="1111408" y="-29369"/>
            <a:ext cx="10213083" cy="1219994"/>
          </a:xfrm>
        </p:spPr>
        <p:txBody>
          <a:bodyPr>
            <a:normAutofit/>
          </a:bodyPr>
          <a:lstStyle/>
          <a:p>
            <a:r>
              <a:rPr lang="en-US" altLang="en-US" b="1" dirty="0"/>
              <a:t>V. Approving a Budget Revision (2)</a:t>
            </a:r>
          </a:p>
        </p:txBody>
      </p:sp>
      <p:pic>
        <p:nvPicPr>
          <p:cNvPr id="4" name="Content Placeholder 3" descr="screenshot" title="screenshot">
            <a:extLst>
              <a:ext uri="{FF2B5EF4-FFF2-40B4-BE49-F238E27FC236}">
                <a16:creationId xmlns:a16="http://schemas.microsoft.com/office/drawing/2014/main" id="{A8B08DB8-A71D-4755-8651-5FE90D8D6434}"/>
              </a:ext>
            </a:extLst>
          </p:cNvPr>
          <p:cNvPicPr>
            <a:picLocks noGrp="1" noChangeAspect="1"/>
          </p:cNvPicPr>
          <p:nvPr>
            <p:ph idx="1"/>
          </p:nvPr>
        </p:nvPicPr>
        <p:blipFill>
          <a:blip r:embed="rId3"/>
          <a:stretch>
            <a:fillRect/>
          </a:stretch>
        </p:blipFill>
        <p:spPr>
          <a:xfrm>
            <a:off x="2148840" y="1190625"/>
            <a:ext cx="8216900" cy="5067300"/>
          </a:xfrm>
          <a:ln w="38100" cap="sq">
            <a:solidFill>
              <a:srgbClr val="000000"/>
            </a:solidFill>
            <a:miter lim="800000"/>
          </a:ln>
          <a:effectLst>
            <a:outerShdw blurRad="50800" dist="38100" dir="2700000" algn="tl" rotWithShape="0">
              <a:srgbClr val="000000">
                <a:alpha val="43000"/>
              </a:srgbClr>
            </a:outerShdw>
          </a:effectLst>
        </p:spPr>
      </p:pic>
      <p:sp>
        <p:nvSpPr>
          <p:cNvPr id="150531" name="Rounded Rectangle 4">
            <a:extLst>
              <a:ext uri="{FF2B5EF4-FFF2-40B4-BE49-F238E27FC236}">
                <a16:creationId xmlns:a16="http://schemas.microsoft.com/office/drawing/2014/main" id="{FA7C5F8F-8844-4232-B5F4-E47DCE8B1D05}"/>
              </a:ext>
              <a:ext uri="{C183D7F6-B498-43B3-948B-1728B52AA6E4}">
                <adec:decorative xmlns:adec="http://schemas.microsoft.com/office/drawing/2017/decorative" val="1"/>
              </a:ext>
            </a:extLst>
          </p:cNvPr>
          <p:cNvSpPr>
            <a:spLocks noChangeArrowheads="1"/>
          </p:cNvSpPr>
          <p:nvPr/>
        </p:nvSpPr>
        <p:spPr bwMode="auto">
          <a:xfrm>
            <a:off x="6149424" y="3357797"/>
            <a:ext cx="880963" cy="17988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6" name="Slide Number Placeholder 5">
            <a:extLst>
              <a:ext uri="{FF2B5EF4-FFF2-40B4-BE49-F238E27FC236}">
                <a16:creationId xmlns:a16="http://schemas.microsoft.com/office/drawing/2014/main" id="{886153FD-C61D-4B86-8BA3-3DF11BE9337E}"/>
              </a:ext>
            </a:extLst>
          </p:cNvPr>
          <p:cNvSpPr>
            <a:spLocks noGrp="1"/>
          </p:cNvSpPr>
          <p:nvPr>
            <p:ph type="sldNum" sz="quarter" idx="4294967295"/>
          </p:nvPr>
        </p:nvSpPr>
        <p:spPr>
          <a:xfrm>
            <a:off x="9455150" y="6248400"/>
            <a:ext cx="2235200" cy="457200"/>
          </a:xfrm>
          <a:prstGeom prst="rect">
            <a:avLst/>
          </a:prstGeom>
        </p:spPr>
        <p:txBody>
          <a:bodyPr/>
          <a:lstStyle/>
          <a:p>
            <a:pPr>
              <a:defRPr/>
            </a:pPr>
            <a:fld id="{DD599139-EAD7-4ED5-B4E5-DF64B802814A}" type="slidenum">
              <a:rPr lang="en-US" altLang="en-US" smtClean="0"/>
              <a:pPr>
                <a:defRPr/>
              </a:pPr>
              <a:t>79</a:t>
            </a:fld>
            <a:endParaRPr lang="en-US" altLang="en-US" dirty="0"/>
          </a:p>
        </p:txBody>
      </p:sp>
      <p:sp>
        <p:nvSpPr>
          <p:cNvPr id="8" name="TextBox 7">
            <a:extLst>
              <a:ext uri="{FF2B5EF4-FFF2-40B4-BE49-F238E27FC236}">
                <a16:creationId xmlns:a16="http://schemas.microsoft.com/office/drawing/2014/main" id="{6E672B54-2A7D-40CD-82F6-F7683F6EB33D}"/>
              </a:ext>
              <a:ext uri="{C183D7F6-B498-43B3-948B-1728B52AA6E4}">
                <adec:decorative xmlns:adec="http://schemas.microsoft.com/office/drawing/2017/decorative" val="1"/>
              </a:ext>
            </a:extLst>
          </p:cNvPr>
          <p:cNvSpPr txBox="1"/>
          <p:nvPr/>
        </p:nvSpPr>
        <p:spPr>
          <a:xfrm>
            <a:off x="73978" y="1190625"/>
            <a:ext cx="1964531" cy="523220"/>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Plan Index</a:t>
            </a:r>
          </a:p>
        </p:txBody>
      </p:sp>
    </p:spTree>
    <p:extLst>
      <p:ext uri="{BB962C8B-B14F-4D97-AF65-F5344CB8AC3E}">
        <p14:creationId xmlns:p14="http://schemas.microsoft.com/office/powerpoint/2010/main" val="298398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DFBDB-2A80-4164-9166-658A0B6421D2}"/>
              </a:ext>
            </a:extLst>
          </p:cNvPr>
          <p:cNvSpPr>
            <a:spLocks noGrp="1"/>
          </p:cNvSpPr>
          <p:nvPr>
            <p:ph type="title"/>
          </p:nvPr>
        </p:nvSpPr>
        <p:spPr>
          <a:xfrm>
            <a:off x="2965714" y="375788"/>
            <a:ext cx="4653446" cy="670892"/>
          </a:xfrm>
        </p:spPr>
        <p:txBody>
          <a:bodyPr>
            <a:noAutofit/>
          </a:bodyPr>
          <a:lstStyle/>
          <a:p>
            <a:r>
              <a:rPr lang="en-US" b="1" dirty="0"/>
              <a:t>Roles</a:t>
            </a:r>
          </a:p>
        </p:txBody>
      </p:sp>
      <p:sp>
        <p:nvSpPr>
          <p:cNvPr id="3" name="Content Placeholder 2">
            <a:extLst>
              <a:ext uri="{FF2B5EF4-FFF2-40B4-BE49-F238E27FC236}">
                <a16:creationId xmlns:a16="http://schemas.microsoft.com/office/drawing/2014/main" id="{16F2B8E6-FD94-4E83-8BD5-C79AEE268A22}"/>
              </a:ext>
            </a:extLst>
          </p:cNvPr>
          <p:cNvSpPr>
            <a:spLocks noGrp="1"/>
          </p:cNvSpPr>
          <p:nvPr>
            <p:ph idx="1"/>
          </p:nvPr>
        </p:nvSpPr>
        <p:spPr>
          <a:xfrm>
            <a:off x="311150" y="1590140"/>
            <a:ext cx="9144000" cy="4114800"/>
          </a:xfrm>
        </p:spPr>
        <p:txBody>
          <a:bodyPr>
            <a:normAutofit fontScale="92500" lnSpcReduction="20000"/>
          </a:bodyPr>
          <a:lstStyle/>
          <a:p>
            <a:r>
              <a:rPr lang="en-US" sz="2800" b="1" dirty="0"/>
              <a:t>Reimbursable Districts</a:t>
            </a:r>
          </a:p>
          <a:p>
            <a:pPr lvl="1"/>
            <a:r>
              <a:rPr lang="en-US" sz="2400" dirty="0"/>
              <a:t>Program Coordinators/managers create budget revisions</a:t>
            </a:r>
          </a:p>
          <a:p>
            <a:pPr lvl="1"/>
            <a:r>
              <a:rPr lang="en-US" sz="2400" dirty="0"/>
              <a:t>Fiscal staff review for accounting purposes</a:t>
            </a:r>
          </a:p>
          <a:p>
            <a:pPr lvl="1"/>
            <a:r>
              <a:rPr lang="en-US" sz="2400" dirty="0"/>
              <a:t>Program Coordinators/managers will submit for approval</a:t>
            </a:r>
          </a:p>
          <a:p>
            <a:pPr lvl="1"/>
            <a:r>
              <a:rPr lang="en-US" sz="2400" dirty="0"/>
              <a:t>Regional Coordinators/Managers/Directors review and approve</a:t>
            </a:r>
          </a:p>
          <a:p>
            <a:pPr lvl="1"/>
            <a:endParaRPr lang="en-US" sz="2400" dirty="0"/>
          </a:p>
          <a:p>
            <a:pPr marL="457200" lvl="1" indent="0">
              <a:buNone/>
            </a:pPr>
            <a:endParaRPr lang="en-US" sz="2400" dirty="0"/>
          </a:p>
          <a:p>
            <a:r>
              <a:rPr lang="en-US" sz="2800" b="1" dirty="0"/>
              <a:t>Region or DFDs</a:t>
            </a:r>
          </a:p>
          <a:p>
            <a:pPr lvl="1"/>
            <a:r>
              <a:rPr lang="en-US" sz="2400" dirty="0"/>
              <a:t>Managers/Coordinators/Directors create budget revisions</a:t>
            </a:r>
          </a:p>
          <a:p>
            <a:pPr lvl="1"/>
            <a:r>
              <a:rPr lang="en-US" sz="2400" dirty="0"/>
              <a:t>Fiscal staff review for accounting purposes</a:t>
            </a:r>
          </a:p>
          <a:p>
            <a:pPr lvl="1"/>
            <a:r>
              <a:rPr lang="en-US" sz="2400" dirty="0"/>
              <a:t>Managers/Coordinators/Directors will submit for approval</a:t>
            </a:r>
          </a:p>
          <a:p>
            <a:pPr lvl="1"/>
            <a:r>
              <a:rPr lang="en-US" sz="2400" dirty="0"/>
              <a:t>CDE staff review and approve</a:t>
            </a:r>
          </a:p>
        </p:txBody>
      </p:sp>
      <p:sp>
        <p:nvSpPr>
          <p:cNvPr id="4" name="Slide Number Placeholder 3">
            <a:extLst>
              <a:ext uri="{FF2B5EF4-FFF2-40B4-BE49-F238E27FC236}">
                <a16:creationId xmlns:a16="http://schemas.microsoft.com/office/drawing/2014/main" id="{69FF05E7-1024-45F6-B7AB-86271A99F2E2}"/>
              </a:ext>
            </a:extLst>
          </p:cNvPr>
          <p:cNvSpPr>
            <a:spLocks noGrp="1"/>
          </p:cNvSpPr>
          <p:nvPr>
            <p:ph type="sldNum" sz="quarter" idx="4294967295"/>
          </p:nvPr>
        </p:nvSpPr>
        <p:spPr>
          <a:xfrm>
            <a:off x="9455150" y="6248400"/>
            <a:ext cx="2235200" cy="457200"/>
          </a:xfrm>
          <a:prstGeom prst="rect">
            <a:avLst/>
          </a:prstGeom>
        </p:spPr>
        <p:txBody>
          <a:bodyPr/>
          <a:lstStyle/>
          <a:p>
            <a:pPr>
              <a:defRPr/>
            </a:pPr>
            <a:fld id="{D55E2D7A-31DF-47DF-87E8-D9E1BB25689F}" type="slidenum">
              <a:rPr lang="en-US" altLang="en-US" smtClean="0"/>
              <a:pPr>
                <a:defRPr/>
              </a:pPr>
              <a:t>8</a:t>
            </a:fld>
            <a:endParaRPr lang="en-US" altLang="en-US" dirty="0"/>
          </a:p>
        </p:txBody>
      </p:sp>
      <p:pic>
        <p:nvPicPr>
          <p:cNvPr id="9" name="Picture 8" descr="picture of men and women"/>
          <p:cNvPicPr>
            <a:picLocks noChangeAspect="1"/>
          </p:cNvPicPr>
          <p:nvPr/>
        </p:nvPicPr>
        <p:blipFill rotWithShape="1">
          <a:blip r:embed="rId3">
            <a:extLst>
              <a:ext uri="{28A0092B-C50C-407E-A947-70E740481C1C}">
                <a14:useLocalDpi xmlns:a14="http://schemas.microsoft.com/office/drawing/2010/main" val="0"/>
              </a:ext>
            </a:extLst>
          </a:blip>
          <a:srcRect b="30783"/>
          <a:stretch/>
        </p:blipFill>
        <p:spPr>
          <a:xfrm>
            <a:off x="9310254" y="482634"/>
            <a:ext cx="2479963" cy="199239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083004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1" name="Title 1">
            <a:extLst>
              <a:ext uri="{FF2B5EF4-FFF2-40B4-BE49-F238E27FC236}">
                <a16:creationId xmlns:a16="http://schemas.microsoft.com/office/drawing/2014/main" id="{7CFB94CE-5257-4323-BBD3-7E7784862116}"/>
              </a:ext>
            </a:extLst>
          </p:cNvPr>
          <p:cNvSpPr>
            <a:spLocks noGrp="1"/>
          </p:cNvSpPr>
          <p:nvPr>
            <p:ph type="title"/>
          </p:nvPr>
        </p:nvSpPr>
        <p:spPr>
          <a:xfrm>
            <a:off x="1253630" y="0"/>
            <a:ext cx="9885778" cy="962016"/>
          </a:xfrm>
        </p:spPr>
        <p:txBody>
          <a:bodyPr>
            <a:normAutofit/>
          </a:bodyPr>
          <a:lstStyle/>
          <a:p>
            <a:r>
              <a:rPr lang="en-US" altLang="en-US" b="1" dirty="0"/>
              <a:t>V. Approving a Budget Revision (3)</a:t>
            </a:r>
          </a:p>
        </p:txBody>
      </p:sp>
      <p:pic>
        <p:nvPicPr>
          <p:cNvPr id="152578" name="Content Placeholder 3" descr="screenshot" title="screenshot">
            <a:extLst>
              <a:ext uri="{FF2B5EF4-FFF2-40B4-BE49-F238E27FC236}">
                <a16:creationId xmlns:a16="http://schemas.microsoft.com/office/drawing/2014/main" id="{5D023BDC-C22D-435F-9D0F-7751D946648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35170" y="962016"/>
            <a:ext cx="8504238" cy="5092700"/>
          </a:xfrm>
          <a:ln>
            <a:solidFill>
              <a:schemeClr val="tx1"/>
            </a:solidFill>
            <a:miter lim="800000"/>
            <a:headEnd/>
            <a:tailEnd/>
          </a:ln>
        </p:spPr>
      </p:pic>
      <p:sp>
        <p:nvSpPr>
          <p:cNvPr id="6" name="Slide Number Placeholder 5">
            <a:extLst>
              <a:ext uri="{FF2B5EF4-FFF2-40B4-BE49-F238E27FC236}">
                <a16:creationId xmlns:a16="http://schemas.microsoft.com/office/drawing/2014/main" id="{CB2182F7-9384-4CA1-8CCA-B9B0A1EFD539}"/>
              </a:ext>
            </a:extLst>
          </p:cNvPr>
          <p:cNvSpPr>
            <a:spLocks noGrp="1"/>
          </p:cNvSpPr>
          <p:nvPr>
            <p:ph type="sldNum" sz="quarter" idx="4294967295"/>
          </p:nvPr>
        </p:nvSpPr>
        <p:spPr>
          <a:xfrm>
            <a:off x="9455150" y="6248400"/>
            <a:ext cx="2235200" cy="457200"/>
          </a:xfrm>
          <a:prstGeom prst="rect">
            <a:avLst/>
          </a:prstGeom>
        </p:spPr>
        <p:txBody>
          <a:bodyPr/>
          <a:lstStyle/>
          <a:p>
            <a:pPr>
              <a:defRPr/>
            </a:pPr>
            <a:fld id="{BDB6FAF8-EFA2-422A-B027-FB28D5ACFCCC}" type="slidenum">
              <a:rPr lang="en-US" altLang="en-US" smtClean="0"/>
              <a:pPr>
                <a:defRPr/>
              </a:pPr>
              <a:t>80</a:t>
            </a:fld>
            <a:endParaRPr lang="en-US" altLang="en-US" dirty="0"/>
          </a:p>
        </p:txBody>
      </p:sp>
      <p:sp>
        <p:nvSpPr>
          <p:cNvPr id="5" name="TextBox 4">
            <a:extLst>
              <a:ext uri="{FF2B5EF4-FFF2-40B4-BE49-F238E27FC236}">
                <a16:creationId xmlns:a16="http://schemas.microsoft.com/office/drawing/2014/main" id="{F2C21968-1111-468E-911E-3B8D62319D3F}"/>
              </a:ext>
              <a:ext uri="{C183D7F6-B498-43B3-948B-1728B52AA6E4}">
                <adec:decorative xmlns:adec="http://schemas.microsoft.com/office/drawing/2017/decorative" val="1"/>
              </a:ext>
            </a:extLst>
          </p:cNvPr>
          <p:cNvSpPr txBox="1"/>
          <p:nvPr/>
        </p:nvSpPr>
        <p:spPr>
          <a:xfrm>
            <a:off x="284837" y="922236"/>
            <a:ext cx="2220391" cy="95410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Email Notification </a:t>
            </a:r>
          </a:p>
        </p:txBody>
      </p:sp>
    </p:spTree>
    <p:extLst>
      <p:ext uri="{BB962C8B-B14F-4D97-AF65-F5344CB8AC3E}">
        <p14:creationId xmlns:p14="http://schemas.microsoft.com/office/powerpoint/2010/main" val="12481565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9" name="Title 1">
            <a:extLst>
              <a:ext uri="{FF2B5EF4-FFF2-40B4-BE49-F238E27FC236}">
                <a16:creationId xmlns:a16="http://schemas.microsoft.com/office/drawing/2014/main" id="{ADB0F935-48E9-455D-B12D-A6A14E28DCFC}"/>
              </a:ext>
            </a:extLst>
          </p:cNvPr>
          <p:cNvSpPr>
            <a:spLocks noGrp="1"/>
          </p:cNvSpPr>
          <p:nvPr>
            <p:ph type="title"/>
          </p:nvPr>
        </p:nvSpPr>
        <p:spPr>
          <a:xfrm>
            <a:off x="1428749" y="-54298"/>
            <a:ext cx="9602665" cy="1177141"/>
          </a:xfrm>
        </p:spPr>
        <p:txBody>
          <a:bodyPr>
            <a:normAutofit/>
          </a:bodyPr>
          <a:lstStyle/>
          <a:p>
            <a:r>
              <a:rPr lang="en-US" altLang="en-US" b="1" dirty="0"/>
              <a:t>V. Approving a Budget Revision (4)</a:t>
            </a:r>
          </a:p>
        </p:txBody>
      </p:sp>
      <p:pic>
        <p:nvPicPr>
          <p:cNvPr id="154626" name="Content Placeholder 9" descr="screenshot" title="screenshot">
            <a:extLst>
              <a:ext uri="{FF2B5EF4-FFF2-40B4-BE49-F238E27FC236}">
                <a16:creationId xmlns:a16="http://schemas.microsoft.com/office/drawing/2014/main" id="{CCD6547C-4617-43A9-B154-F2ECE614733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6188" y="1122843"/>
            <a:ext cx="7731125" cy="4973638"/>
          </a:xfrm>
          <a:ln w="38100">
            <a:solidFill>
              <a:srgbClr val="FF0000"/>
            </a:solidFill>
            <a:miter lim="800000"/>
            <a:headEnd/>
            <a:tailEnd/>
          </a:ln>
        </p:spPr>
      </p:pic>
      <p:sp>
        <p:nvSpPr>
          <p:cNvPr id="5" name="Slide Number Placeholder 4">
            <a:extLst>
              <a:ext uri="{FF2B5EF4-FFF2-40B4-BE49-F238E27FC236}">
                <a16:creationId xmlns:a16="http://schemas.microsoft.com/office/drawing/2014/main" id="{237D6272-F988-4282-AED7-5B3D995AE9DE}"/>
              </a:ext>
            </a:extLst>
          </p:cNvPr>
          <p:cNvSpPr>
            <a:spLocks noGrp="1"/>
          </p:cNvSpPr>
          <p:nvPr>
            <p:ph type="sldNum" sz="quarter" idx="4294967295"/>
          </p:nvPr>
        </p:nvSpPr>
        <p:spPr>
          <a:xfrm>
            <a:off x="9455150" y="6248400"/>
            <a:ext cx="2235200" cy="457200"/>
          </a:xfrm>
          <a:prstGeom prst="rect">
            <a:avLst/>
          </a:prstGeom>
        </p:spPr>
        <p:txBody>
          <a:bodyPr/>
          <a:lstStyle/>
          <a:p>
            <a:pPr>
              <a:defRPr/>
            </a:pPr>
            <a:fld id="{CC7AA940-FA14-439C-B849-E5BF6F94FF77}" type="slidenum">
              <a:rPr lang="en-US" altLang="en-US" smtClean="0"/>
              <a:pPr>
                <a:defRPr/>
              </a:pPr>
              <a:t>81</a:t>
            </a:fld>
            <a:endParaRPr lang="en-US" altLang="en-US" dirty="0"/>
          </a:p>
        </p:txBody>
      </p:sp>
      <p:sp>
        <p:nvSpPr>
          <p:cNvPr id="7" name="TextBox 6">
            <a:extLst>
              <a:ext uri="{FF2B5EF4-FFF2-40B4-BE49-F238E27FC236}">
                <a16:creationId xmlns:a16="http://schemas.microsoft.com/office/drawing/2014/main" id="{491426CC-12D6-4798-A395-1177AC6667C4}"/>
              </a:ext>
              <a:ext uri="{C183D7F6-B498-43B3-948B-1728B52AA6E4}">
                <adec:decorative xmlns:adec="http://schemas.microsoft.com/office/drawing/2017/decorative" val="1"/>
              </a:ext>
            </a:extLst>
          </p:cNvPr>
          <p:cNvSpPr txBox="1"/>
          <p:nvPr/>
        </p:nvSpPr>
        <p:spPr>
          <a:xfrm>
            <a:off x="150315" y="1014874"/>
            <a:ext cx="2220391" cy="954107"/>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Email Notification </a:t>
            </a:r>
          </a:p>
        </p:txBody>
      </p:sp>
    </p:spTree>
    <p:extLst>
      <p:ext uri="{BB962C8B-B14F-4D97-AF65-F5344CB8AC3E}">
        <p14:creationId xmlns:p14="http://schemas.microsoft.com/office/powerpoint/2010/main" val="2034096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420E00CC-A9C6-4E8F-9897-B8A1ED290914}"/>
              </a:ext>
            </a:extLst>
          </p:cNvPr>
          <p:cNvSpPr>
            <a:spLocks noGrp="1"/>
          </p:cNvSpPr>
          <p:nvPr>
            <p:ph type="title"/>
          </p:nvPr>
        </p:nvSpPr>
        <p:spPr>
          <a:xfrm>
            <a:off x="193964" y="2586781"/>
            <a:ext cx="11887200" cy="1325563"/>
          </a:xfrm>
        </p:spPr>
        <p:txBody>
          <a:bodyPr/>
          <a:lstStyle/>
          <a:p>
            <a:r>
              <a:rPr lang="en-US" altLang="en-US" b="1" dirty="0"/>
              <a:t>VI. MEPEX</a:t>
            </a:r>
          </a:p>
        </p:txBody>
      </p:sp>
      <p:sp>
        <p:nvSpPr>
          <p:cNvPr id="5" name="Slide Number Placeholder 4">
            <a:extLst>
              <a:ext uri="{FF2B5EF4-FFF2-40B4-BE49-F238E27FC236}">
                <a16:creationId xmlns:a16="http://schemas.microsoft.com/office/drawing/2014/main" id="{37937F79-6B19-4C33-AD3B-48DF93DF0D04}"/>
              </a:ext>
            </a:extLst>
          </p:cNvPr>
          <p:cNvSpPr>
            <a:spLocks noGrp="1"/>
          </p:cNvSpPr>
          <p:nvPr>
            <p:ph type="sldNum" sz="quarter" idx="4294967295"/>
          </p:nvPr>
        </p:nvSpPr>
        <p:spPr>
          <a:xfrm>
            <a:off x="9956800" y="6248400"/>
            <a:ext cx="2235200" cy="457200"/>
          </a:xfrm>
          <a:prstGeom prst="rect">
            <a:avLst/>
          </a:prstGeom>
        </p:spPr>
        <p:txBody>
          <a:bodyPr/>
          <a:lstStyle/>
          <a:p>
            <a:pPr>
              <a:defRPr/>
            </a:pPr>
            <a:fld id="{A8D46932-BEF2-4684-8632-A5AE24AD0C6F}" type="slidenum">
              <a:rPr lang="en-US" altLang="en-US" smtClean="0"/>
              <a:pPr>
                <a:defRPr/>
              </a:pPr>
              <a:t>82</a:t>
            </a:fld>
            <a:endParaRPr lang="en-US" altLang="en-US" dirty="0"/>
          </a:p>
        </p:txBody>
      </p:sp>
    </p:spTree>
    <p:extLst>
      <p:ext uri="{BB962C8B-B14F-4D97-AF65-F5344CB8AC3E}">
        <p14:creationId xmlns:p14="http://schemas.microsoft.com/office/powerpoint/2010/main" val="15700165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Content Placeholder 5" descr="screenshot" title="screenshot">
            <a:extLst>
              <a:ext uri="{FF2B5EF4-FFF2-40B4-BE49-F238E27FC236}">
                <a16:creationId xmlns:a16="http://schemas.microsoft.com/office/drawing/2014/main" id="{D9E9F98B-E220-498A-A38D-E6B9AC8CDC3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31676" y="1571625"/>
            <a:ext cx="9956800" cy="4424441"/>
          </a:xfrm>
          <a:ln>
            <a:solidFill>
              <a:schemeClr val="tx1"/>
            </a:solidFill>
            <a:miter lim="800000"/>
            <a:headEnd/>
            <a:tailEnd/>
          </a:ln>
        </p:spPr>
      </p:pic>
      <p:sp>
        <p:nvSpPr>
          <p:cNvPr id="158723" name="Title 1">
            <a:extLst>
              <a:ext uri="{FF2B5EF4-FFF2-40B4-BE49-F238E27FC236}">
                <a16:creationId xmlns:a16="http://schemas.microsoft.com/office/drawing/2014/main" id="{80DE01FC-D02E-440B-B0B5-0665B67F2AB3}"/>
              </a:ext>
            </a:extLst>
          </p:cNvPr>
          <p:cNvSpPr>
            <a:spLocks noGrp="1"/>
          </p:cNvSpPr>
          <p:nvPr>
            <p:ph type="title"/>
          </p:nvPr>
        </p:nvSpPr>
        <p:spPr>
          <a:xfrm>
            <a:off x="1131676" y="891633"/>
            <a:ext cx="9601200" cy="742304"/>
          </a:xfrm>
        </p:spPr>
        <p:txBody>
          <a:bodyPr/>
          <a:lstStyle/>
          <a:p>
            <a:r>
              <a:rPr lang="en-US" altLang="en-US" sz="3600" dirty="0"/>
              <a:t>MEPEX Diagram for District to Region</a:t>
            </a:r>
          </a:p>
        </p:txBody>
      </p:sp>
      <p:sp>
        <p:nvSpPr>
          <p:cNvPr id="5" name="Slide Number Placeholder 4">
            <a:extLst>
              <a:ext uri="{FF2B5EF4-FFF2-40B4-BE49-F238E27FC236}">
                <a16:creationId xmlns:a16="http://schemas.microsoft.com/office/drawing/2014/main" id="{2AA52D74-8332-4FEB-A988-FBA572B3A491}"/>
              </a:ext>
            </a:extLst>
          </p:cNvPr>
          <p:cNvSpPr>
            <a:spLocks noGrp="1"/>
          </p:cNvSpPr>
          <p:nvPr>
            <p:ph type="sldNum" sz="quarter" idx="4294967295"/>
          </p:nvPr>
        </p:nvSpPr>
        <p:spPr>
          <a:xfrm>
            <a:off x="9455150" y="6248400"/>
            <a:ext cx="2235200" cy="457200"/>
          </a:xfrm>
          <a:prstGeom prst="rect">
            <a:avLst/>
          </a:prstGeom>
        </p:spPr>
        <p:txBody>
          <a:bodyPr/>
          <a:lstStyle/>
          <a:p>
            <a:pPr>
              <a:defRPr/>
            </a:pPr>
            <a:fld id="{81AC7ABE-922B-42FF-884B-94A8633631A7}" type="slidenum">
              <a:rPr lang="en-US" altLang="en-US" smtClean="0"/>
              <a:pPr>
                <a:defRPr/>
              </a:pPr>
              <a:t>83</a:t>
            </a:fld>
            <a:endParaRPr lang="en-US" altLang="en-US" dirty="0"/>
          </a:p>
        </p:txBody>
      </p:sp>
      <p:sp>
        <p:nvSpPr>
          <p:cNvPr id="158725" name="Title 1">
            <a:extLst>
              <a:ext uri="{FF2B5EF4-FFF2-40B4-BE49-F238E27FC236}">
                <a16:creationId xmlns:a16="http://schemas.microsoft.com/office/drawing/2014/main" id="{D942A9E5-BF6C-44BB-A531-04A66A0FB15E}"/>
              </a:ext>
            </a:extLst>
          </p:cNvPr>
          <p:cNvSpPr txBox="1">
            <a:spLocks/>
          </p:cNvSpPr>
          <p:nvPr/>
        </p:nvSpPr>
        <p:spPr bwMode="auto">
          <a:xfrm>
            <a:off x="1428750" y="149329"/>
            <a:ext cx="9144000" cy="74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(2)</a:t>
            </a:r>
          </a:p>
        </p:txBody>
      </p:sp>
    </p:spTree>
    <p:extLst>
      <p:ext uri="{BB962C8B-B14F-4D97-AF65-F5344CB8AC3E}">
        <p14:creationId xmlns:p14="http://schemas.microsoft.com/office/powerpoint/2010/main" val="2617863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Title 1">
            <a:extLst>
              <a:ext uri="{FF2B5EF4-FFF2-40B4-BE49-F238E27FC236}">
                <a16:creationId xmlns:a16="http://schemas.microsoft.com/office/drawing/2014/main" id="{44D0D914-47F0-4E97-B53F-A495719BFE4A}"/>
              </a:ext>
            </a:extLst>
          </p:cNvPr>
          <p:cNvSpPr txBox="1">
            <a:spLocks/>
          </p:cNvSpPr>
          <p:nvPr/>
        </p:nvSpPr>
        <p:spPr bwMode="auto">
          <a:xfrm>
            <a:off x="1565275" y="-378750"/>
            <a:ext cx="9144000" cy="177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(3)</a:t>
            </a:r>
          </a:p>
        </p:txBody>
      </p:sp>
      <p:sp>
        <p:nvSpPr>
          <p:cNvPr id="160770" name="Title 1">
            <a:extLst>
              <a:ext uri="{FF2B5EF4-FFF2-40B4-BE49-F238E27FC236}">
                <a16:creationId xmlns:a16="http://schemas.microsoft.com/office/drawing/2014/main" id="{38B1FD69-B61E-4AA9-AC38-8E69557A3A72}"/>
              </a:ext>
            </a:extLst>
          </p:cNvPr>
          <p:cNvSpPr>
            <a:spLocks noGrp="1"/>
          </p:cNvSpPr>
          <p:nvPr>
            <p:ph type="title"/>
          </p:nvPr>
        </p:nvSpPr>
        <p:spPr>
          <a:xfrm>
            <a:off x="1677988" y="706827"/>
            <a:ext cx="9426575" cy="1143000"/>
          </a:xfrm>
        </p:spPr>
        <p:txBody>
          <a:bodyPr/>
          <a:lstStyle/>
          <a:p>
            <a:r>
              <a:rPr lang="en-US" altLang="en-US" sz="3600" dirty="0"/>
              <a:t>MEPEX Budget Revision Submission Screen</a:t>
            </a:r>
          </a:p>
        </p:txBody>
      </p:sp>
      <p:pic>
        <p:nvPicPr>
          <p:cNvPr id="160771" name="Content Placeholder 5" descr="screenshot" title="screenshot">
            <a:extLst>
              <a:ext uri="{FF2B5EF4-FFF2-40B4-BE49-F238E27FC236}">
                <a16:creationId xmlns:a16="http://schemas.microsoft.com/office/drawing/2014/main" id="{6975CF8B-6837-40E8-A9D2-B187453BB9B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36700" y="1667669"/>
            <a:ext cx="9709150" cy="4313237"/>
          </a:xfrm>
          <a:ln>
            <a:solidFill>
              <a:schemeClr val="tx1"/>
            </a:solidFill>
            <a:miter lim="800000"/>
            <a:headEnd/>
            <a:tailEnd/>
          </a:ln>
        </p:spPr>
      </p:pic>
      <p:sp>
        <p:nvSpPr>
          <p:cNvPr id="5" name="Slide Number Placeholder 4">
            <a:extLst>
              <a:ext uri="{FF2B5EF4-FFF2-40B4-BE49-F238E27FC236}">
                <a16:creationId xmlns:a16="http://schemas.microsoft.com/office/drawing/2014/main" id="{04E661F8-8422-4034-902B-CD786132FBE5}"/>
              </a:ext>
            </a:extLst>
          </p:cNvPr>
          <p:cNvSpPr>
            <a:spLocks noGrp="1"/>
          </p:cNvSpPr>
          <p:nvPr>
            <p:ph type="sldNum" sz="quarter" idx="4294967295"/>
          </p:nvPr>
        </p:nvSpPr>
        <p:spPr>
          <a:xfrm>
            <a:off x="9455150" y="6248400"/>
            <a:ext cx="2235200" cy="457200"/>
          </a:xfrm>
          <a:prstGeom prst="rect">
            <a:avLst/>
          </a:prstGeom>
        </p:spPr>
        <p:txBody>
          <a:bodyPr/>
          <a:lstStyle/>
          <a:p>
            <a:pPr>
              <a:defRPr/>
            </a:pPr>
            <a:fld id="{24BBF0CB-C6B3-4B4D-949B-780ACA9704C9}" type="slidenum">
              <a:rPr lang="en-US" altLang="en-US" smtClean="0"/>
              <a:pPr>
                <a:defRPr/>
              </a:pPr>
              <a:t>84</a:t>
            </a:fld>
            <a:endParaRPr lang="en-US" altLang="en-US" dirty="0"/>
          </a:p>
        </p:txBody>
      </p:sp>
      <p:sp>
        <p:nvSpPr>
          <p:cNvPr id="160774" name="Rounded Rectangle 4">
            <a:extLst>
              <a:ext uri="{FF2B5EF4-FFF2-40B4-BE49-F238E27FC236}">
                <a16:creationId xmlns:a16="http://schemas.microsoft.com/office/drawing/2014/main" id="{D49F4592-E1A9-4900-8960-1FB9BC099E9D}"/>
              </a:ext>
              <a:ext uri="{C183D7F6-B498-43B3-948B-1728B52AA6E4}">
                <adec:decorative xmlns:adec="http://schemas.microsoft.com/office/drawing/2017/decorative" val="1"/>
              </a:ext>
            </a:extLst>
          </p:cNvPr>
          <p:cNvSpPr>
            <a:spLocks noChangeArrowheads="1"/>
          </p:cNvSpPr>
          <p:nvPr/>
        </p:nvSpPr>
        <p:spPr bwMode="auto">
          <a:xfrm>
            <a:off x="9989747" y="5201587"/>
            <a:ext cx="395288" cy="25699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cxnSp>
        <p:nvCxnSpPr>
          <p:cNvPr id="6" name="Straight Arrow Connector 5">
            <a:extLst>
              <a:ext uri="{C183D7F6-B498-43B3-948B-1728B52AA6E4}">
                <adec:decorative xmlns:adec="http://schemas.microsoft.com/office/drawing/2017/decorative" val="1"/>
              </a:ext>
            </a:extLst>
          </p:cNvPr>
          <p:cNvCxnSpPr/>
          <p:nvPr/>
        </p:nvCxnSpPr>
        <p:spPr bwMode="auto">
          <a:xfrm flipH="1" flipV="1">
            <a:off x="9764280" y="2139168"/>
            <a:ext cx="1" cy="931100"/>
          </a:xfrm>
          <a:prstGeom prst="straightConnector1">
            <a:avLst/>
          </a:prstGeom>
          <a:ln w="57150">
            <a:solidFill>
              <a:srgbClr val="7030A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8" name="Rounded Rectangle 4">
            <a:extLst>
              <a:ext uri="{FF2B5EF4-FFF2-40B4-BE49-F238E27FC236}">
                <a16:creationId xmlns:a16="http://schemas.microsoft.com/office/drawing/2014/main" id="{D49F4592-E1A9-4900-8960-1FB9BC099E9D}"/>
              </a:ext>
              <a:ext uri="{C183D7F6-B498-43B3-948B-1728B52AA6E4}">
                <adec:decorative xmlns:adec="http://schemas.microsoft.com/office/drawing/2017/decorative" val="1"/>
              </a:ext>
            </a:extLst>
          </p:cNvPr>
          <p:cNvSpPr>
            <a:spLocks noChangeArrowheads="1"/>
          </p:cNvSpPr>
          <p:nvPr/>
        </p:nvSpPr>
        <p:spPr bwMode="auto">
          <a:xfrm>
            <a:off x="1536700" y="4650154"/>
            <a:ext cx="6032136" cy="266619"/>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Tree>
    <p:extLst>
      <p:ext uri="{BB962C8B-B14F-4D97-AF65-F5344CB8AC3E}">
        <p14:creationId xmlns:p14="http://schemas.microsoft.com/office/powerpoint/2010/main" val="11379755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itle 1">
            <a:extLst>
              <a:ext uri="{FF2B5EF4-FFF2-40B4-BE49-F238E27FC236}">
                <a16:creationId xmlns:a16="http://schemas.microsoft.com/office/drawing/2014/main" id="{254A4381-601F-4C5E-9FB6-45387966D6A2}"/>
              </a:ext>
            </a:extLst>
          </p:cNvPr>
          <p:cNvSpPr txBox="1">
            <a:spLocks/>
          </p:cNvSpPr>
          <p:nvPr/>
        </p:nvSpPr>
        <p:spPr bwMode="auto">
          <a:xfrm>
            <a:off x="1649413" y="-69675"/>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(4)</a:t>
            </a:r>
          </a:p>
        </p:txBody>
      </p:sp>
      <p:sp>
        <p:nvSpPr>
          <p:cNvPr id="162818" name="Title 1">
            <a:extLst>
              <a:ext uri="{FF2B5EF4-FFF2-40B4-BE49-F238E27FC236}">
                <a16:creationId xmlns:a16="http://schemas.microsoft.com/office/drawing/2014/main" id="{CA32F4BC-D62C-40F7-BFF5-A6F9332FFC9D}"/>
              </a:ext>
            </a:extLst>
          </p:cNvPr>
          <p:cNvSpPr>
            <a:spLocks noGrp="1"/>
          </p:cNvSpPr>
          <p:nvPr>
            <p:ph type="title"/>
          </p:nvPr>
        </p:nvSpPr>
        <p:spPr>
          <a:xfrm>
            <a:off x="1649413" y="897509"/>
            <a:ext cx="9144000" cy="758031"/>
          </a:xfrm>
        </p:spPr>
        <p:txBody>
          <a:bodyPr/>
          <a:lstStyle/>
          <a:p>
            <a:r>
              <a:rPr lang="en-US" altLang="en-US" sz="3600" dirty="0"/>
              <a:t>MEPEX Summaries Updated</a:t>
            </a:r>
          </a:p>
        </p:txBody>
      </p:sp>
      <p:pic>
        <p:nvPicPr>
          <p:cNvPr id="162819" name="Content Placeholder 3" descr="screenshot" title="screenshot">
            <a:extLst>
              <a:ext uri="{FF2B5EF4-FFF2-40B4-BE49-F238E27FC236}">
                <a16:creationId xmlns:a16="http://schemas.microsoft.com/office/drawing/2014/main" id="{D9DCD1D0-2752-481B-93A0-BF7F3FC4D69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09688" y="1650206"/>
            <a:ext cx="9483725" cy="4389437"/>
          </a:xfrm>
          <a:ln>
            <a:solidFill>
              <a:schemeClr val="tx1"/>
            </a:solidFill>
            <a:miter lim="800000"/>
            <a:headEnd/>
            <a:tailEnd/>
          </a:ln>
        </p:spPr>
      </p:pic>
      <p:pic>
        <p:nvPicPr>
          <p:cNvPr id="162820" name="Picture 5" descr="screenshot" title="screenshot">
            <a:extLst>
              <a:ext uri="{FF2B5EF4-FFF2-40B4-BE49-F238E27FC236}">
                <a16:creationId xmlns:a16="http://schemas.microsoft.com/office/drawing/2014/main" id="{563AEF2A-8728-4318-A70A-78CF51B349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0491" y="3740546"/>
            <a:ext cx="9483725" cy="240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9F64EA7-9DB7-4209-B673-444B4B60B5D3}"/>
              </a:ext>
            </a:extLst>
          </p:cNvPr>
          <p:cNvSpPr>
            <a:spLocks noGrp="1"/>
          </p:cNvSpPr>
          <p:nvPr>
            <p:ph type="sldNum" sz="quarter" idx="4294967295"/>
          </p:nvPr>
        </p:nvSpPr>
        <p:spPr>
          <a:xfrm>
            <a:off x="9455150" y="6248400"/>
            <a:ext cx="2235200" cy="457200"/>
          </a:xfrm>
          <a:prstGeom prst="rect">
            <a:avLst/>
          </a:prstGeom>
        </p:spPr>
        <p:txBody>
          <a:bodyPr/>
          <a:lstStyle/>
          <a:p>
            <a:pPr>
              <a:defRPr/>
            </a:pPr>
            <a:fld id="{280951E9-28A9-47FE-83BB-266153B62382}" type="slidenum">
              <a:rPr lang="en-US" altLang="en-US" smtClean="0"/>
              <a:pPr>
                <a:defRPr/>
              </a:pPr>
              <a:t>85</a:t>
            </a:fld>
            <a:endParaRPr lang="en-US" altLang="en-US" dirty="0"/>
          </a:p>
        </p:txBody>
      </p:sp>
      <p:sp>
        <p:nvSpPr>
          <p:cNvPr id="162823" name="Rounded Rectangle 4">
            <a:extLst>
              <a:ext uri="{FF2B5EF4-FFF2-40B4-BE49-F238E27FC236}">
                <a16:creationId xmlns:a16="http://schemas.microsoft.com/office/drawing/2014/main" id="{CDED7805-85D7-4787-BE57-D04EA4A3ACB1}"/>
              </a:ext>
              <a:ext uri="{C183D7F6-B498-43B3-948B-1728B52AA6E4}">
                <adec:decorative xmlns:adec="http://schemas.microsoft.com/office/drawing/2017/decorative" val="1"/>
              </a:ext>
            </a:extLst>
          </p:cNvPr>
          <p:cNvSpPr>
            <a:spLocks noChangeArrowheads="1"/>
          </p:cNvSpPr>
          <p:nvPr/>
        </p:nvSpPr>
        <p:spPr bwMode="auto">
          <a:xfrm>
            <a:off x="9629594" y="1840528"/>
            <a:ext cx="831850" cy="3302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162824" name="Rounded Rectangle 4">
            <a:extLst>
              <a:ext uri="{FF2B5EF4-FFF2-40B4-BE49-F238E27FC236}">
                <a16:creationId xmlns:a16="http://schemas.microsoft.com/office/drawing/2014/main" id="{E1CA0ABF-8C49-46BF-B9C2-BFB2A865391A}"/>
              </a:ext>
              <a:ext uri="{C183D7F6-B498-43B3-948B-1728B52AA6E4}">
                <adec:decorative xmlns:adec="http://schemas.microsoft.com/office/drawing/2017/decorative" val="1"/>
              </a:ext>
            </a:extLst>
          </p:cNvPr>
          <p:cNvSpPr>
            <a:spLocks noChangeArrowheads="1"/>
          </p:cNvSpPr>
          <p:nvPr/>
        </p:nvSpPr>
        <p:spPr bwMode="auto">
          <a:xfrm>
            <a:off x="10371711" y="4006562"/>
            <a:ext cx="1125537" cy="30162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Tree>
    <p:extLst>
      <p:ext uri="{BB962C8B-B14F-4D97-AF65-F5344CB8AC3E}">
        <p14:creationId xmlns:p14="http://schemas.microsoft.com/office/powerpoint/2010/main" val="26972608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Title 1">
            <a:extLst>
              <a:ext uri="{FF2B5EF4-FFF2-40B4-BE49-F238E27FC236}">
                <a16:creationId xmlns:a16="http://schemas.microsoft.com/office/drawing/2014/main" id="{F6D22DF8-CA01-4F8B-B9EC-EDDA794CE636}"/>
              </a:ext>
            </a:extLst>
          </p:cNvPr>
          <p:cNvSpPr txBox="1">
            <a:spLocks/>
          </p:cNvSpPr>
          <p:nvPr/>
        </p:nvSpPr>
        <p:spPr bwMode="auto">
          <a:xfrm>
            <a:off x="1428750" y="-234612"/>
            <a:ext cx="9144000" cy="154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(5)</a:t>
            </a:r>
          </a:p>
        </p:txBody>
      </p:sp>
      <p:sp>
        <p:nvSpPr>
          <p:cNvPr id="164866" name="Title 1">
            <a:extLst>
              <a:ext uri="{FF2B5EF4-FFF2-40B4-BE49-F238E27FC236}">
                <a16:creationId xmlns:a16="http://schemas.microsoft.com/office/drawing/2014/main" id="{4BFE0E1C-E58F-4C1C-B33E-EE73BB2B28A8}"/>
              </a:ext>
            </a:extLst>
          </p:cNvPr>
          <p:cNvSpPr>
            <a:spLocks noGrp="1"/>
          </p:cNvSpPr>
          <p:nvPr>
            <p:ph type="title"/>
          </p:nvPr>
        </p:nvSpPr>
        <p:spPr>
          <a:xfrm>
            <a:off x="1608867" y="1127464"/>
            <a:ext cx="9144000" cy="1143000"/>
          </a:xfrm>
        </p:spPr>
        <p:txBody>
          <a:bodyPr/>
          <a:lstStyle/>
          <a:p>
            <a:r>
              <a:rPr lang="en-US" altLang="en-US" sz="3600" dirty="0"/>
              <a:t>Submit/Review/Approve </a:t>
            </a:r>
            <a:br>
              <a:rPr lang="en-US" altLang="en-US" sz="3600" dirty="0"/>
            </a:br>
            <a:r>
              <a:rPr lang="en-US" altLang="en-US" sz="3600" dirty="0"/>
              <a:t>Budget Revision</a:t>
            </a:r>
          </a:p>
        </p:txBody>
      </p:sp>
      <p:pic>
        <p:nvPicPr>
          <p:cNvPr id="164867" name="Content Placeholder 3" descr="screenshot" title="screenshot">
            <a:extLst>
              <a:ext uri="{FF2B5EF4-FFF2-40B4-BE49-F238E27FC236}">
                <a16:creationId xmlns:a16="http://schemas.microsoft.com/office/drawing/2014/main" id="{8425E538-0F66-4863-8EBD-F72338832D5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04054" y="2377269"/>
            <a:ext cx="9953625" cy="3318993"/>
          </a:xfrm>
          <a:ln>
            <a:solidFill>
              <a:schemeClr val="tx1"/>
            </a:solidFill>
            <a:miter lim="800000"/>
            <a:headEnd/>
            <a:tailEnd/>
          </a:ln>
        </p:spPr>
      </p:pic>
      <p:sp>
        <p:nvSpPr>
          <p:cNvPr id="6" name="Slide Number Placeholder 5">
            <a:extLst>
              <a:ext uri="{FF2B5EF4-FFF2-40B4-BE49-F238E27FC236}">
                <a16:creationId xmlns:a16="http://schemas.microsoft.com/office/drawing/2014/main" id="{BBA317E7-5E7A-497A-9185-2247379890B6}"/>
              </a:ext>
            </a:extLst>
          </p:cNvPr>
          <p:cNvSpPr>
            <a:spLocks noGrp="1"/>
          </p:cNvSpPr>
          <p:nvPr>
            <p:ph type="sldNum" sz="quarter" idx="4294967295"/>
          </p:nvPr>
        </p:nvSpPr>
        <p:spPr>
          <a:xfrm>
            <a:off x="9455150" y="6248400"/>
            <a:ext cx="2235200" cy="457200"/>
          </a:xfrm>
          <a:prstGeom prst="rect">
            <a:avLst/>
          </a:prstGeom>
        </p:spPr>
        <p:txBody>
          <a:bodyPr/>
          <a:lstStyle/>
          <a:p>
            <a:pPr>
              <a:defRPr/>
            </a:pPr>
            <a:fld id="{85F5F43B-E7EC-42B0-8919-BCE791CD1B1C}" type="slidenum">
              <a:rPr lang="en-US" altLang="en-US" smtClean="0"/>
              <a:pPr>
                <a:defRPr/>
              </a:pPr>
              <a:t>86</a:t>
            </a:fld>
            <a:endParaRPr lang="en-US" altLang="en-US" dirty="0"/>
          </a:p>
        </p:txBody>
      </p:sp>
      <p:sp>
        <p:nvSpPr>
          <p:cNvPr id="2" name="Rectangle 1">
            <a:extLst>
              <a:ext uri="{C183D7F6-B498-43B3-948B-1728B52AA6E4}">
                <adec:decorative xmlns:adec="http://schemas.microsoft.com/office/drawing/2017/decorative" val="1"/>
              </a:ext>
            </a:extLst>
          </p:cNvPr>
          <p:cNvSpPr/>
          <p:nvPr/>
        </p:nvSpPr>
        <p:spPr>
          <a:xfrm>
            <a:off x="9009089" y="2673690"/>
            <a:ext cx="1154242" cy="3243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C183D7F6-B498-43B3-948B-1728B52AA6E4}">
                <adec:decorative xmlns:adec="http://schemas.microsoft.com/office/drawing/2017/decorative" val="1"/>
              </a:ext>
            </a:extLst>
          </p:cNvPr>
          <p:cNvSpPr/>
          <p:nvPr/>
        </p:nvSpPr>
        <p:spPr>
          <a:xfrm>
            <a:off x="1204054" y="5206924"/>
            <a:ext cx="8251096" cy="444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1211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8" name="Title 1">
            <a:extLst>
              <a:ext uri="{FF2B5EF4-FFF2-40B4-BE49-F238E27FC236}">
                <a16:creationId xmlns:a16="http://schemas.microsoft.com/office/drawing/2014/main" id="{61915D21-3932-4144-9B04-BF80CA022F9F}"/>
              </a:ext>
            </a:extLst>
          </p:cNvPr>
          <p:cNvSpPr txBox="1">
            <a:spLocks/>
          </p:cNvSpPr>
          <p:nvPr/>
        </p:nvSpPr>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(6)</a:t>
            </a:r>
          </a:p>
        </p:txBody>
      </p:sp>
      <p:sp>
        <p:nvSpPr>
          <p:cNvPr id="166914" name="Title 1">
            <a:extLst>
              <a:ext uri="{FF2B5EF4-FFF2-40B4-BE49-F238E27FC236}">
                <a16:creationId xmlns:a16="http://schemas.microsoft.com/office/drawing/2014/main" id="{8F3566CA-8C3C-4BB2-A968-4E77F725CF11}"/>
              </a:ext>
            </a:extLst>
          </p:cNvPr>
          <p:cNvSpPr>
            <a:spLocks noGrp="1"/>
          </p:cNvSpPr>
          <p:nvPr>
            <p:ph type="title"/>
          </p:nvPr>
        </p:nvSpPr>
        <p:spPr>
          <a:xfrm>
            <a:off x="1524000" y="749219"/>
            <a:ext cx="9144000" cy="1143000"/>
          </a:xfrm>
        </p:spPr>
        <p:txBody>
          <a:bodyPr/>
          <a:lstStyle/>
          <a:p>
            <a:r>
              <a:rPr lang="en-US" altLang="en-US" sz="3600" dirty="0"/>
              <a:t>MEPEX  Budget Revision Complete</a:t>
            </a:r>
          </a:p>
        </p:txBody>
      </p:sp>
      <p:pic>
        <p:nvPicPr>
          <p:cNvPr id="166915" name="Content Placeholder 3" descr="screenshot" title="screenshot">
            <a:extLst>
              <a:ext uri="{FF2B5EF4-FFF2-40B4-BE49-F238E27FC236}">
                <a16:creationId xmlns:a16="http://schemas.microsoft.com/office/drawing/2014/main" id="{8F3A4990-79CE-4A3E-8C5A-35EAD315FB8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820836" y="1820944"/>
            <a:ext cx="8683625" cy="4249737"/>
          </a:xfrm>
          <a:ln>
            <a:solidFill>
              <a:schemeClr val="tx1"/>
            </a:solidFill>
            <a:miter lim="800000"/>
            <a:headEnd/>
            <a:tailEnd/>
          </a:ln>
        </p:spPr>
      </p:pic>
      <p:sp>
        <p:nvSpPr>
          <p:cNvPr id="5" name="TextBox 4">
            <a:extLst>
              <a:ext uri="{FF2B5EF4-FFF2-40B4-BE49-F238E27FC236}">
                <a16:creationId xmlns:a16="http://schemas.microsoft.com/office/drawing/2014/main" id="{76A36E99-1CAA-499D-BB28-B82CB9FC4518}"/>
              </a:ext>
              <a:ext uri="{C183D7F6-B498-43B3-948B-1728B52AA6E4}">
                <adec:decorative xmlns:adec="http://schemas.microsoft.com/office/drawing/2017/decorative" val="1"/>
              </a:ext>
            </a:extLst>
          </p:cNvPr>
          <p:cNvSpPr txBox="1"/>
          <p:nvPr/>
        </p:nvSpPr>
        <p:spPr>
          <a:xfrm>
            <a:off x="158358" y="1820944"/>
            <a:ext cx="2537707" cy="1384995"/>
          </a:xfrm>
          <a:prstGeom prst="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800" b="1" dirty="0"/>
              <a:t>MEPEX System Email Notification </a:t>
            </a:r>
          </a:p>
        </p:txBody>
      </p:sp>
      <p:sp>
        <p:nvSpPr>
          <p:cNvPr id="6" name="Slide Number Placeholder 5">
            <a:extLst>
              <a:ext uri="{FF2B5EF4-FFF2-40B4-BE49-F238E27FC236}">
                <a16:creationId xmlns:a16="http://schemas.microsoft.com/office/drawing/2014/main" id="{CE0E8066-6BC2-4CB7-85BF-D7708E82E86A}"/>
              </a:ext>
            </a:extLst>
          </p:cNvPr>
          <p:cNvSpPr>
            <a:spLocks noGrp="1"/>
          </p:cNvSpPr>
          <p:nvPr>
            <p:ph type="sldNum" sz="quarter" idx="4294967295"/>
          </p:nvPr>
        </p:nvSpPr>
        <p:spPr>
          <a:xfrm>
            <a:off x="9455150" y="6248400"/>
            <a:ext cx="2235200" cy="457200"/>
          </a:xfrm>
          <a:prstGeom prst="rect">
            <a:avLst/>
          </a:prstGeom>
        </p:spPr>
        <p:txBody>
          <a:bodyPr/>
          <a:lstStyle/>
          <a:p>
            <a:pPr>
              <a:defRPr/>
            </a:pPr>
            <a:fld id="{1CE0B269-4E69-405C-9D52-52ED3EB4BC6E}" type="slidenum">
              <a:rPr lang="en-US" altLang="en-US" smtClean="0"/>
              <a:pPr>
                <a:defRPr/>
              </a:pPr>
              <a:t>87</a:t>
            </a:fld>
            <a:endParaRPr lang="en-US" altLang="en-US" dirty="0"/>
          </a:p>
        </p:txBody>
      </p:sp>
    </p:spTree>
    <p:extLst>
      <p:ext uri="{BB962C8B-B14F-4D97-AF65-F5344CB8AC3E}">
        <p14:creationId xmlns:p14="http://schemas.microsoft.com/office/powerpoint/2010/main" val="8043889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Title 1">
            <a:extLst>
              <a:ext uri="{FF2B5EF4-FFF2-40B4-BE49-F238E27FC236}">
                <a16:creationId xmlns:a16="http://schemas.microsoft.com/office/drawing/2014/main" id="{44D0D914-47F0-4E97-B53F-A495719BFE4A}"/>
              </a:ext>
            </a:extLst>
          </p:cNvPr>
          <p:cNvSpPr txBox="1">
            <a:spLocks/>
          </p:cNvSpPr>
          <p:nvPr/>
        </p:nvSpPr>
        <p:spPr bwMode="auto">
          <a:xfrm>
            <a:off x="1565275" y="-378749"/>
            <a:ext cx="9144000" cy="188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(7)</a:t>
            </a:r>
          </a:p>
        </p:txBody>
      </p:sp>
      <p:sp>
        <p:nvSpPr>
          <p:cNvPr id="160770" name="Title 1">
            <a:extLst>
              <a:ext uri="{FF2B5EF4-FFF2-40B4-BE49-F238E27FC236}">
                <a16:creationId xmlns:a16="http://schemas.microsoft.com/office/drawing/2014/main" id="{38B1FD69-B61E-4AA9-AC38-8E69557A3A72}"/>
              </a:ext>
            </a:extLst>
          </p:cNvPr>
          <p:cNvSpPr>
            <a:spLocks noGrp="1"/>
          </p:cNvSpPr>
          <p:nvPr>
            <p:ph type="title"/>
          </p:nvPr>
        </p:nvSpPr>
        <p:spPr>
          <a:xfrm>
            <a:off x="1677988" y="706827"/>
            <a:ext cx="9426575" cy="1143000"/>
          </a:xfrm>
        </p:spPr>
        <p:txBody>
          <a:bodyPr/>
          <a:lstStyle/>
          <a:p>
            <a:r>
              <a:rPr lang="en-US" altLang="en-US" sz="3600" dirty="0"/>
              <a:t>MEPEX Budget Revision Finalize Screen</a:t>
            </a:r>
          </a:p>
        </p:txBody>
      </p:sp>
      <p:pic>
        <p:nvPicPr>
          <p:cNvPr id="9" name="Picture 8" title="screenshot"/>
          <p:cNvPicPr>
            <a:picLocks noChangeAspect="1"/>
          </p:cNvPicPr>
          <p:nvPr/>
        </p:nvPicPr>
        <p:blipFill rotWithShape="1">
          <a:blip r:embed="rId3"/>
          <a:srcRect t="6015" b="23214"/>
          <a:stretch/>
        </p:blipFill>
        <p:spPr>
          <a:xfrm>
            <a:off x="689548" y="1888760"/>
            <a:ext cx="10330084" cy="3822492"/>
          </a:xfrm>
          <a:prstGeom prst="rect">
            <a:avLst/>
          </a:prstGeom>
        </p:spPr>
      </p:pic>
      <p:cxnSp>
        <p:nvCxnSpPr>
          <p:cNvPr id="6" name="Straight Arrow Connector 5" descr="Purple arrow pointing up" title="Purple Arrow"/>
          <p:cNvCxnSpPr/>
          <p:nvPr/>
        </p:nvCxnSpPr>
        <p:spPr bwMode="auto">
          <a:xfrm flipH="1" flipV="1">
            <a:off x="4596059" y="2645800"/>
            <a:ext cx="1" cy="931100"/>
          </a:xfrm>
          <a:prstGeom prst="straightConnector1">
            <a:avLst/>
          </a:prstGeom>
          <a:ln w="57150">
            <a:solidFill>
              <a:srgbClr val="7030A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160774" name="Rounded Rectangle 4" descr="Rectangle" title="Rectangle">
            <a:extLst>
              <a:ext uri="{FF2B5EF4-FFF2-40B4-BE49-F238E27FC236}">
                <a16:creationId xmlns:a16="http://schemas.microsoft.com/office/drawing/2014/main" id="{D49F4592-E1A9-4900-8960-1FB9BC099E9D}"/>
              </a:ext>
            </a:extLst>
          </p:cNvPr>
          <p:cNvSpPr>
            <a:spLocks noChangeArrowheads="1"/>
          </p:cNvSpPr>
          <p:nvPr/>
        </p:nvSpPr>
        <p:spPr bwMode="auto">
          <a:xfrm>
            <a:off x="10030331" y="5354027"/>
            <a:ext cx="522743" cy="25699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sp>
        <p:nvSpPr>
          <p:cNvPr id="5" name="Slide Number Placeholder 4">
            <a:extLst>
              <a:ext uri="{FF2B5EF4-FFF2-40B4-BE49-F238E27FC236}">
                <a16:creationId xmlns:a16="http://schemas.microsoft.com/office/drawing/2014/main" id="{04E661F8-8422-4034-902B-CD786132FBE5}"/>
              </a:ext>
            </a:extLst>
          </p:cNvPr>
          <p:cNvSpPr>
            <a:spLocks noGrp="1"/>
          </p:cNvSpPr>
          <p:nvPr>
            <p:ph type="sldNum" sz="quarter" idx="4294967295"/>
          </p:nvPr>
        </p:nvSpPr>
        <p:spPr>
          <a:xfrm>
            <a:off x="9455150" y="6248400"/>
            <a:ext cx="2235200" cy="457200"/>
          </a:xfrm>
          <a:prstGeom prst="rect">
            <a:avLst/>
          </a:prstGeom>
        </p:spPr>
        <p:txBody>
          <a:bodyPr/>
          <a:lstStyle/>
          <a:p>
            <a:pPr>
              <a:defRPr/>
            </a:pPr>
            <a:fld id="{24BBF0CB-C6B3-4B4D-949B-780ACA9704C9}" type="slidenum">
              <a:rPr lang="en-US" altLang="en-US" smtClean="0"/>
              <a:pPr>
                <a:defRPr/>
              </a:pPr>
              <a:t>88</a:t>
            </a:fld>
            <a:endParaRPr lang="en-US" altLang="en-US" dirty="0"/>
          </a:p>
        </p:txBody>
      </p:sp>
    </p:spTree>
    <p:extLst>
      <p:ext uri="{BB962C8B-B14F-4D97-AF65-F5344CB8AC3E}">
        <p14:creationId xmlns:p14="http://schemas.microsoft.com/office/powerpoint/2010/main" val="3044884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itle 1">
            <a:extLst>
              <a:ext uri="{FF2B5EF4-FFF2-40B4-BE49-F238E27FC236}">
                <a16:creationId xmlns:a16="http://schemas.microsoft.com/office/drawing/2014/main" id="{3B5E9433-3465-4B31-ADB7-8B8F80F83FA4}"/>
              </a:ext>
            </a:extLst>
          </p:cNvPr>
          <p:cNvSpPr txBox="1">
            <a:spLocks/>
          </p:cNvSpPr>
          <p:nvPr/>
        </p:nvSpPr>
        <p:spPr bwMode="auto">
          <a:xfrm>
            <a:off x="1524000" y="-178570"/>
            <a:ext cx="9144000" cy="154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(8)</a:t>
            </a:r>
          </a:p>
        </p:txBody>
      </p:sp>
      <p:sp>
        <p:nvSpPr>
          <p:cNvPr id="168962" name="Title 1">
            <a:extLst>
              <a:ext uri="{FF2B5EF4-FFF2-40B4-BE49-F238E27FC236}">
                <a16:creationId xmlns:a16="http://schemas.microsoft.com/office/drawing/2014/main" id="{E8FB06C2-8754-48C6-A53F-02DF7DD40D43}"/>
              </a:ext>
            </a:extLst>
          </p:cNvPr>
          <p:cNvSpPr>
            <a:spLocks noGrp="1"/>
          </p:cNvSpPr>
          <p:nvPr>
            <p:ph type="title"/>
          </p:nvPr>
        </p:nvSpPr>
        <p:spPr>
          <a:xfrm>
            <a:off x="1655581" y="796156"/>
            <a:ext cx="9144000" cy="1143000"/>
          </a:xfrm>
        </p:spPr>
        <p:txBody>
          <a:bodyPr/>
          <a:lstStyle/>
          <a:p>
            <a:r>
              <a:rPr lang="en-US" altLang="en-US" sz="3600" dirty="0"/>
              <a:t>MEPEX Expenditure Screens Updated</a:t>
            </a:r>
          </a:p>
        </p:txBody>
      </p:sp>
      <p:sp>
        <p:nvSpPr>
          <p:cNvPr id="2" name="TextBox 1">
            <a:extLst>
              <a:ext uri="{FF2B5EF4-FFF2-40B4-BE49-F238E27FC236}">
                <a16:creationId xmlns:a16="http://schemas.microsoft.com/office/drawing/2014/main" id="{EDD1292A-D457-4E2D-B1E3-97B1473747E8}"/>
              </a:ext>
            </a:extLst>
          </p:cNvPr>
          <p:cNvSpPr txBox="1"/>
          <p:nvPr/>
        </p:nvSpPr>
        <p:spPr>
          <a:xfrm>
            <a:off x="141402" y="1939156"/>
            <a:ext cx="11909196" cy="954107"/>
          </a:xfrm>
          <a:prstGeom prst="rect">
            <a:avLst/>
          </a:prstGeom>
          <a:noFill/>
        </p:spPr>
        <p:txBody>
          <a:bodyPr wrap="square" rtlCol="0">
            <a:spAutoFit/>
          </a:bodyPr>
          <a:lstStyle/>
          <a:p>
            <a:pPr lvl="0">
              <a:defRPr/>
            </a:pPr>
            <a:r>
              <a:rPr lang="en-US" sz="2800" dirty="0">
                <a:solidFill>
                  <a:schemeClr val="bg1"/>
                </a:solidFill>
              </a:rPr>
              <a:t>The dates for the ‘Approved Budget’ rollover into the expenditure side, are as follows:</a:t>
            </a:r>
          </a:p>
        </p:txBody>
      </p:sp>
      <p:graphicFrame>
        <p:nvGraphicFramePr>
          <p:cNvPr id="4" name="Table 3" descr="Table" title="Table">
            <a:extLst>
              <a:ext uri="{FF2B5EF4-FFF2-40B4-BE49-F238E27FC236}">
                <a16:creationId xmlns:a16="http://schemas.microsoft.com/office/drawing/2014/main" id="{9D1F5A75-9BEE-4A1F-9683-5E21B84B644C}"/>
              </a:ext>
            </a:extLst>
          </p:cNvPr>
          <p:cNvGraphicFramePr>
            <a:graphicFrameLocks noGrp="1"/>
          </p:cNvGraphicFramePr>
          <p:nvPr>
            <p:extLst>
              <p:ext uri="{D42A27DB-BD31-4B8C-83A1-F6EECF244321}">
                <p14:modId xmlns:p14="http://schemas.microsoft.com/office/powerpoint/2010/main" val="3708540845"/>
              </p:ext>
            </p:extLst>
          </p:nvPr>
        </p:nvGraphicFramePr>
        <p:xfrm>
          <a:off x="141402" y="2913882"/>
          <a:ext cx="11909196" cy="2857208"/>
        </p:xfrm>
        <a:graphic>
          <a:graphicData uri="http://schemas.openxmlformats.org/drawingml/2006/table">
            <a:tbl>
              <a:tblPr firstRow="1" bandRow="1">
                <a:tableStyleId>{8A107856-5554-42FB-B03E-39F5DBC370BA}</a:tableStyleId>
              </a:tblPr>
              <a:tblGrid>
                <a:gridCol w="3657600">
                  <a:extLst>
                    <a:ext uri="{9D8B030D-6E8A-4147-A177-3AD203B41FA5}">
                      <a16:colId xmlns:a16="http://schemas.microsoft.com/office/drawing/2014/main" val="1447019664"/>
                    </a:ext>
                  </a:extLst>
                </a:gridCol>
                <a:gridCol w="8251596">
                  <a:extLst>
                    <a:ext uri="{9D8B030D-6E8A-4147-A177-3AD203B41FA5}">
                      <a16:colId xmlns:a16="http://schemas.microsoft.com/office/drawing/2014/main" val="3052963542"/>
                    </a:ext>
                  </a:extLst>
                </a:gridCol>
              </a:tblGrid>
              <a:tr h="408101">
                <a:tc>
                  <a:txBody>
                    <a:bodyPr/>
                    <a:lstStyle/>
                    <a:p>
                      <a:pPr marL="0" indent="0" algn="ctr" rtl="0" eaLnBrk="1" latinLnBrk="0" hangingPunct="1">
                        <a:lnSpc>
                          <a:spcPct val="100000"/>
                        </a:lnSpc>
                        <a:spcBef>
                          <a:spcPts val="0"/>
                        </a:spcBef>
                        <a:spcAft>
                          <a:spcPts val="0"/>
                        </a:spcAft>
                        <a:buFont typeface="Arial" panose="020B0604020202020204" pitchFamily="34" charset="0"/>
                        <a:buNone/>
                      </a:pPr>
                      <a:r>
                        <a:rPr lang="en-US" sz="2400" b="1" kern="1200" baseline="0" dirty="0">
                          <a:effectLst/>
                        </a:rPr>
                        <a:t>Submission 1 – Sep. 15</a:t>
                      </a:r>
                      <a:endParaRPr lang="en-US" sz="2400" dirty="0">
                        <a:effectLst/>
                      </a:endParaRPr>
                    </a:p>
                  </a:txBody>
                  <a:tcPr marL="0" marR="0" marT="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0" kern="1200" baseline="0" dirty="0">
                          <a:effectLst/>
                        </a:rPr>
                        <a:t>Revised Budget will first appear in the July Expenditure Screens</a:t>
                      </a:r>
                      <a:endParaRPr lang="en-US" sz="2200" b="0" dirty="0">
                        <a:effectLst/>
                      </a:endParaRPr>
                    </a:p>
                  </a:txBody>
                  <a:tcPr marL="0" marR="0" marT="0" marB="0" anchor="ctr"/>
                </a:tc>
                <a:extLst>
                  <a:ext uri="{0D108BD9-81ED-4DB2-BD59-A6C34878D82A}">
                    <a16:rowId xmlns:a16="http://schemas.microsoft.com/office/drawing/2014/main" val="2955592365"/>
                  </a:ext>
                </a:extLst>
              </a:tr>
              <a:tr h="872448">
                <a:tc>
                  <a:txBody>
                    <a:bodyPr/>
                    <a:lstStyle/>
                    <a:p>
                      <a:pPr marL="0" marR="0" indent="0" algn="ctr" rtl="0" eaLnBrk="1" fontAlgn="auto" latinLnBrk="0" hangingPunct="1">
                        <a:lnSpc>
                          <a:spcPct val="100000"/>
                        </a:lnSpc>
                        <a:spcBef>
                          <a:spcPts val="0"/>
                        </a:spcBef>
                        <a:spcAft>
                          <a:spcPts val="0"/>
                        </a:spcAft>
                        <a:buFont typeface="Arial" panose="020B0604020202020204" pitchFamily="34" charset="0"/>
                        <a:buNone/>
                      </a:pPr>
                      <a:r>
                        <a:rPr lang="en-US" sz="2400" b="1" kern="1200" baseline="0" dirty="0">
                          <a:effectLst/>
                        </a:rPr>
                        <a:t>Submission 2 – Dec. 15</a:t>
                      </a:r>
                      <a:endParaRPr lang="en-US" sz="2400" dirty="0">
                        <a:effectLst/>
                      </a:endParaRPr>
                    </a:p>
                  </a:txBody>
                  <a:tcPr marL="0" marR="0" marT="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kern="1200" baseline="0" dirty="0">
                          <a:effectLst/>
                        </a:rPr>
                        <a:t>Revised Budget will first appear in the October Expenditure Screens</a:t>
                      </a:r>
                    </a:p>
                  </a:txBody>
                  <a:tcPr marL="0" marR="0" marT="0" marB="0" anchor="ctr"/>
                </a:tc>
                <a:extLst>
                  <a:ext uri="{0D108BD9-81ED-4DB2-BD59-A6C34878D82A}">
                    <a16:rowId xmlns:a16="http://schemas.microsoft.com/office/drawing/2014/main" val="638031448"/>
                  </a:ext>
                </a:extLst>
              </a:tr>
              <a:tr h="862482">
                <a:tc>
                  <a:txBody>
                    <a:bodyPr/>
                    <a:lstStyle/>
                    <a:p>
                      <a:pPr marL="0" marR="0" indent="0" algn="ctr" rtl="0" eaLnBrk="1" fontAlgn="auto" latinLnBrk="0" hangingPunct="1">
                        <a:lnSpc>
                          <a:spcPct val="100000"/>
                        </a:lnSpc>
                        <a:spcBef>
                          <a:spcPts val="0"/>
                        </a:spcBef>
                        <a:spcAft>
                          <a:spcPts val="0"/>
                        </a:spcAft>
                        <a:buFont typeface="Arial" panose="020B0604020202020204" pitchFamily="34" charset="0"/>
                        <a:buNone/>
                      </a:pPr>
                      <a:r>
                        <a:rPr lang="en-US" sz="2400" b="1" kern="1200" baseline="0" dirty="0">
                          <a:effectLst/>
                        </a:rPr>
                        <a:t> Submission 3 – Mar. 15 </a:t>
                      </a:r>
                      <a:endParaRPr lang="en-US" sz="2400" dirty="0">
                        <a:effectLst/>
                      </a:endParaRPr>
                    </a:p>
                  </a:txBody>
                  <a:tcPr marL="0" marR="0" marT="0" marB="0"/>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kern="1200" baseline="0" dirty="0">
                          <a:effectLst/>
                        </a:rPr>
                        <a:t>Revised Budget will first appear in the January Expenditure Screens</a:t>
                      </a:r>
                      <a:endParaRPr lang="en-US" sz="2200" dirty="0">
                        <a:effectLst/>
                      </a:endParaRPr>
                    </a:p>
                  </a:txBody>
                  <a:tcPr marL="0" marR="0" marT="0" marB="0" anchor="ctr"/>
                </a:tc>
                <a:extLst>
                  <a:ext uri="{0D108BD9-81ED-4DB2-BD59-A6C34878D82A}">
                    <a16:rowId xmlns:a16="http://schemas.microsoft.com/office/drawing/2014/main" val="2235580228"/>
                  </a:ext>
                </a:extLst>
              </a:tr>
              <a:tr h="714177">
                <a:tc>
                  <a:txBody>
                    <a:bodyPr/>
                    <a:lstStyle/>
                    <a:p>
                      <a:pPr marL="0" marR="0" indent="0" algn="ctr" rtl="0" eaLnBrk="1" fontAlgn="auto" latinLnBrk="0" hangingPunct="1">
                        <a:lnSpc>
                          <a:spcPct val="100000"/>
                        </a:lnSpc>
                        <a:spcBef>
                          <a:spcPts val="0"/>
                        </a:spcBef>
                        <a:spcAft>
                          <a:spcPts val="0"/>
                        </a:spcAft>
                        <a:buFont typeface="Arial" panose="020B0604020202020204" pitchFamily="34" charset="0"/>
                        <a:buNone/>
                      </a:pPr>
                      <a:r>
                        <a:rPr lang="en-US" sz="2400" b="1" kern="1200" baseline="0" dirty="0">
                          <a:effectLst/>
                        </a:rPr>
                        <a:t>Submission 4 – May 31</a:t>
                      </a:r>
                      <a:endParaRPr lang="en-US" sz="2400" dirty="0">
                        <a:effectLst/>
                      </a:endParaRPr>
                    </a:p>
                  </a:txBody>
                  <a:tcPr marL="0" marR="0" marT="0" marB="0"/>
                </a:tc>
                <a:tc>
                  <a:txBody>
                    <a:bodyPr/>
                    <a:lstStyle/>
                    <a:p>
                      <a:pPr marL="0" marR="0" indent="0" algn="l" rtl="0" eaLnBrk="1" fontAlgn="auto" latinLnBrk="0" hangingPunct="1">
                        <a:lnSpc>
                          <a:spcPct val="100000"/>
                        </a:lnSpc>
                        <a:spcBef>
                          <a:spcPts val="0"/>
                        </a:spcBef>
                        <a:spcAft>
                          <a:spcPts val="0"/>
                        </a:spcAft>
                        <a:buFont typeface="Arial" panose="020B0604020202020204" pitchFamily="34" charset="0"/>
                        <a:buNone/>
                      </a:pPr>
                      <a:r>
                        <a:rPr lang="en-US" sz="2200" kern="1200" baseline="0" dirty="0">
                          <a:effectLst/>
                        </a:rPr>
                        <a:t>Revised Budget will first appear in the April Expenditure Screens </a:t>
                      </a:r>
                      <a:endParaRPr lang="en-US" sz="2200" dirty="0">
                        <a:effectLst/>
                      </a:endParaRPr>
                    </a:p>
                  </a:txBody>
                  <a:tcPr marL="0" marR="0" marT="0" marB="0" anchor="ctr"/>
                </a:tc>
                <a:extLst>
                  <a:ext uri="{0D108BD9-81ED-4DB2-BD59-A6C34878D82A}">
                    <a16:rowId xmlns:a16="http://schemas.microsoft.com/office/drawing/2014/main" val="370900277"/>
                  </a:ext>
                </a:extLst>
              </a:tr>
            </a:tbl>
          </a:graphicData>
        </a:graphic>
      </p:graphicFrame>
      <p:sp>
        <p:nvSpPr>
          <p:cNvPr id="6" name="Slide Number Placeholder 5">
            <a:extLst>
              <a:ext uri="{FF2B5EF4-FFF2-40B4-BE49-F238E27FC236}">
                <a16:creationId xmlns:a16="http://schemas.microsoft.com/office/drawing/2014/main" id="{7567EF96-42A3-4731-838A-C3EA0082A3AA}"/>
              </a:ext>
            </a:extLst>
          </p:cNvPr>
          <p:cNvSpPr>
            <a:spLocks noGrp="1"/>
          </p:cNvSpPr>
          <p:nvPr>
            <p:ph type="sldNum" sz="quarter" idx="4294967295"/>
          </p:nvPr>
        </p:nvSpPr>
        <p:spPr>
          <a:xfrm>
            <a:off x="9455150" y="6248400"/>
            <a:ext cx="2235200" cy="457200"/>
          </a:xfrm>
          <a:prstGeom prst="rect">
            <a:avLst/>
          </a:prstGeom>
        </p:spPr>
        <p:txBody>
          <a:bodyPr/>
          <a:lstStyle/>
          <a:p>
            <a:pPr>
              <a:defRPr/>
            </a:pPr>
            <a:fld id="{30483C2D-51BE-4E0C-902F-1ED0CDDB8CB3}" type="slidenum">
              <a:rPr lang="en-US" altLang="en-US" smtClean="0"/>
              <a:pPr>
                <a:defRPr/>
              </a:pPr>
              <a:t>89</a:t>
            </a:fld>
            <a:endParaRPr lang="en-US" altLang="en-US" dirty="0"/>
          </a:p>
        </p:txBody>
      </p:sp>
    </p:spTree>
    <p:extLst>
      <p:ext uri="{BB962C8B-B14F-4D97-AF65-F5344CB8AC3E}">
        <p14:creationId xmlns:p14="http://schemas.microsoft.com/office/powerpoint/2010/main" val="33017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D019B63-3782-4918-8041-42772442AD31}"/>
              </a:ext>
            </a:extLst>
          </p:cNvPr>
          <p:cNvSpPr>
            <a:spLocks noGrp="1"/>
          </p:cNvSpPr>
          <p:nvPr>
            <p:ph type="title"/>
          </p:nvPr>
        </p:nvSpPr>
        <p:spPr>
          <a:xfrm>
            <a:off x="1036820" y="2752127"/>
            <a:ext cx="10610537" cy="1325563"/>
          </a:xfrm>
        </p:spPr>
        <p:txBody>
          <a:bodyPr/>
          <a:lstStyle/>
          <a:p>
            <a:r>
              <a:rPr lang="en-US" altLang="en-US" b="1" dirty="0"/>
              <a:t>I. System Access</a:t>
            </a:r>
          </a:p>
        </p:txBody>
      </p:sp>
      <p:sp>
        <p:nvSpPr>
          <p:cNvPr id="5" name="Slide Number Placeholder 4">
            <a:extLst>
              <a:ext uri="{FF2B5EF4-FFF2-40B4-BE49-F238E27FC236}">
                <a16:creationId xmlns:a16="http://schemas.microsoft.com/office/drawing/2014/main" id="{CE1B5978-5BAB-4B48-955A-679DEF32C87C}"/>
              </a:ext>
            </a:extLst>
          </p:cNvPr>
          <p:cNvSpPr>
            <a:spLocks noGrp="1"/>
          </p:cNvSpPr>
          <p:nvPr>
            <p:ph type="sldNum" sz="quarter" idx="4294967295"/>
          </p:nvPr>
        </p:nvSpPr>
        <p:spPr>
          <a:xfrm>
            <a:off x="9956800" y="6248400"/>
            <a:ext cx="2235200" cy="457200"/>
          </a:xfrm>
          <a:prstGeom prst="rect">
            <a:avLst/>
          </a:prstGeom>
        </p:spPr>
        <p:txBody>
          <a:bodyPr/>
          <a:lstStyle/>
          <a:p>
            <a:pPr>
              <a:defRPr/>
            </a:pPr>
            <a:fld id="{3EB8D8EC-290C-4777-BB95-07EAC04F40F0}" type="slidenum">
              <a:rPr lang="en-US" altLang="en-US" smtClean="0"/>
              <a:pPr>
                <a:defRPr/>
              </a:pPr>
              <a:t>9</a:t>
            </a:fld>
            <a:endParaRPr lang="en-US" altLang="en-US" dirty="0"/>
          </a:p>
        </p:txBody>
      </p:sp>
    </p:spTree>
    <p:extLst>
      <p:ext uri="{BB962C8B-B14F-4D97-AF65-F5344CB8AC3E}">
        <p14:creationId xmlns:p14="http://schemas.microsoft.com/office/powerpoint/2010/main" val="1310571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3" name="Title 1">
            <a:extLst>
              <a:ext uri="{FF2B5EF4-FFF2-40B4-BE49-F238E27FC236}">
                <a16:creationId xmlns:a16="http://schemas.microsoft.com/office/drawing/2014/main" id="{2E3B98D5-06A0-4FFC-898E-0E3CE90FA23B}"/>
              </a:ext>
            </a:extLst>
          </p:cNvPr>
          <p:cNvSpPr txBox="1">
            <a:spLocks/>
          </p:cNvSpPr>
          <p:nvPr/>
        </p:nvSpPr>
        <p:spPr bwMode="auto">
          <a:xfrm>
            <a:off x="1668593" y="-331619"/>
            <a:ext cx="9144000" cy="154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a:solidFill>
                  <a:schemeClr val="bg1"/>
                </a:solidFill>
              </a:rPr>
              <a:t>VI. MEPEX (9)</a:t>
            </a:r>
          </a:p>
        </p:txBody>
      </p:sp>
      <p:sp>
        <p:nvSpPr>
          <p:cNvPr id="171010" name="Title 1">
            <a:extLst>
              <a:ext uri="{FF2B5EF4-FFF2-40B4-BE49-F238E27FC236}">
                <a16:creationId xmlns:a16="http://schemas.microsoft.com/office/drawing/2014/main" id="{4A2B8B07-845F-4761-BC86-8E149778DE6B}"/>
              </a:ext>
            </a:extLst>
          </p:cNvPr>
          <p:cNvSpPr>
            <a:spLocks noGrp="1"/>
          </p:cNvSpPr>
          <p:nvPr>
            <p:ph type="title"/>
          </p:nvPr>
        </p:nvSpPr>
        <p:spPr>
          <a:xfrm>
            <a:off x="1272186" y="441494"/>
            <a:ext cx="9144000" cy="1143000"/>
          </a:xfrm>
        </p:spPr>
        <p:txBody>
          <a:bodyPr/>
          <a:lstStyle/>
          <a:p>
            <a:r>
              <a:rPr lang="en-US" altLang="en-US" sz="3600" dirty="0"/>
              <a:t>ME-1 REGION LEVEL</a:t>
            </a:r>
          </a:p>
        </p:txBody>
      </p:sp>
      <p:pic>
        <p:nvPicPr>
          <p:cNvPr id="171011" name="Content Placeholder 3" descr="screenshot" title="screenshot">
            <a:extLst>
              <a:ext uri="{FF2B5EF4-FFF2-40B4-BE49-F238E27FC236}">
                <a16:creationId xmlns:a16="http://schemas.microsoft.com/office/drawing/2014/main" id="{7794749E-CE33-4513-BBBF-18A3BF8E556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92200" y="1315328"/>
            <a:ext cx="10007600" cy="4832350"/>
          </a:xfrm>
          <a:ln>
            <a:solidFill>
              <a:schemeClr val="tx1"/>
            </a:solidFill>
            <a:miter lim="800000"/>
            <a:headEnd/>
            <a:tailEnd/>
          </a:ln>
        </p:spPr>
      </p:pic>
      <p:sp>
        <p:nvSpPr>
          <p:cNvPr id="6" name="Slide Number Placeholder 5">
            <a:extLst>
              <a:ext uri="{FF2B5EF4-FFF2-40B4-BE49-F238E27FC236}">
                <a16:creationId xmlns:a16="http://schemas.microsoft.com/office/drawing/2014/main" id="{DFDBC30D-2359-4605-A481-F51C4D629F62}"/>
              </a:ext>
            </a:extLst>
          </p:cNvPr>
          <p:cNvSpPr>
            <a:spLocks noGrp="1"/>
          </p:cNvSpPr>
          <p:nvPr>
            <p:ph type="sldNum" sz="quarter" idx="4294967295"/>
          </p:nvPr>
        </p:nvSpPr>
        <p:spPr>
          <a:xfrm>
            <a:off x="9455150" y="6248400"/>
            <a:ext cx="2235200" cy="457200"/>
          </a:xfrm>
          <a:prstGeom prst="rect">
            <a:avLst/>
          </a:prstGeom>
        </p:spPr>
        <p:txBody>
          <a:bodyPr/>
          <a:lstStyle/>
          <a:p>
            <a:pPr>
              <a:defRPr/>
            </a:pPr>
            <a:fld id="{43BCE2EB-2484-4C34-A593-FC6B11C98A4F}" type="slidenum">
              <a:rPr lang="en-US" altLang="en-US" smtClean="0"/>
              <a:pPr>
                <a:defRPr/>
              </a:pPr>
              <a:t>90</a:t>
            </a:fld>
            <a:endParaRPr lang="en-US" altLang="en-US" dirty="0"/>
          </a:p>
        </p:txBody>
      </p:sp>
    </p:spTree>
    <p:extLst>
      <p:ext uri="{BB962C8B-B14F-4D97-AF65-F5344CB8AC3E}">
        <p14:creationId xmlns:p14="http://schemas.microsoft.com/office/powerpoint/2010/main" val="11212991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a:xfrm>
            <a:off x="304800" y="263759"/>
            <a:ext cx="11887200" cy="1325563"/>
          </a:xfrm>
        </p:spPr>
        <p:txBody>
          <a:bodyPr/>
          <a:lstStyle/>
          <a:p>
            <a:r>
              <a:rPr lang="en-US" altLang="en-US" b="1" dirty="0"/>
              <a:t>Check for Understanding (11)</a:t>
            </a:r>
          </a:p>
        </p:txBody>
      </p:sp>
      <p:pic>
        <p:nvPicPr>
          <p:cNvPr id="3" name="Picture 2" descr="clip art of happy face" title="clip art">
            <a:extLst>
              <a:ext uri="{FF2B5EF4-FFF2-40B4-BE49-F238E27FC236}">
                <a16:creationId xmlns:a16="http://schemas.microsoft.com/office/drawing/2014/main" id="{4C0D4EE1-6834-48DF-BF2B-6263A4BDA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432" y="1818080"/>
            <a:ext cx="3657600" cy="31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9015146B-9A64-493A-9999-C13611BEACCD}"/>
              </a:ext>
            </a:extLst>
          </p:cNvPr>
          <p:cNvSpPr txBox="1"/>
          <p:nvPr/>
        </p:nvSpPr>
        <p:spPr>
          <a:xfrm>
            <a:off x="4419600" y="6184612"/>
            <a:ext cx="3657600" cy="584775"/>
          </a:xfrm>
          <a:prstGeom prst="rect">
            <a:avLst/>
          </a:prstGeom>
          <a:noFill/>
        </p:spPr>
        <p:txBody>
          <a:bodyPr wrap="square" rtlCol="0">
            <a:spAutoFit/>
          </a:bodyPr>
          <a:lstStyle/>
          <a:p>
            <a:pPr algn="ctr"/>
            <a:r>
              <a:rPr lang="en-US" altLang="en-US" sz="3200" b="1" dirty="0">
                <a:solidFill>
                  <a:schemeClr val="bg1"/>
                </a:solidFill>
              </a:rPr>
              <a:t>Almost done…</a:t>
            </a:r>
            <a:endParaRPr lang="en-US" sz="3200" dirty="0">
              <a:solidFill>
                <a:schemeClr val="bg1"/>
              </a:solidFill>
            </a:endParaRPr>
          </a:p>
        </p:txBody>
      </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455150" y="6248400"/>
            <a:ext cx="2235200" cy="457200"/>
          </a:xfrm>
          <a:prstGeom prst="rect">
            <a:avLst/>
          </a:prstGeom>
        </p:spPr>
        <p:txBody>
          <a:bodyPr/>
          <a:lstStyle/>
          <a:p>
            <a:pPr>
              <a:defRPr/>
            </a:pPr>
            <a:fld id="{68B2527D-A1A1-46EF-8360-8D5D1821CD33}" type="slidenum">
              <a:rPr lang="en-US" altLang="en-US" smtClean="0"/>
              <a:pPr>
                <a:defRPr/>
              </a:pPr>
              <a:t>91</a:t>
            </a:fld>
            <a:endParaRPr lang="en-US" altLang="en-US" dirty="0"/>
          </a:p>
        </p:txBody>
      </p:sp>
    </p:spTree>
    <p:extLst>
      <p:ext uri="{BB962C8B-B14F-4D97-AF65-F5344CB8AC3E}">
        <p14:creationId xmlns:p14="http://schemas.microsoft.com/office/powerpoint/2010/main" val="9612903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(12)</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1815882"/>
          </a:xfrm>
          <a:prstGeom prst="rect">
            <a:avLst/>
          </a:prstGeom>
        </p:spPr>
        <p:txBody>
          <a:bodyPr wrap="square">
            <a:spAutoFit/>
          </a:bodyPr>
          <a:lstStyle/>
          <a:p>
            <a:pPr>
              <a:spcBef>
                <a:spcPct val="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1: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800" dirty="0">
                <a:latin typeface="Arial" panose="020B0604020202020204" pitchFamily="34" charset="0"/>
                <a:cs typeface="Arial" panose="020B0604020202020204" pitchFamily="34" charset="0"/>
              </a:rPr>
              <a:t>rue or false, you must manually enter the budget revisions into the MEPEX system after you enter them in eMEP? </a:t>
            </a:r>
          </a:p>
          <a:p>
            <a:pPr>
              <a:spcBef>
                <a:spcPct val="0"/>
              </a:spcBef>
              <a:buFontTx/>
              <a:buNone/>
            </a:pPr>
            <a:endParaRPr lang="en-US" altLang="en-US" sz="2800" dirty="0">
              <a:latin typeface="Arial" panose="020B0604020202020204" pitchFamily="34" charset="0"/>
              <a:cs typeface="Arial" panose="020B0604020202020204" pitchFamily="34" charset="0"/>
            </a:endParaRP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92</a:t>
            </a:fld>
            <a:endParaRPr lang="en-US" altLang="en-US" dirty="0"/>
          </a:p>
        </p:txBody>
      </p:sp>
    </p:spTree>
    <p:extLst>
      <p:ext uri="{BB962C8B-B14F-4D97-AF65-F5344CB8AC3E}">
        <p14:creationId xmlns:p14="http://schemas.microsoft.com/office/powerpoint/2010/main" val="586741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p:txBody>
          <a:bodyPr/>
          <a:lstStyle/>
          <a:p>
            <a:r>
              <a:rPr lang="en-US" altLang="en-US" b="1" dirty="0"/>
              <a:t>Check for Understanding (13)</a:t>
            </a:r>
          </a:p>
        </p:txBody>
      </p:sp>
      <p:sp>
        <p:nvSpPr>
          <p:cNvPr id="10" name="Title 2">
            <a:extLst>
              <a:ext uri="{FF2B5EF4-FFF2-40B4-BE49-F238E27FC236}">
                <a16:creationId xmlns:a16="http://schemas.microsoft.com/office/drawing/2014/main" id="{92B1B34B-6B16-639C-729C-1D847FD3D935}"/>
              </a:ext>
            </a:extLst>
          </p:cNvPr>
          <p:cNvSpPr txBox="1">
            <a:spLocks/>
          </p:cNvSpPr>
          <p:nvPr/>
        </p:nvSpPr>
        <p:spPr>
          <a:xfrm>
            <a:off x="30766" y="854072"/>
            <a:ext cx="118872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a:lstStyle>
          <a:p>
            <a:r>
              <a:rPr lang="en-US" altLang="en-US" sz="2000" b="1" dirty="0"/>
              <a:t>Using the Zoom annotate button, place a stamp in either TRUE or FALSE.</a:t>
            </a:r>
          </a:p>
        </p:txBody>
      </p:sp>
      <p:sp>
        <p:nvSpPr>
          <p:cNvPr id="5" name="Rectangle 4">
            <a:extLst>
              <a:ext uri="{FF2B5EF4-FFF2-40B4-BE49-F238E27FC236}">
                <a16:creationId xmlns:a16="http://schemas.microsoft.com/office/drawing/2014/main" id="{B3C31808-3558-4F13-BFA7-5F2FA1DE8FBC}"/>
              </a:ext>
            </a:extLst>
          </p:cNvPr>
          <p:cNvSpPr/>
          <p:nvPr/>
        </p:nvSpPr>
        <p:spPr>
          <a:xfrm>
            <a:off x="874332" y="1876170"/>
            <a:ext cx="10200068" cy="1384995"/>
          </a:xfrm>
          <a:prstGeom prst="rect">
            <a:avLst/>
          </a:prstGeom>
        </p:spPr>
        <p:txBody>
          <a:bodyPr wrap="square">
            <a:spAutoFit/>
          </a:bodyPr>
          <a:lstStyle/>
          <a:p>
            <a:pPr>
              <a:spcBef>
                <a:spcPct val="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Question 2: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t</a:t>
            </a:r>
            <a:r>
              <a:rPr lang="en-US" altLang="en-US" sz="2800" dirty="0">
                <a:latin typeface="Arial" panose="020B0604020202020204" pitchFamily="34" charset="0"/>
                <a:cs typeface="Arial" panose="020B0604020202020204" pitchFamily="34" charset="0"/>
              </a:rPr>
              <a:t>rue or false, to complete the approval of a BR, you must select the finalize button in the MEPEX system? </a:t>
            </a:r>
          </a:p>
          <a:p>
            <a:pPr>
              <a:spcBef>
                <a:spcPct val="0"/>
              </a:spcBef>
              <a:buFontTx/>
              <a:buNone/>
            </a:pPr>
            <a:endParaRPr lang="en-US" altLang="en-US" sz="2800" dirty="0">
              <a:latin typeface="Arial" panose="020B0604020202020204" pitchFamily="34" charset="0"/>
              <a:cs typeface="Arial" panose="020B0604020202020204" pitchFamily="34" charset="0"/>
            </a:endParaRPr>
          </a:p>
        </p:txBody>
      </p:sp>
      <p:grpSp>
        <p:nvGrpSpPr>
          <p:cNvPr id="11" name="Group 10" descr="True or False Boxes">
            <a:extLst>
              <a:ext uri="{FF2B5EF4-FFF2-40B4-BE49-F238E27FC236}">
                <a16:creationId xmlns:a16="http://schemas.microsoft.com/office/drawing/2014/main" id="{A71F4935-69E1-18E6-1394-A0F97EC885F1}"/>
              </a:ext>
            </a:extLst>
          </p:cNvPr>
          <p:cNvGrpSpPr/>
          <p:nvPr/>
        </p:nvGrpSpPr>
        <p:grpSpPr>
          <a:xfrm>
            <a:off x="1274030" y="3382157"/>
            <a:ext cx="9400672" cy="2819400"/>
            <a:chOff x="1274030" y="3364832"/>
            <a:chExt cx="9400672" cy="2819400"/>
          </a:xfrm>
        </p:grpSpPr>
        <p:grpSp>
          <p:nvGrpSpPr>
            <p:cNvPr id="7" name="Group 6">
              <a:extLst>
                <a:ext uri="{FF2B5EF4-FFF2-40B4-BE49-F238E27FC236}">
                  <a16:creationId xmlns:a16="http://schemas.microsoft.com/office/drawing/2014/main" id="{3505344B-F592-8AAF-F56C-E6420D7ADBA3}"/>
                </a:ext>
              </a:extLst>
            </p:cNvPr>
            <p:cNvGrpSpPr/>
            <p:nvPr/>
          </p:nvGrpSpPr>
          <p:grpSpPr>
            <a:xfrm>
              <a:off x="1274030" y="3364832"/>
              <a:ext cx="9400672" cy="2819400"/>
              <a:chOff x="975933" y="3429000"/>
              <a:chExt cx="9400672" cy="2819400"/>
            </a:xfrm>
          </p:grpSpPr>
          <p:sp>
            <p:nvSpPr>
              <p:cNvPr id="3" name="Rectangle 2">
                <a:extLst>
                  <a:ext uri="{FF2B5EF4-FFF2-40B4-BE49-F238E27FC236}">
                    <a16:creationId xmlns:a16="http://schemas.microsoft.com/office/drawing/2014/main" id="{C9D8153D-6FE9-9386-9789-6F891A6E9B60}"/>
                  </a:ext>
                </a:extLst>
              </p:cNvPr>
              <p:cNvSpPr/>
              <p:nvPr/>
            </p:nvSpPr>
            <p:spPr>
              <a:xfrm>
                <a:off x="975933" y="3429000"/>
                <a:ext cx="4700336" cy="28194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BCF9A4-5634-83A7-5311-9BD9CA87777D}"/>
                  </a:ext>
                </a:extLst>
              </p:cNvPr>
              <p:cNvSpPr/>
              <p:nvPr/>
            </p:nvSpPr>
            <p:spPr>
              <a:xfrm>
                <a:off x="5676269" y="3429000"/>
                <a:ext cx="4700336" cy="2819400"/>
              </a:xfrm>
              <a:prstGeom prst="rect">
                <a:avLst/>
              </a:prstGeom>
              <a:solidFill>
                <a:srgbClr val="ED8B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4E9FADF-2C52-3F82-F209-32AEC679C5B8}"/>
                </a:ext>
              </a:extLst>
            </p:cNvPr>
            <p:cNvSpPr txBox="1"/>
            <p:nvPr/>
          </p:nvSpPr>
          <p:spPr>
            <a:xfrm>
              <a:off x="6849979" y="4235116"/>
              <a:ext cx="3315368" cy="1200329"/>
            </a:xfrm>
            <a:prstGeom prst="rect">
              <a:avLst/>
            </a:prstGeom>
            <a:noFill/>
          </p:spPr>
          <p:txBody>
            <a:bodyPr wrap="square" rtlCol="0">
              <a:spAutoFit/>
            </a:bodyPr>
            <a:lstStyle/>
            <a:p>
              <a:r>
                <a:rPr lang="en-US" sz="7200" dirty="0">
                  <a:solidFill>
                    <a:schemeClr val="bg1"/>
                  </a:solidFill>
                </a:rPr>
                <a:t>FALSE</a:t>
              </a:r>
            </a:p>
          </p:txBody>
        </p:sp>
        <p:sp>
          <p:nvSpPr>
            <p:cNvPr id="9" name="TextBox 8">
              <a:extLst>
                <a:ext uri="{FF2B5EF4-FFF2-40B4-BE49-F238E27FC236}">
                  <a16:creationId xmlns:a16="http://schemas.microsoft.com/office/drawing/2014/main" id="{48E44F41-2AC2-BF56-700D-9EFC2BE07DD8}"/>
                </a:ext>
              </a:extLst>
            </p:cNvPr>
            <p:cNvSpPr txBox="1"/>
            <p:nvPr/>
          </p:nvSpPr>
          <p:spPr>
            <a:xfrm>
              <a:off x="2149643" y="4235116"/>
              <a:ext cx="3315368" cy="1200329"/>
            </a:xfrm>
            <a:prstGeom prst="rect">
              <a:avLst/>
            </a:prstGeom>
            <a:noFill/>
          </p:spPr>
          <p:txBody>
            <a:bodyPr wrap="square" rtlCol="0">
              <a:spAutoFit/>
            </a:bodyPr>
            <a:lstStyle/>
            <a:p>
              <a:r>
                <a:rPr lang="en-US" sz="7200" dirty="0">
                  <a:solidFill>
                    <a:schemeClr val="bg1"/>
                  </a:solidFill>
                </a:rPr>
                <a:t>TRUE</a:t>
              </a:r>
            </a:p>
          </p:txBody>
        </p:sp>
      </p:grpSp>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956800" y="6248400"/>
            <a:ext cx="2235200" cy="457200"/>
          </a:xfrm>
          <a:prstGeom prst="rect">
            <a:avLst/>
          </a:prstGeom>
        </p:spPr>
        <p:txBody>
          <a:bodyPr/>
          <a:lstStyle/>
          <a:p>
            <a:pPr>
              <a:defRPr/>
            </a:pPr>
            <a:fld id="{68B2527D-A1A1-46EF-8360-8D5D1821CD33}" type="slidenum">
              <a:rPr lang="en-US" altLang="en-US" smtClean="0"/>
              <a:pPr>
                <a:defRPr/>
              </a:pPr>
              <a:t>93</a:t>
            </a:fld>
            <a:endParaRPr lang="en-US" altLang="en-US" dirty="0"/>
          </a:p>
        </p:txBody>
      </p:sp>
    </p:spTree>
    <p:extLst>
      <p:ext uri="{BB962C8B-B14F-4D97-AF65-F5344CB8AC3E}">
        <p14:creationId xmlns:p14="http://schemas.microsoft.com/office/powerpoint/2010/main" val="42439385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a:extLst>
              <a:ext uri="{FF2B5EF4-FFF2-40B4-BE49-F238E27FC236}">
                <a16:creationId xmlns:a16="http://schemas.microsoft.com/office/drawing/2014/main" id="{FD040A03-B5D7-4C1F-93FF-5EFB6B455CBA}"/>
              </a:ext>
            </a:extLst>
          </p:cNvPr>
          <p:cNvSpPr>
            <a:spLocks noGrp="1"/>
          </p:cNvSpPr>
          <p:nvPr>
            <p:ph type="title"/>
          </p:nvPr>
        </p:nvSpPr>
        <p:spPr>
          <a:xfrm>
            <a:off x="0" y="362150"/>
            <a:ext cx="12192000" cy="555063"/>
          </a:xfrm>
        </p:spPr>
        <p:txBody>
          <a:bodyPr>
            <a:noAutofit/>
          </a:bodyPr>
          <a:lstStyle/>
          <a:p>
            <a:r>
              <a:rPr lang="en-US" altLang="en-US" b="1" dirty="0"/>
              <a:t>Budget Section of a Canceled Service/Activity</a:t>
            </a:r>
          </a:p>
        </p:txBody>
      </p:sp>
      <p:pic>
        <p:nvPicPr>
          <p:cNvPr id="2" name="Picture 1" title="Screenshot"/>
          <p:cNvPicPr>
            <a:picLocks noChangeAspect="1"/>
          </p:cNvPicPr>
          <p:nvPr/>
        </p:nvPicPr>
        <p:blipFill rotWithShape="1">
          <a:blip r:embed="rId3"/>
          <a:srcRect t="12445" r="47994" b="11931"/>
          <a:stretch/>
        </p:blipFill>
        <p:spPr>
          <a:xfrm>
            <a:off x="1287419" y="1380782"/>
            <a:ext cx="7734390" cy="4867618"/>
          </a:xfrm>
          <a:prstGeom prst="rect">
            <a:avLst/>
          </a:prstGeom>
        </p:spPr>
      </p:pic>
      <p:sp>
        <p:nvSpPr>
          <p:cNvPr id="5" name="Rectangle 4" descr="screenshot">
            <a:extLst>
              <a:ext uri="{FF2B5EF4-FFF2-40B4-BE49-F238E27FC236}">
                <a16:creationId xmlns:a16="http://schemas.microsoft.com/office/drawing/2014/main" id="{100F41DE-8BBA-45CE-86DF-15854A61FE56}"/>
              </a:ext>
            </a:extLst>
          </p:cNvPr>
          <p:cNvSpPr/>
          <p:nvPr/>
        </p:nvSpPr>
        <p:spPr>
          <a:xfrm>
            <a:off x="2582913" y="5061078"/>
            <a:ext cx="5529456" cy="46423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4" descr="Rectangle" title="Red Rectangle">
            <a:extLst>
              <a:ext uri="{FF2B5EF4-FFF2-40B4-BE49-F238E27FC236}">
                <a16:creationId xmlns:a16="http://schemas.microsoft.com/office/drawing/2014/main" id="{CDED7805-85D7-4787-BE57-D04EA4A3ACB1}"/>
              </a:ext>
            </a:extLst>
          </p:cNvPr>
          <p:cNvSpPr>
            <a:spLocks noChangeArrowheads="1"/>
          </p:cNvSpPr>
          <p:nvPr/>
        </p:nvSpPr>
        <p:spPr bwMode="auto">
          <a:xfrm>
            <a:off x="5870929" y="6027406"/>
            <a:ext cx="2241440" cy="202884"/>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00" dirty="0">
              <a:solidFill>
                <a:srgbClr val="000054"/>
              </a:solidFill>
            </a:endParaRPr>
          </a:p>
        </p:txBody>
      </p:sp>
      <p:pic>
        <p:nvPicPr>
          <p:cNvPr id="4" name="Picture 3" descr="QR Code to youtube video">
            <a:extLst>
              <a:ext uri="{FF2B5EF4-FFF2-40B4-BE49-F238E27FC236}">
                <a16:creationId xmlns:a16="http://schemas.microsoft.com/office/drawing/2014/main" id="{799D5535-21BD-6883-CC71-BE9C348D5359}"/>
              </a:ext>
            </a:extLst>
          </p:cNvPr>
          <p:cNvPicPr>
            <a:picLocks noChangeAspect="1"/>
          </p:cNvPicPr>
          <p:nvPr/>
        </p:nvPicPr>
        <p:blipFill>
          <a:blip r:embed="rId4"/>
          <a:stretch>
            <a:fillRect/>
          </a:stretch>
        </p:blipFill>
        <p:spPr>
          <a:xfrm>
            <a:off x="9179169" y="2168769"/>
            <a:ext cx="2235200" cy="2914357"/>
          </a:xfrm>
          <a:prstGeom prst="rect">
            <a:avLst/>
          </a:prstGeom>
        </p:spPr>
      </p:pic>
      <p:sp>
        <p:nvSpPr>
          <p:cNvPr id="6" name="Slide Number Placeholder 5">
            <a:extLst>
              <a:ext uri="{FF2B5EF4-FFF2-40B4-BE49-F238E27FC236}">
                <a16:creationId xmlns:a16="http://schemas.microsoft.com/office/drawing/2014/main" id="{974ED341-21B7-46CF-BBBA-2D7810A303C0}"/>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68B2527D-A1A1-46EF-8360-8D5D1821CD33}" type="slidenum">
              <a:rPr lang="en-US" altLang="en-US" smtClean="0"/>
              <a:pPr algn="r">
                <a:defRPr/>
              </a:pPr>
              <a:t>94</a:t>
            </a:fld>
            <a:endParaRPr lang="en-US" altLang="en-US" dirty="0"/>
          </a:p>
        </p:txBody>
      </p:sp>
    </p:spTree>
    <p:extLst>
      <p:ext uri="{BB962C8B-B14F-4D97-AF65-F5344CB8AC3E}">
        <p14:creationId xmlns:p14="http://schemas.microsoft.com/office/powerpoint/2010/main" val="2611149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F297F553-8920-467B-A161-1EDD24BEDE9A}"/>
              </a:ext>
            </a:extLst>
          </p:cNvPr>
          <p:cNvSpPr>
            <a:spLocks noGrp="1"/>
          </p:cNvSpPr>
          <p:nvPr>
            <p:ph type="title"/>
          </p:nvPr>
        </p:nvSpPr>
        <p:spPr>
          <a:xfrm>
            <a:off x="1524000" y="340219"/>
            <a:ext cx="9144000" cy="1095186"/>
          </a:xfrm>
        </p:spPr>
        <p:txBody>
          <a:bodyPr/>
          <a:lstStyle/>
          <a:p>
            <a:r>
              <a:rPr lang="en-US" altLang="en-US" b="1" dirty="0"/>
              <a:t>When are pre-approvals needed? </a:t>
            </a:r>
          </a:p>
        </p:txBody>
      </p:sp>
      <p:pic>
        <p:nvPicPr>
          <p:cNvPr id="3" name="Picture 2" descr="screenshot"/>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0444"/>
          <a:stretch/>
        </p:blipFill>
        <p:spPr>
          <a:xfrm>
            <a:off x="4417690" y="1982244"/>
            <a:ext cx="3356620" cy="31763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Slide Number Placeholder 4">
            <a:extLst>
              <a:ext uri="{FF2B5EF4-FFF2-40B4-BE49-F238E27FC236}">
                <a16:creationId xmlns:a16="http://schemas.microsoft.com/office/drawing/2014/main" id="{0E607940-01CF-4597-AAEB-0169756EF4EC}"/>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80B58A8A-86A1-4995-B151-C0D7222028A6}" type="slidenum">
              <a:rPr lang="en-US" altLang="en-US" smtClean="0"/>
              <a:pPr algn="r">
                <a:defRPr/>
              </a:pPr>
              <a:t>95</a:t>
            </a:fld>
            <a:endParaRPr lang="en-US" altLang="en-US" dirty="0"/>
          </a:p>
        </p:txBody>
      </p:sp>
    </p:spTree>
    <p:extLst>
      <p:ext uri="{BB962C8B-B14F-4D97-AF65-F5344CB8AC3E}">
        <p14:creationId xmlns:p14="http://schemas.microsoft.com/office/powerpoint/2010/main" val="37808192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33FD71-03E1-48B5-9C0D-751F6C690787}"/>
              </a:ext>
              <a:ext uri="{C183D7F6-B498-43B3-948B-1728B52AA6E4}">
                <adec:decorative xmlns:adec="http://schemas.microsoft.com/office/drawing/2017/decorative" val="0"/>
              </a:ext>
            </a:extLst>
          </p:cNvPr>
          <p:cNvSpPr>
            <a:spLocks noGrp="1"/>
          </p:cNvSpPr>
          <p:nvPr>
            <p:ph type="title"/>
          </p:nvPr>
        </p:nvSpPr>
        <p:spPr>
          <a:xfrm>
            <a:off x="1908676" y="-341701"/>
            <a:ext cx="9144000" cy="1752600"/>
          </a:xfrm>
        </p:spPr>
        <p:txBody>
          <a:bodyPr/>
          <a:lstStyle/>
          <a:p>
            <a:r>
              <a:rPr lang="en-US" altLang="en-US" b="1" dirty="0"/>
              <a:t>Most Common Mistakes: </a:t>
            </a:r>
          </a:p>
        </p:txBody>
      </p:sp>
      <p:graphicFrame>
        <p:nvGraphicFramePr>
          <p:cNvPr id="8" name="Diagram 7" descr="diagram"/>
          <p:cNvGraphicFramePr/>
          <p:nvPr>
            <p:extLst>
              <p:ext uri="{D42A27DB-BD31-4B8C-83A1-F6EECF244321}">
                <p14:modId xmlns:p14="http://schemas.microsoft.com/office/powerpoint/2010/main" val="4282432821"/>
              </p:ext>
            </p:extLst>
          </p:nvPr>
        </p:nvGraphicFramePr>
        <p:xfrm>
          <a:off x="1021079" y="1183498"/>
          <a:ext cx="1014984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5518CC0-BA61-457B-B9C4-00D512333ED7}"/>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788ED278-EAEB-47E7-9444-31F28CD8A452}" type="slidenum">
              <a:rPr lang="en-US" altLang="en-US" smtClean="0"/>
              <a:pPr algn="r">
                <a:defRPr/>
              </a:pPr>
              <a:t>96</a:t>
            </a:fld>
            <a:endParaRPr lang="en-US" altLang="en-US" dirty="0"/>
          </a:p>
        </p:txBody>
      </p:sp>
    </p:spTree>
    <p:extLst>
      <p:ext uri="{BB962C8B-B14F-4D97-AF65-F5344CB8AC3E}">
        <p14:creationId xmlns:p14="http://schemas.microsoft.com/office/powerpoint/2010/main" val="25104846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F297F553-8920-467B-A161-1EDD24BEDE9A}"/>
              </a:ext>
            </a:extLst>
          </p:cNvPr>
          <p:cNvSpPr>
            <a:spLocks noGrp="1"/>
          </p:cNvSpPr>
          <p:nvPr>
            <p:ph type="title"/>
          </p:nvPr>
        </p:nvSpPr>
        <p:spPr>
          <a:xfrm>
            <a:off x="1428750" y="-36853"/>
            <a:ext cx="9144000" cy="1095186"/>
          </a:xfrm>
        </p:spPr>
        <p:txBody>
          <a:bodyPr/>
          <a:lstStyle/>
          <a:p>
            <a:r>
              <a:rPr lang="en-US" altLang="en-US" b="1" dirty="0"/>
              <a:t>Budget Revision 1</a:t>
            </a:r>
          </a:p>
        </p:txBody>
      </p:sp>
      <p:sp>
        <p:nvSpPr>
          <p:cNvPr id="5" name="Slide Number Placeholder 4">
            <a:extLst>
              <a:ext uri="{FF2B5EF4-FFF2-40B4-BE49-F238E27FC236}">
                <a16:creationId xmlns:a16="http://schemas.microsoft.com/office/drawing/2014/main" id="{0E607940-01CF-4597-AAEB-0169756EF4EC}"/>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80B58A8A-86A1-4995-B151-C0D7222028A6}" type="slidenum">
              <a:rPr lang="en-US" altLang="en-US" smtClean="0"/>
              <a:pPr algn="r">
                <a:defRPr/>
              </a:pPr>
              <a:t>97</a:t>
            </a:fld>
            <a:endParaRPr lang="en-US" altLang="en-US" dirty="0"/>
          </a:p>
        </p:txBody>
      </p:sp>
      <p:graphicFrame>
        <p:nvGraphicFramePr>
          <p:cNvPr id="3" name="Diagram 2" descr="Table with information about BR 1" title="Table with information about BR 1"/>
          <p:cNvGraphicFramePr/>
          <p:nvPr>
            <p:extLst>
              <p:ext uri="{D42A27DB-BD31-4B8C-83A1-F6EECF244321}">
                <p14:modId xmlns:p14="http://schemas.microsoft.com/office/powerpoint/2010/main" val="2447170843"/>
              </p:ext>
            </p:extLst>
          </p:nvPr>
        </p:nvGraphicFramePr>
        <p:xfrm>
          <a:off x="1628090" y="1058333"/>
          <a:ext cx="93052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069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F297F553-8920-467B-A161-1EDD24BEDE9A}"/>
              </a:ext>
            </a:extLst>
          </p:cNvPr>
          <p:cNvSpPr>
            <a:spLocks noGrp="1"/>
          </p:cNvSpPr>
          <p:nvPr>
            <p:ph type="title"/>
          </p:nvPr>
        </p:nvSpPr>
        <p:spPr>
          <a:xfrm>
            <a:off x="1708726" y="-46567"/>
            <a:ext cx="9144000" cy="1752600"/>
          </a:xfrm>
        </p:spPr>
        <p:txBody>
          <a:bodyPr/>
          <a:lstStyle/>
          <a:p>
            <a:r>
              <a:rPr lang="en-US" altLang="en-US" b="1" dirty="0"/>
              <a:t>Key Takeaways and Tips</a:t>
            </a:r>
          </a:p>
        </p:txBody>
      </p:sp>
      <p:sp>
        <p:nvSpPr>
          <p:cNvPr id="5" name="Slide Number Placeholder 4">
            <a:extLst>
              <a:ext uri="{FF2B5EF4-FFF2-40B4-BE49-F238E27FC236}">
                <a16:creationId xmlns:a16="http://schemas.microsoft.com/office/drawing/2014/main" id="{0E607940-01CF-4597-AAEB-0169756EF4EC}"/>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80B58A8A-86A1-4995-B151-C0D7222028A6}" type="slidenum">
              <a:rPr lang="en-US" altLang="en-US" smtClean="0"/>
              <a:pPr algn="r">
                <a:defRPr/>
              </a:pPr>
              <a:t>98</a:t>
            </a:fld>
            <a:endParaRPr lang="en-US" altLang="en-US" dirty="0"/>
          </a:p>
        </p:txBody>
      </p:sp>
      <p:graphicFrame>
        <p:nvGraphicFramePr>
          <p:cNvPr id="3" name="Diagram 2" descr="TAble" title="TAble"/>
          <p:cNvGraphicFramePr/>
          <p:nvPr>
            <p:extLst>
              <p:ext uri="{D42A27DB-BD31-4B8C-83A1-F6EECF244321}">
                <p14:modId xmlns:p14="http://schemas.microsoft.com/office/powerpoint/2010/main" val="2890408218"/>
              </p:ext>
            </p:extLst>
          </p:nvPr>
        </p:nvGraphicFramePr>
        <p:xfrm>
          <a:off x="1628090" y="1058333"/>
          <a:ext cx="93052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Picture of save button" title="Picture"/>
          <p:cNvPicPr>
            <a:picLocks noChangeAspect="1"/>
          </p:cNvPicPr>
          <p:nvPr/>
        </p:nvPicPr>
        <p:blipFill rotWithShape="1">
          <a:blip r:embed="rId8">
            <a:extLst>
              <a:ext uri="{28A0092B-C50C-407E-A947-70E740481C1C}">
                <a14:useLocalDpi xmlns:a14="http://schemas.microsoft.com/office/drawing/2010/main" val="0"/>
              </a:ext>
            </a:extLst>
          </a:blip>
          <a:srcRect l="1754" t="2803" r="3432" b="3507"/>
          <a:stretch/>
        </p:blipFill>
        <p:spPr>
          <a:xfrm>
            <a:off x="1752496" y="1510145"/>
            <a:ext cx="1295538" cy="12801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Picture of calendar" title="Picture "/>
          <p:cNvPicPr>
            <a:picLocks noChangeAspect="1"/>
          </p:cNvPicPr>
          <p:nvPr/>
        </p:nvPicPr>
        <p:blipFill rotWithShape="1">
          <a:blip r:embed="rId9">
            <a:extLst>
              <a:ext uri="{28A0092B-C50C-407E-A947-70E740481C1C}">
                <a14:useLocalDpi xmlns:a14="http://schemas.microsoft.com/office/drawing/2010/main" val="0"/>
              </a:ext>
            </a:extLst>
          </a:blip>
          <a:srcRect l="28231" r="24802"/>
          <a:stretch/>
        </p:blipFill>
        <p:spPr>
          <a:xfrm>
            <a:off x="2147475" y="3126210"/>
            <a:ext cx="1315234" cy="13606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Picture of a the letter F" title="Picture"/>
          <p:cNvPicPr>
            <a:picLocks noChangeAspect="1"/>
          </p:cNvPicPr>
          <p:nvPr/>
        </p:nvPicPr>
        <p:blipFill rotWithShape="1">
          <a:blip r:embed="rId10">
            <a:extLst>
              <a:ext uri="{28A0092B-C50C-407E-A947-70E740481C1C}">
                <a14:useLocalDpi xmlns:a14="http://schemas.microsoft.com/office/drawing/2010/main" val="0"/>
              </a:ext>
            </a:extLst>
          </a:blip>
          <a:srcRect l="7382" t="7647" r="7382" b="29140"/>
          <a:stretch/>
        </p:blipFill>
        <p:spPr>
          <a:xfrm>
            <a:off x="1736428" y="4739299"/>
            <a:ext cx="1295538" cy="1255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684770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33FD71-03E1-48B5-9C0D-751F6C690787}"/>
              </a:ext>
            </a:extLst>
          </p:cNvPr>
          <p:cNvSpPr>
            <a:spLocks noGrp="1"/>
          </p:cNvSpPr>
          <p:nvPr>
            <p:ph type="title"/>
          </p:nvPr>
        </p:nvSpPr>
        <p:spPr>
          <a:xfrm>
            <a:off x="2758024" y="147935"/>
            <a:ext cx="6960871" cy="881380"/>
          </a:xfrm>
        </p:spPr>
        <p:txBody>
          <a:bodyPr/>
          <a:lstStyle/>
          <a:p>
            <a:r>
              <a:rPr lang="en-US" altLang="en-US" b="1" dirty="0"/>
              <a:t>Presentation</a:t>
            </a:r>
            <a:r>
              <a:rPr lang="en-US" altLang="en-US" b="1" baseline="0" dirty="0"/>
              <a:t> Materials</a:t>
            </a:r>
            <a:r>
              <a:rPr lang="en-US" altLang="en-US" b="1" dirty="0"/>
              <a:t>: </a:t>
            </a:r>
          </a:p>
        </p:txBody>
      </p:sp>
      <p:pic>
        <p:nvPicPr>
          <p:cNvPr id="6" name="Picture 5" descr="Screenshot of the LACOE website. " title="Screenshot"/>
          <p:cNvPicPr>
            <a:picLocks noChangeAspect="1"/>
          </p:cNvPicPr>
          <p:nvPr/>
        </p:nvPicPr>
        <p:blipFill rotWithShape="1">
          <a:blip r:embed="rId3"/>
          <a:srcRect l="53125" r="9875" b="6666"/>
          <a:stretch/>
        </p:blipFill>
        <p:spPr>
          <a:xfrm>
            <a:off x="575748" y="1033780"/>
            <a:ext cx="6960870" cy="4790440"/>
          </a:xfrm>
          <a:prstGeom prst="rect">
            <a:avLst/>
          </a:prstGeom>
          <a:ln w="38100">
            <a:solidFill>
              <a:schemeClr val="tx1"/>
            </a:solidFill>
          </a:ln>
        </p:spPr>
      </p:pic>
      <p:pic>
        <p:nvPicPr>
          <p:cNvPr id="7" name="Picture 6" descr="QR Code to link to LACOE resources website">
            <a:extLst>
              <a:ext uri="{FF2B5EF4-FFF2-40B4-BE49-F238E27FC236}">
                <a16:creationId xmlns:a16="http://schemas.microsoft.com/office/drawing/2014/main" id="{981E23A7-468B-1A41-A36D-BE6BB823CEB1}"/>
              </a:ext>
            </a:extLst>
          </p:cNvPr>
          <p:cNvPicPr>
            <a:picLocks noChangeAspect="1"/>
          </p:cNvPicPr>
          <p:nvPr/>
        </p:nvPicPr>
        <p:blipFill>
          <a:blip r:embed="rId4"/>
          <a:stretch>
            <a:fillRect/>
          </a:stretch>
        </p:blipFill>
        <p:spPr>
          <a:xfrm>
            <a:off x="8560341" y="1129547"/>
            <a:ext cx="2235200" cy="2070853"/>
          </a:xfrm>
          <a:prstGeom prst="rect">
            <a:avLst/>
          </a:prstGeom>
        </p:spPr>
      </p:pic>
      <p:sp>
        <p:nvSpPr>
          <p:cNvPr id="4" name="Slide Number Placeholder 3">
            <a:extLst>
              <a:ext uri="{FF2B5EF4-FFF2-40B4-BE49-F238E27FC236}">
                <a16:creationId xmlns:a16="http://schemas.microsoft.com/office/drawing/2014/main" id="{55518CC0-BA61-457B-B9C4-00D512333ED7}"/>
              </a:ext>
            </a:extLst>
          </p:cNvPr>
          <p:cNvSpPr>
            <a:spLocks noGrp="1"/>
          </p:cNvSpPr>
          <p:nvPr>
            <p:ph type="sldNum" sz="quarter" idx="4294967295"/>
          </p:nvPr>
        </p:nvSpPr>
        <p:spPr>
          <a:xfrm>
            <a:off x="9455150" y="6248400"/>
            <a:ext cx="2235200" cy="457200"/>
          </a:xfrm>
          <a:prstGeom prst="rect">
            <a:avLst/>
          </a:prstGeom>
        </p:spPr>
        <p:txBody>
          <a:bodyPr/>
          <a:lstStyle/>
          <a:p>
            <a:pPr algn="r">
              <a:defRPr/>
            </a:pPr>
            <a:fld id="{788ED278-EAEB-47E7-9444-31F28CD8A452}" type="slidenum">
              <a:rPr lang="en-US" altLang="en-US" smtClean="0"/>
              <a:pPr algn="r">
                <a:defRPr/>
              </a:pPr>
              <a:t>99</a:t>
            </a:fld>
            <a:endParaRPr lang="en-US" altLang="en-US" dirty="0"/>
          </a:p>
        </p:txBody>
      </p:sp>
      <p:sp>
        <p:nvSpPr>
          <p:cNvPr id="3" name="TextBox 2">
            <a:extLst>
              <a:ext uri="{FF2B5EF4-FFF2-40B4-BE49-F238E27FC236}">
                <a16:creationId xmlns:a16="http://schemas.microsoft.com/office/drawing/2014/main" id="{E832086B-77B9-F0D0-8A51-3ACFAD7D9C13}"/>
              </a:ext>
            </a:extLst>
          </p:cNvPr>
          <p:cNvSpPr txBox="1"/>
          <p:nvPr/>
        </p:nvSpPr>
        <p:spPr>
          <a:xfrm>
            <a:off x="3283318" y="6292334"/>
            <a:ext cx="5160291" cy="369332"/>
          </a:xfrm>
          <a:prstGeom prst="rect">
            <a:avLst/>
          </a:prstGeom>
          <a:noFill/>
        </p:spPr>
        <p:txBody>
          <a:bodyPr wrap="square">
            <a:spAutoFit/>
          </a:bodyPr>
          <a:lstStyle/>
          <a:p>
            <a:r>
              <a:rPr lang="en-US" dirty="0">
                <a:hlinkClick r:id="rId5"/>
              </a:rPr>
              <a:t>Migrant Ed Program Online Support (lacoe.edu)</a:t>
            </a:r>
            <a:endParaRPr lang="es-MX" dirty="0"/>
          </a:p>
        </p:txBody>
      </p:sp>
    </p:spTree>
    <p:extLst>
      <p:ext uri="{BB962C8B-B14F-4D97-AF65-F5344CB8AC3E}">
        <p14:creationId xmlns:p14="http://schemas.microsoft.com/office/powerpoint/2010/main" val="2646062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e2334fb7-683f-43c7-954f-6c0653ee571f"/>
  <p:tag name="SLIDO_EVENT_SECTION_UUID" val="6d921014-6140-4781-831d-a47b19001c4d"/>
</p:tagLst>
</file>

<file path=ppt/theme/theme1.xml><?xml version="1.0" encoding="utf-8"?>
<a:theme xmlns:a="http://schemas.openxmlformats.org/drawingml/2006/main" name="CDE Set 1">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2">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3">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4">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5">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E Set 6">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DE Set 7">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8720</TotalTime>
  <Words>11845</Words>
  <Application>Microsoft Office PowerPoint</Application>
  <PresentationFormat>Widescreen</PresentationFormat>
  <Paragraphs>1250</Paragraphs>
  <Slides>102</Slides>
  <Notes>102</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102</vt:i4>
      </vt:variant>
    </vt:vector>
  </HeadingPairs>
  <TitlesOfParts>
    <vt:vector size="113" baseType="lpstr">
      <vt:lpstr>Arial</vt:lpstr>
      <vt:lpstr>Calibri</vt:lpstr>
      <vt:lpstr>Segoe UI</vt:lpstr>
      <vt:lpstr>Söhne</vt:lpstr>
      <vt:lpstr>CDE Set 1</vt:lpstr>
      <vt:lpstr>CDE Set 2</vt:lpstr>
      <vt:lpstr>CDE Set 3</vt:lpstr>
      <vt:lpstr>CDE Set 4</vt:lpstr>
      <vt:lpstr>CDE Set 5</vt:lpstr>
      <vt:lpstr>CDE Set 6</vt:lpstr>
      <vt:lpstr>CDE Set 7</vt:lpstr>
      <vt:lpstr>Welcome!  </vt:lpstr>
      <vt:lpstr>2023–24 Migrant Education Program Budget Revision System  Training    August 3, 2023</vt:lpstr>
      <vt:lpstr>Presenters:</vt:lpstr>
      <vt:lpstr>Meeting Agreements</vt:lpstr>
      <vt:lpstr>How familiar are you with the MEP budget revision process? </vt:lpstr>
      <vt:lpstr>Budget Process Overview</vt:lpstr>
      <vt:lpstr>Agenda</vt:lpstr>
      <vt:lpstr>Roles</vt:lpstr>
      <vt:lpstr>I. System Access</vt:lpstr>
      <vt:lpstr>I. System Access (2)</vt:lpstr>
      <vt:lpstr>I. System Access (3) A. Create an Account</vt:lpstr>
      <vt:lpstr>I. System Access (4) A. Create an Account</vt:lpstr>
      <vt:lpstr>I. System Access (5) B. System Access</vt:lpstr>
      <vt:lpstr>I. System Access (6) C. BR Menu</vt:lpstr>
      <vt:lpstr>II. Creating a Budget Revision</vt:lpstr>
      <vt:lpstr>II. Creating a Budget Revision (2)</vt:lpstr>
      <vt:lpstr>II. Creating a Budget Revision (3) </vt:lpstr>
      <vt:lpstr>II. Creating a Budget Revision (4)</vt:lpstr>
      <vt:lpstr>II. Creating a Budget Revision (5) </vt:lpstr>
      <vt:lpstr>Plan Index Page Components </vt:lpstr>
      <vt:lpstr>Manage Users Tab</vt:lpstr>
      <vt:lpstr>Check for Understanding</vt:lpstr>
      <vt:lpstr>Check for Understanding (2)</vt:lpstr>
      <vt:lpstr>Check for Understanding (3)</vt:lpstr>
      <vt:lpstr>Check for Understanding (4)</vt:lpstr>
      <vt:lpstr>II. Creating a Budget Revision (6)</vt:lpstr>
      <vt:lpstr>II. Creating a Budget Revision (7)</vt:lpstr>
      <vt:lpstr>II. Creating a Budget Revision (8)</vt:lpstr>
      <vt:lpstr>II. Creating a Budget Revision (9)</vt:lpstr>
      <vt:lpstr>II. Creating a Budget Revision (10)</vt:lpstr>
      <vt:lpstr>II. Creating a Budget Revision (11)</vt:lpstr>
      <vt:lpstr>II. Creating a Budget Revision (12)</vt:lpstr>
      <vt:lpstr>II. Creating a Budget Revision (13)</vt:lpstr>
      <vt:lpstr>Questions?</vt:lpstr>
      <vt:lpstr>II. Creating a Budget Revision (14)</vt:lpstr>
      <vt:lpstr>II. Creating a Budget Revision (15)</vt:lpstr>
      <vt:lpstr>II. Creating a Budget Revision (16) </vt:lpstr>
      <vt:lpstr>II. Creating a Budget Revision (17) </vt:lpstr>
      <vt:lpstr>II. Creating a Budget Revision (18) </vt:lpstr>
      <vt:lpstr>II. Creating a Budget Revision (19)</vt:lpstr>
      <vt:lpstr>II. Creating a Budget Revision (20)</vt:lpstr>
      <vt:lpstr>II. Creating a Budget Revision (21)</vt:lpstr>
      <vt:lpstr>II. Creating a Budget Revision (22)</vt:lpstr>
      <vt:lpstr>II. Creating a Budget Revision (23)</vt:lpstr>
      <vt:lpstr>II. Creating a Budget Revision (24)</vt:lpstr>
      <vt:lpstr>II. Creating a Budget Revision (25)</vt:lpstr>
      <vt:lpstr>II. Creating a Budget Revision (26)</vt:lpstr>
      <vt:lpstr>II. Creating a Budget Revision (27)</vt:lpstr>
      <vt:lpstr>II. Creating a Budget Revision (28)</vt:lpstr>
      <vt:lpstr>Check for Understanding (5)</vt:lpstr>
      <vt:lpstr>Check for Understanding (6)</vt:lpstr>
      <vt:lpstr>Check for Understanding (7)</vt:lpstr>
      <vt:lpstr>II. Creating a Budget Revision (29) </vt:lpstr>
      <vt:lpstr>III. Submitting a Budget Revision</vt:lpstr>
      <vt:lpstr>III. Submitting a Budget Revision (2)</vt:lpstr>
      <vt:lpstr>III. Submitting a Budget Revision (3)</vt:lpstr>
      <vt:lpstr>III. Submitting a Budget Revision (4)</vt:lpstr>
      <vt:lpstr>IV. Budget Revision Review</vt:lpstr>
      <vt:lpstr>IV. Budget Revision Review (2) </vt:lpstr>
      <vt:lpstr>IV. Budget Revision Review (3)</vt:lpstr>
      <vt:lpstr>IV. Budget Revision Review (4)</vt:lpstr>
      <vt:lpstr>IV. Budget Revision Review (5)</vt:lpstr>
      <vt:lpstr>Check for Understanding (8)</vt:lpstr>
      <vt:lpstr>Check for Understanding (9)</vt:lpstr>
      <vt:lpstr>Check for Understanding (10)</vt:lpstr>
      <vt:lpstr>IV. Budget Revision Review (6)</vt:lpstr>
      <vt:lpstr>IV. Budget Revision Review (7)</vt:lpstr>
      <vt:lpstr>IV. Budget Revision Review (8)</vt:lpstr>
      <vt:lpstr>IV. Budget Revision Review (9)</vt:lpstr>
      <vt:lpstr>IV. Budget Revision Review (10)</vt:lpstr>
      <vt:lpstr>IV. Budget Revision Review (11)</vt:lpstr>
      <vt:lpstr>IV. Budget Revision Review (12)</vt:lpstr>
      <vt:lpstr>IV. Budget Revision Review (13)</vt:lpstr>
      <vt:lpstr>IV. Budget Revision Review (14)</vt:lpstr>
      <vt:lpstr>IV. Budget Revision Review (15)</vt:lpstr>
      <vt:lpstr>IV. Budget Revision Review (16)</vt:lpstr>
      <vt:lpstr>Questions? (2)</vt:lpstr>
      <vt:lpstr>V. Approving a Budget Revision</vt:lpstr>
      <vt:lpstr>V. Approving a Budget Revision (2)</vt:lpstr>
      <vt:lpstr>V. Approving a Budget Revision (3)</vt:lpstr>
      <vt:lpstr>V. Approving a Budget Revision (4)</vt:lpstr>
      <vt:lpstr>VI. MEPEX</vt:lpstr>
      <vt:lpstr>MEPEX Diagram for District to Region</vt:lpstr>
      <vt:lpstr>MEPEX Budget Revision Submission Screen</vt:lpstr>
      <vt:lpstr>MEPEX Summaries Updated</vt:lpstr>
      <vt:lpstr>Submit/Review/Approve  Budget Revision</vt:lpstr>
      <vt:lpstr>MEPEX  Budget Revision Complete</vt:lpstr>
      <vt:lpstr>MEPEX Budget Revision Finalize Screen</vt:lpstr>
      <vt:lpstr>MEPEX Expenditure Screens Updated</vt:lpstr>
      <vt:lpstr>ME-1 REGION LEVEL</vt:lpstr>
      <vt:lpstr>Check for Understanding (11)</vt:lpstr>
      <vt:lpstr>Check for Understanding (12)</vt:lpstr>
      <vt:lpstr>Check for Understanding (13)</vt:lpstr>
      <vt:lpstr>Budget Section of a Canceled Service/Activity</vt:lpstr>
      <vt:lpstr>When are pre-approvals needed? </vt:lpstr>
      <vt:lpstr>Most Common Mistakes: </vt:lpstr>
      <vt:lpstr>Budget Revision 1</vt:lpstr>
      <vt:lpstr>Key Takeaways and Tips</vt:lpstr>
      <vt:lpstr>Presentation Materials: </vt:lpstr>
      <vt:lpstr>Questions? (3)</vt:lpstr>
      <vt:lpstr>Contact Information</vt:lpstr>
      <vt:lpstr>  Thank you for attending!  </vt:lpstr>
    </vt:vector>
  </TitlesOfParts>
  <Company>California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 PowerPoint Template 2020 - Forms Center (CA Intranet)</dc:title>
  <dc:subject>CDE PowerPoint template for presentations posted on the CDE website and webinar video recording.</dc:subject>
  <dc:creator>sclaus</dc:creator>
  <cp:lastModifiedBy>Emily Smith</cp:lastModifiedBy>
  <cp:revision>254</cp:revision>
  <dcterms:created xsi:type="dcterms:W3CDTF">2020-08-25T03:09:04Z</dcterms:created>
  <dcterms:modified xsi:type="dcterms:W3CDTF">2023-08-03T14:40:02Z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