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66"/>
  </p:notesMasterIdLst>
  <p:handoutMasterIdLst>
    <p:handoutMasterId r:id="rId67"/>
  </p:handoutMasterIdLst>
  <p:sldIdLst>
    <p:sldId id="260" r:id="rId8"/>
    <p:sldId id="269" r:id="rId9"/>
    <p:sldId id="268" r:id="rId10"/>
    <p:sldId id="267" r:id="rId11"/>
    <p:sldId id="266" r:id="rId12"/>
    <p:sldId id="270" r:id="rId13"/>
    <p:sldId id="323" r:id="rId14"/>
    <p:sldId id="274" r:id="rId15"/>
    <p:sldId id="273" r:id="rId16"/>
    <p:sldId id="279" r:id="rId17"/>
    <p:sldId id="278" r:id="rId18"/>
    <p:sldId id="276" r:id="rId19"/>
    <p:sldId id="272" r:id="rId20"/>
    <p:sldId id="271" r:id="rId21"/>
    <p:sldId id="277" r:id="rId22"/>
    <p:sldId id="282" r:id="rId23"/>
    <p:sldId id="281" r:id="rId24"/>
    <p:sldId id="324" r:id="rId25"/>
    <p:sldId id="330" r:id="rId26"/>
    <p:sldId id="331" r:id="rId27"/>
    <p:sldId id="332" r:id="rId28"/>
    <p:sldId id="333" r:id="rId29"/>
    <p:sldId id="322" r:id="rId30"/>
    <p:sldId id="310" r:id="rId31"/>
    <p:sldId id="318" r:id="rId32"/>
    <p:sldId id="325" r:id="rId33"/>
    <p:sldId id="326" r:id="rId34"/>
    <p:sldId id="327" r:id="rId35"/>
    <p:sldId id="319" r:id="rId36"/>
    <p:sldId id="317" r:id="rId37"/>
    <p:sldId id="316" r:id="rId38"/>
    <p:sldId id="345" r:id="rId39"/>
    <p:sldId id="340" r:id="rId40"/>
    <p:sldId id="292" r:id="rId41"/>
    <p:sldId id="291" r:id="rId42"/>
    <p:sldId id="299" r:id="rId43"/>
    <p:sldId id="298" r:id="rId44"/>
    <p:sldId id="285" r:id="rId45"/>
    <p:sldId id="296" r:id="rId46"/>
    <p:sldId id="295" r:id="rId47"/>
    <p:sldId id="290" r:id="rId48"/>
    <p:sldId id="289" r:id="rId49"/>
    <p:sldId id="341" r:id="rId50"/>
    <p:sldId id="342" r:id="rId51"/>
    <p:sldId id="337" r:id="rId52"/>
    <p:sldId id="302" r:id="rId53"/>
    <p:sldId id="304" r:id="rId54"/>
    <p:sldId id="309" r:id="rId55"/>
    <p:sldId id="287" r:id="rId56"/>
    <p:sldId id="308" r:id="rId57"/>
    <p:sldId id="307" r:id="rId58"/>
    <p:sldId id="306" r:id="rId59"/>
    <p:sldId id="305" r:id="rId60"/>
    <p:sldId id="328" r:id="rId61"/>
    <p:sldId id="338" r:id="rId62"/>
    <p:sldId id="346" r:id="rId63"/>
    <p:sldId id="329" r:id="rId64"/>
    <p:sldId id="32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a ZaragozaSanchez" initials="JZ" lastIdx="1" clrIdx="0">
    <p:extLst>
      <p:ext uri="{19B8F6BF-5375-455C-9EA6-DF929625EA0E}">
        <p15:presenceInfo xmlns:p15="http://schemas.microsoft.com/office/powerpoint/2012/main" userId="S-1-5-21-2608872058-1432505909-2668327341-31294" providerId="AD"/>
      </p:ext>
    </p:extLst>
  </p:cmAuthor>
  <p:cmAuthor id="2" name="Alejandro Leguizamo" initials="AL" lastIdx="2" clrIdx="1">
    <p:extLst>
      <p:ext uri="{19B8F6BF-5375-455C-9EA6-DF929625EA0E}">
        <p15:presenceInfo xmlns:p15="http://schemas.microsoft.com/office/powerpoint/2012/main" userId="S-1-5-21-2608872058-1432505909-2668327341-27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58754" autoAdjust="0"/>
  </p:normalViewPr>
  <p:slideViewPr>
    <p:cSldViewPr snapToGrid="0">
      <p:cViewPr varScale="1">
        <p:scale>
          <a:sx n="67" d="100"/>
          <a:sy n="67" d="100"/>
        </p:scale>
        <p:origin x="204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8/2/2023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lacoe.edu/Technology/MEP-Online-System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 </a:t>
            </a:r>
            <a:r>
              <a:rPr lang="en-US" sz="1200" b="0" dirty="0"/>
              <a:t>Alex</a:t>
            </a:r>
          </a:p>
          <a:p>
            <a:r>
              <a:rPr lang="en-US" sz="1200" b="1" dirty="0"/>
              <a:t>Time: </a:t>
            </a:r>
            <a:r>
              <a:rPr lang="en-US" sz="1200" dirty="0"/>
              <a:t>Slide will be up 15 min prior to start time.</a:t>
            </a:r>
          </a:p>
          <a:p>
            <a:r>
              <a:rPr lang="en-US" sz="1200" b="1" dirty="0"/>
              <a:t>Notes: </a:t>
            </a:r>
          </a:p>
          <a:p>
            <a:pPr marL="175295" indent="-175295">
              <a:buFont typeface="Arial" panose="020B0604020202020204" pitchFamily="34" charset="0"/>
              <a:buChar char="•"/>
            </a:pPr>
            <a:r>
              <a:rPr lang="en-US" sz="1200" dirty="0"/>
              <a:t>Stand-by slide </a:t>
            </a:r>
            <a:endParaRPr lang="en-US" sz="1200" b="1" dirty="0"/>
          </a:p>
          <a:p>
            <a:pPr marL="175295" indent="-175295" defTabSz="969794">
              <a:buFont typeface="Arial" panose="020B0604020202020204" pitchFamily="34" charset="0"/>
              <a:buChar char="•"/>
              <a:defRPr/>
            </a:pPr>
            <a:r>
              <a:rPr lang="en-US" sz="1200" dirty="0">
                <a:cs typeface="Arial" panose="020B0604020202020204" pitchFamily="34" charset="0"/>
              </a:rPr>
              <a:t>This slide will be on display as participants log in.</a:t>
            </a:r>
          </a:p>
          <a:p>
            <a:pPr marL="175295" indent="-175295" defTabSz="969794">
              <a:buFont typeface="Arial" panose="020B0604020202020204" pitchFamily="34" charset="0"/>
              <a:buChar char="•"/>
              <a:defRPr/>
            </a:pPr>
            <a:r>
              <a:rPr lang="en-US" sz="1200" dirty="0">
                <a:cs typeface="Arial" panose="020B0604020202020204" pitchFamily="34" charset="0"/>
              </a:rPr>
              <a:t>Do a few sound-checks prior to starting.</a:t>
            </a:r>
          </a:p>
          <a:p>
            <a:pPr marL="175295" indent="-175295" defTabSz="969794">
              <a:buFont typeface="Arial" panose="020B0604020202020204" pitchFamily="34" charset="0"/>
              <a:buChar char="•"/>
              <a:defRPr/>
            </a:pPr>
            <a:r>
              <a:rPr lang="en-US" sz="1200" dirty="0">
                <a:cs typeface="Arial" panose="020B0604020202020204" pitchFamily="34" charset="0"/>
              </a:rPr>
              <a:t>Ask participants to follow the roll call instructions.</a:t>
            </a:r>
          </a:p>
          <a:p>
            <a:endParaRPr lang="en-US" dirty="0"/>
          </a:p>
          <a:p>
            <a:r>
              <a:rPr lang="en-US" dirty="0"/>
              <a:t>https://forms.gle/BgZvxV3BW6MM3uac9</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13314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a:t>
            </a:r>
            <a:r>
              <a:rPr lang="en-US" b="0" dirty="0"/>
              <a:t>Alex</a:t>
            </a:r>
          </a:p>
          <a:p>
            <a:endParaRPr lang="en-US" b="0" dirty="0"/>
          </a:p>
          <a:p>
            <a:r>
              <a:rPr lang="en-US" b="1" dirty="0"/>
              <a:t>Say:</a:t>
            </a:r>
            <a:r>
              <a:rPr lang="en-US" b="0" dirty="0"/>
              <a:t> </a:t>
            </a:r>
            <a:endParaRPr lang="en-US" altLang="en-US" b="1" dirty="0"/>
          </a:p>
          <a:p>
            <a:pPr>
              <a:defRPr/>
            </a:pPr>
            <a:r>
              <a:rPr lang="en-US" altLang="en-US" dirty="0"/>
              <a:t>Example # 1</a:t>
            </a:r>
          </a:p>
          <a:p>
            <a:pPr>
              <a:defRPr/>
            </a:pPr>
            <a:endParaRPr lang="en-US" altLang="en-US" dirty="0"/>
          </a:p>
          <a:p>
            <a:pPr>
              <a:defRPr/>
            </a:pPr>
            <a:r>
              <a:rPr lang="en-US" altLang="en-US" dirty="0"/>
              <a:t>For October 2018, in the Regular School Year, the region reported expenditures in the “Direct Service” section of $21,000 for Object Code 1100 as denoted in the top left red box. As you can see in the top right red box, the balance is automatically updated once the expense is typed in.</a:t>
            </a:r>
          </a:p>
          <a:p>
            <a:pPr>
              <a:defRPr/>
            </a:pPr>
            <a:endParaRPr lang="en-US" altLang="en-US" dirty="0"/>
          </a:p>
          <a:p>
            <a:pPr>
              <a:defRPr/>
            </a:pPr>
            <a:r>
              <a:rPr lang="en-US" altLang="en-US" dirty="0"/>
              <a:t>Example # 2</a:t>
            </a:r>
          </a:p>
          <a:p>
            <a:pPr>
              <a:defRPr/>
            </a:pPr>
            <a:r>
              <a:rPr lang="en-US" altLang="en-US" dirty="0"/>
              <a:t>Also in the Regular School Year, the region reported expenditures in the “Direct Service” section of $10,000 in Object Code 1900 as denoted in the center bottom red box. As you can see in the bottom right red box, the balance has updated to show an over-expenditure in red. There is also a red flag warning you of the overage on the left side. </a:t>
            </a:r>
          </a:p>
          <a:p>
            <a:pP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While these red markers appear as warnings of the overage, justified overages of line items are allowed to be submitted for CDE review. The MEPEX system will not allow an object code series total of 10% or more of the total expenditures to be submitted to CDE for review. (that means in the yellow line here that says “subtotal 1000-1999” the expenditure rate cannot be 110% or above). The system also does not allow the reporting of any expenditures in cells where there is not an approved budget amount. (so if you look at object code 1200 in this example, the current budget is $0, so the system will not allow any expenditures in that line item)</a:t>
            </a:r>
          </a:p>
          <a:p>
            <a:pPr>
              <a:defRPr/>
            </a:pPr>
            <a:endParaRPr lang="en-US" altLang="en-US" dirty="0"/>
          </a:p>
          <a:p>
            <a:pPr>
              <a:defRPr/>
            </a:pPr>
            <a:r>
              <a:rPr lang="en-US" altLang="en-US" dirty="0"/>
              <a:t>Repeat the steps outlined in the above examples to report additional expenditures in Direct Service.</a:t>
            </a:r>
          </a:p>
          <a:p>
            <a:pPr>
              <a:defRPr/>
            </a:pPr>
            <a:endParaRPr lang="en-US" altLang="en-US" b="1"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14464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a:t>
            </a:r>
            <a:r>
              <a:rPr lang="en-US" b="0" dirty="0"/>
              <a:t>Alex</a:t>
            </a:r>
          </a:p>
          <a:p>
            <a:endParaRPr lang="en-US" b="0" dirty="0"/>
          </a:p>
          <a:p>
            <a:r>
              <a:rPr lang="en-US" b="1" dirty="0"/>
              <a:t>Say:</a:t>
            </a:r>
            <a:r>
              <a:rPr lang="en-US" b="0" dirty="0"/>
              <a:t> </a:t>
            </a:r>
            <a:endParaRPr lang="en-US" altLang="en-US" b="1" dirty="0"/>
          </a:p>
          <a:p>
            <a:r>
              <a:rPr lang="en-US" altLang="en-US" dirty="0"/>
              <a:t>The region expenditures reported for Direct Service will update at the bottom of the screen, as well as give a Total summary of all reported expenditures within that program component as seen here on the right red box.</a:t>
            </a:r>
          </a:p>
          <a:p>
            <a:endParaRPr lang="en-US" altLang="en-US" dirty="0"/>
          </a:p>
          <a:p>
            <a:r>
              <a:rPr lang="en-US" altLang="en-US" dirty="0"/>
              <a:t>Once you hit save, the screen will update the cells as necessary. You will see an updated total at the bottom of each column where you entered expenditures. See the updated totals in the “Direct Service” column and the “Total” column. </a:t>
            </a:r>
          </a:p>
          <a:p>
            <a:endParaRPr lang="en-US" altLang="en-US" dirty="0"/>
          </a:p>
          <a:p>
            <a:r>
              <a:rPr lang="en-US" altLang="en-US" dirty="0"/>
              <a:t>Please remember to click </a:t>
            </a:r>
            <a:r>
              <a:rPr lang="en-US" altLang="en-US" b="1" dirty="0"/>
              <a:t>SAVE</a:t>
            </a:r>
            <a:r>
              <a:rPr lang="en-US" altLang="en-US" dirty="0"/>
              <a:t> after all entries are completed and prior to leaving the page since the system does not automatically save your data.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95988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After you complete the direct services section, you do the same for the Admin Service tab. You click on the “admin services” tab to get to the section and you repeat the same steps as in the direct services tab.</a:t>
            </a:r>
          </a:p>
          <a:p>
            <a:endParaRPr lang="en-US" b="0" dirty="0"/>
          </a:p>
          <a:p>
            <a:pPr marL="228600" indent="-228600">
              <a:buFont typeface="+mj-lt"/>
              <a:buAutoNum type="arabicPeriod"/>
            </a:pPr>
            <a:r>
              <a:rPr lang="en-US" b="0" dirty="0"/>
              <a:t>Make sure top ribbon is completed. (District/COE, FY, Submission month, program)</a:t>
            </a:r>
          </a:p>
          <a:p>
            <a:pPr marL="228600" indent="-228600">
              <a:buFont typeface="+mj-lt"/>
              <a:buAutoNum type="arabicPeriod"/>
            </a:pPr>
            <a:r>
              <a:rPr lang="en-US" b="0" dirty="0"/>
              <a:t>Fill in expenses</a:t>
            </a:r>
          </a:p>
          <a:p>
            <a:pPr marL="228600" indent="-228600">
              <a:buFont typeface="+mj-lt"/>
              <a:buAutoNum type="arabicPeriod"/>
            </a:pPr>
            <a:r>
              <a:rPr lang="en-US" b="0" dirty="0"/>
              <a:t>Remember to click SAVE after all entries are completed.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11529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Similar to the direct service section, when you put in the expense, the balance will automatically update.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Here you can see for October 2018, in the Regular School Year, the region reported expenditures in the “Admin Services” column for $850 for Object Code 1300.</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53392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As before, t</a:t>
            </a:r>
            <a:r>
              <a:rPr lang="en-US" altLang="en-US" dirty="0">
                <a:ea typeface="ＭＳ Ｐゴシック" panose="020B0600070205080204" pitchFamily="34" charset="-128"/>
              </a:rPr>
              <a:t>he region expenditures reported for </a:t>
            </a:r>
            <a:r>
              <a:rPr lang="en-US" altLang="en-US" b="1" dirty="0">
                <a:ea typeface="ＭＳ Ｐゴシック" panose="020B0600070205080204" pitchFamily="34" charset="-128"/>
              </a:rPr>
              <a:t>Admin Services </a:t>
            </a:r>
            <a:r>
              <a:rPr lang="en-US" altLang="en-US" dirty="0">
                <a:ea typeface="ＭＳ Ｐゴシック" panose="020B0600070205080204" pitchFamily="34" charset="-128"/>
              </a:rPr>
              <a:t>will update at the bottom, as well as give a </a:t>
            </a:r>
            <a:r>
              <a:rPr lang="en-US" altLang="en-US" b="1" dirty="0">
                <a:ea typeface="ＭＳ Ｐゴシック" panose="020B0600070205080204" pitchFamily="34" charset="-128"/>
              </a:rPr>
              <a:t>Total</a:t>
            </a:r>
            <a:r>
              <a:rPr lang="en-US" altLang="en-US" dirty="0">
                <a:ea typeface="ＭＳ Ｐゴシック" panose="020B0600070205080204" pitchFamily="34" charset="-128"/>
              </a:rPr>
              <a:t> summary of all reported expenditures within that program component.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Once you hit save, the screen will update the cells as necessary. You will see an updated total at the bottom of each column where you entered expenditures. (here you can see the updated expense column matches the $850 that was entered in the previous slide.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Once everything is entered, don’t forget to click that save button.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87114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To-do: </a:t>
            </a:r>
            <a:r>
              <a:rPr lang="en-US" b="0" dirty="0"/>
              <a:t>Read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266457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The expenditure reviewer will review the expenditure summaries by object code component to ensure accuracy and completeness of the expenditure information. Using this screen you are able to see both direct services and admin services on the same page.</a:t>
            </a:r>
          </a:p>
          <a:p>
            <a:pPr>
              <a:defRPr/>
            </a:pPr>
            <a:endParaRPr lang="en-US" dirty="0">
              <a:ea typeface="ＭＳ Ｐゴシック" charset="-128"/>
            </a:endParaRPr>
          </a:p>
          <a:p>
            <a:pPr>
              <a:defRPr/>
            </a:pPr>
            <a:r>
              <a:rPr lang="en-US" dirty="0">
                <a:ea typeface="ＭＳ Ｐゴシック" charset="-128"/>
              </a:rPr>
              <a:t>To get to this page:</a:t>
            </a:r>
          </a:p>
          <a:p>
            <a:pPr marL="310008" indent="-310008">
              <a:buFont typeface="Arial" panose="020B0604020202020204" pitchFamily="34" charset="0"/>
              <a:buChar char="•"/>
              <a:defRPr/>
            </a:pPr>
            <a:r>
              <a:rPr lang="en-US" dirty="0">
                <a:ea typeface="ＭＳ Ｐゴシック" charset="-128"/>
              </a:rPr>
              <a:t>Select Summaries from the drop-down menu at the top of the page</a:t>
            </a:r>
          </a:p>
          <a:p>
            <a:pPr marL="310008" indent="-310008">
              <a:buFont typeface="Arial" panose="020B0604020202020204" pitchFamily="34" charset="0"/>
              <a:buChar char="•"/>
              <a:defRPr/>
            </a:pPr>
            <a:r>
              <a:rPr lang="en-US" dirty="0">
                <a:ea typeface="ＭＳ Ｐゴシック" charset="-128"/>
              </a:rPr>
              <a:t>Select Expenditures Summary by Object (selected here)</a:t>
            </a:r>
          </a:p>
          <a:p>
            <a:pPr marL="310008" indent="-310008">
              <a:buFont typeface="Arial" panose="020B0604020202020204" pitchFamily="34" charset="0"/>
              <a:buChar char="•"/>
              <a:defRPr/>
            </a:pPr>
            <a:r>
              <a:rPr lang="en-US" dirty="0">
                <a:ea typeface="ＭＳ Ｐゴシック" charset="-128"/>
              </a:rPr>
              <a:t>Select Fiscal Year</a:t>
            </a:r>
          </a:p>
          <a:p>
            <a:pPr marL="310008" indent="-310008">
              <a:buFont typeface="Arial" panose="020B0604020202020204" pitchFamily="34" charset="0"/>
              <a:buChar char="•"/>
              <a:defRPr/>
            </a:pPr>
            <a:r>
              <a:rPr lang="en-US" dirty="0">
                <a:ea typeface="ＭＳ Ｐゴシック" charset="-128"/>
              </a:rPr>
              <a:t>Select Submission Month</a:t>
            </a:r>
          </a:p>
          <a:p>
            <a:pPr marL="310008" indent="-310008">
              <a:buFont typeface="Arial" panose="020B0604020202020204" pitchFamily="34" charset="0"/>
              <a:buChar char="•"/>
              <a:defRPr/>
            </a:pPr>
            <a:r>
              <a:rPr lang="en-US" dirty="0">
                <a:ea typeface="ＭＳ Ｐゴシック" charset="-128"/>
              </a:rPr>
              <a:t>Select Program</a:t>
            </a:r>
          </a:p>
          <a:p>
            <a:pPr marL="310008" indent="-310008">
              <a:buFont typeface="Arial" panose="020B0604020202020204" pitchFamily="34" charset="0"/>
              <a:buChar char="•"/>
              <a:defRPr/>
            </a:pPr>
            <a:endParaRPr lang="en-US" dirty="0">
              <a:ea typeface="ＭＳ Ｐゴシック" charset="-128"/>
            </a:endParaRPr>
          </a:p>
          <a:p>
            <a:pPr marL="0" indent="0">
              <a:buFont typeface="Arial" panose="020B0604020202020204" pitchFamily="34" charset="0"/>
              <a:buNone/>
              <a:defRPr/>
            </a:pPr>
            <a:r>
              <a:rPr lang="en-US" dirty="0">
                <a:ea typeface="ＭＳ Ｐゴシック" charset="-128"/>
              </a:rPr>
              <a:t>As you can see in the red boxes, the expenses that were placed in the services section are now reflecting here in the Summary by Object section. This is possible because we remembered to press the save button after we entered the expenditures. </a:t>
            </a:r>
          </a:p>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9645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The expenditure reviewer will also have the ability to review the expenditure summaries by program component to ensure accuracy and completeness of the expenditure information.</a:t>
            </a:r>
          </a:p>
          <a:p>
            <a:pPr>
              <a:defRPr/>
            </a:pPr>
            <a:endParaRPr lang="en-US" dirty="0">
              <a:ea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To do 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ＭＳ Ｐゴシック" charset="-128"/>
              </a:rPr>
              <a:t>    Select the Summary by Program tab from the Summary by Object selection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ＭＳ Ｐゴシック" charset="-128"/>
              </a:rPr>
              <a:t>    Select your district or county office of education</a:t>
            </a:r>
          </a:p>
          <a:p>
            <a:pPr marL="310008" indent="-310008">
              <a:buFont typeface="Arial" panose="020B0604020202020204" pitchFamily="34" charset="0"/>
              <a:buChar char="•"/>
              <a:defRPr/>
            </a:pPr>
            <a:r>
              <a:rPr lang="en-US" dirty="0">
                <a:ea typeface="ＭＳ Ｐゴシック" charset="-128"/>
              </a:rPr>
              <a:t>Select Fiscal Year</a:t>
            </a:r>
          </a:p>
          <a:p>
            <a:pPr marL="310008" indent="-310008">
              <a:buFont typeface="Arial" panose="020B0604020202020204" pitchFamily="34" charset="0"/>
              <a:buChar char="•"/>
              <a:defRPr/>
            </a:pPr>
            <a:r>
              <a:rPr lang="en-US" dirty="0">
                <a:ea typeface="ＭＳ Ｐゴシック" charset="-128"/>
              </a:rPr>
              <a:t>Select Submission Month</a:t>
            </a:r>
          </a:p>
          <a:p>
            <a:pPr marL="310008" indent="-310008">
              <a:buFont typeface="Arial" panose="020B0604020202020204" pitchFamily="34" charset="0"/>
              <a:buChar char="•"/>
              <a:defRPr/>
            </a:pPr>
            <a:r>
              <a:rPr lang="en-US" dirty="0">
                <a:ea typeface="ＭＳ Ｐゴシック" charset="-128"/>
              </a:rPr>
              <a:t>No need to select program, since that is how you are reviewing</a:t>
            </a:r>
          </a:p>
          <a:p>
            <a:pPr marL="310008" indent="-310008">
              <a:buFont typeface="Arial" panose="020B0604020202020204" pitchFamily="34" charset="0"/>
              <a:buChar char="•"/>
              <a:defRPr/>
            </a:pPr>
            <a:endParaRPr lang="en-US" dirty="0">
              <a:ea typeface="ＭＳ Ｐゴシック" charset="-128"/>
            </a:endParaRPr>
          </a:p>
          <a:p>
            <a:pPr marL="0" indent="0">
              <a:buFont typeface="Arial" panose="020B0604020202020204" pitchFamily="34" charset="0"/>
              <a:buNone/>
              <a:defRPr/>
            </a:pPr>
            <a:r>
              <a:rPr lang="en-US" dirty="0">
                <a:ea typeface="ＭＳ Ｐゴシック" charset="-128"/>
              </a:rPr>
              <a:t>Since you are reviewing by program, here we see $31,000 under RSY Direct services in the red box instead of the $10,000 and $21,000 that were entered in the beginning. </a:t>
            </a: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57429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a:p>
            <a:r>
              <a:rPr lang="en-US" b="1" dirty="0"/>
              <a:t>Facilitator: </a:t>
            </a:r>
            <a:r>
              <a:rPr lang="en-US" b="0" dirty="0"/>
              <a:t>Alex</a:t>
            </a:r>
          </a:p>
          <a:p>
            <a:endParaRPr lang="en-US" b="0" dirty="0"/>
          </a:p>
          <a:p>
            <a:pPr>
              <a:defRPr/>
            </a:pPr>
            <a:r>
              <a:rPr lang="en-US" b="1" dirty="0"/>
              <a:t>Say:</a:t>
            </a:r>
            <a:r>
              <a:rPr lang="en-US" b="0" dirty="0"/>
              <a:t> </a:t>
            </a:r>
            <a:r>
              <a:rPr lang="en-US" altLang="en-US" dirty="0"/>
              <a:t>Once the District Expenditure Reviewer has finished reviewing the Monthly Expenditure Report then it is ready for submission to the Region.​</a:t>
            </a:r>
          </a:p>
          <a:p>
            <a:pPr>
              <a:defRPr/>
            </a:pPr>
            <a:endParaRPr lang="en-US" altLang="en-US" dirty="0"/>
          </a:p>
          <a:p>
            <a:pPr>
              <a:defRPr/>
            </a:pPr>
            <a:r>
              <a:rPr lang="en-US" altLang="en-US" dirty="0"/>
              <a:t>The District Expenditure Submitter will follow all the steps that the District Expenditure Reviewer does with their review and then they will need to submit it to the region.​</a:t>
            </a:r>
          </a:p>
          <a:p>
            <a:pPr>
              <a:defRPr/>
            </a:pPr>
            <a:endParaRPr lang="en-US" altLang="en-US" dirty="0"/>
          </a:p>
          <a:p>
            <a:pPr>
              <a:defRPr/>
            </a:pPr>
            <a:r>
              <a:rPr lang="en-US" altLang="en-US" dirty="0"/>
              <a:t>To submit, they will need to select the tab labeled </a:t>
            </a:r>
            <a:r>
              <a:rPr lang="en-US" altLang="en-US" b="1" dirty="0"/>
              <a:t>Submit/Review/Approve </a:t>
            </a:r>
            <a:r>
              <a:rPr lang="en-US" altLang="en-US" b="0" dirty="0"/>
              <a:t>under the expenditure section</a:t>
            </a:r>
            <a:r>
              <a:rPr lang="en-US" altLang="en-US" dirty="0"/>
              <a:t>​. </a:t>
            </a:r>
          </a:p>
          <a:p>
            <a:pPr>
              <a:defRPr/>
            </a:pPr>
            <a:endParaRPr lang="en-US" altLang="en-US" dirty="0"/>
          </a:p>
          <a:p>
            <a:pPr>
              <a:defRPr/>
            </a:pPr>
            <a:r>
              <a:rPr lang="en-US" altLang="en-US" dirty="0"/>
              <a:t>In this section the reviewer will:​</a:t>
            </a:r>
          </a:p>
          <a:p>
            <a:pPr marL="171826" indent="-171826">
              <a:buFont typeface="Wingdings" panose="05000000000000000000" pitchFamily="2" charset="2"/>
              <a:buChar char="§"/>
              <a:defRPr/>
            </a:pPr>
            <a:r>
              <a:rPr lang="en-US" altLang="en-US" dirty="0"/>
              <a:t>Add any comments in the purple submission box that are applicable to the district and that the district considers informative to the region​</a:t>
            </a:r>
          </a:p>
          <a:p>
            <a:pPr marL="171826" indent="-171826">
              <a:buFont typeface="Wingdings" panose="05000000000000000000" pitchFamily="2" charset="2"/>
              <a:buChar char="§"/>
              <a:defRPr/>
            </a:pPr>
            <a:r>
              <a:rPr lang="en-US" altLang="en-US" dirty="0"/>
              <a:t>Attach any necessary backup documentation in the green section</a:t>
            </a:r>
          </a:p>
          <a:p>
            <a:pPr marL="171826" indent="-171826">
              <a:buFont typeface="Wingdings" panose="05000000000000000000" pitchFamily="2" charset="2"/>
              <a:buChar char="§"/>
              <a:defRPr/>
            </a:pPr>
            <a:r>
              <a:rPr lang="en-US" altLang="en-US" dirty="0"/>
              <a:t>Select the Required Certification box​</a:t>
            </a:r>
          </a:p>
          <a:p>
            <a:pPr marL="171826" indent="-171826">
              <a:buFont typeface="Wingdings" panose="05000000000000000000" pitchFamily="2" charset="2"/>
              <a:buChar char="§"/>
              <a:defRPr/>
            </a:pPr>
            <a:r>
              <a:rPr lang="en-US" altLang="en-US" dirty="0"/>
              <a:t>Click the Submit button​</a:t>
            </a:r>
          </a:p>
          <a:p>
            <a:pPr marL="171826" indent="-171826">
              <a:buFont typeface="Wingdings" panose="05000000000000000000" pitchFamily="2" charset="2"/>
              <a:buChar char="§"/>
              <a:defRPr/>
            </a:pPr>
            <a:r>
              <a:rPr lang="en-US" altLang="en-US" dirty="0"/>
              <a:t>If the Expenditure Report is not ready to be submitted to the Region, </a:t>
            </a:r>
            <a:r>
              <a:rPr lang="en-US" altLang="en-US" b="1" dirty="0"/>
              <a:t>”do not”</a:t>
            </a:r>
            <a:r>
              <a:rPr lang="en-US" altLang="en-US" dirty="0"/>
              <a:t> select the acknowledgement box and submit</a:t>
            </a:r>
          </a:p>
          <a:p>
            <a:pPr marL="171826" indent="-171826">
              <a:buFont typeface="Wingdings" panose="05000000000000000000" pitchFamily="2" charset="2"/>
              <a:buChar char="§"/>
              <a:defRPr/>
            </a:pPr>
            <a:r>
              <a:rPr lang="en-US" altLang="en-US" dirty="0"/>
              <a:t>​</a:t>
            </a:r>
          </a:p>
          <a:p>
            <a:pPr>
              <a:defRPr/>
            </a:pPr>
            <a:r>
              <a:rPr lang="en-US" altLang="en-US" dirty="0"/>
              <a:t>Once this is done, the Approval History Log  will record the Expenditure Report with the date and time it was submitted to the Region for review.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77169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a:p>
            <a:r>
              <a:rPr lang="en-US" b="1" dirty="0"/>
              <a:t>Facilitator: </a:t>
            </a:r>
            <a:r>
              <a:rPr lang="en-US" b="0" dirty="0"/>
              <a:t>Alex</a:t>
            </a:r>
          </a:p>
          <a:p>
            <a:endParaRPr lang="en-US" b="0" dirty="0"/>
          </a:p>
          <a:p>
            <a:pPr>
              <a:defRPr/>
            </a:pPr>
            <a:r>
              <a:rPr lang="en-US" b="1" dirty="0"/>
              <a:t>Say:</a:t>
            </a:r>
            <a:r>
              <a:rPr lang="en-US" b="0" dirty="0"/>
              <a:t> </a:t>
            </a:r>
            <a:r>
              <a:rPr lang="en-US" altLang="en-US" dirty="0"/>
              <a:t>This slide illustrates the screen that is displayed once the district’s expenditure report has been submitted to the region.  The Approval History Log will record the Expenditure Report with the date and time it was submitted to the region for review and approval and the indicator at the top will now say Region Pending which means the expenditure is pending region approval.</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238946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 </a:t>
            </a:r>
            <a:r>
              <a:rPr lang="en-US" sz="1200" dirty="0"/>
              <a:t>Alex</a:t>
            </a:r>
          </a:p>
          <a:p>
            <a:r>
              <a:rPr lang="en-US" sz="1200" b="1" dirty="0"/>
              <a:t>Say the following:</a:t>
            </a:r>
          </a:p>
          <a:p>
            <a:pPr marL="0" indent="0">
              <a:buFont typeface="Arial" panose="020B0604020202020204" pitchFamily="34" charset="0"/>
              <a:buNone/>
            </a:pPr>
            <a:r>
              <a:rPr lang="en-US" sz="1200" dirty="0"/>
              <a:t>Good morning and welcome</a:t>
            </a:r>
            <a:r>
              <a:rPr lang="en-US" sz="1200" baseline="0" dirty="0"/>
              <a:t> to the 2023–24 Migrant Education Program, Expenditure Reporting Webinar. I am Alex Leguizamo, education programs consultant and fiscal lead in the migrant education office and I am joined by my colleague Teresa Palomino, EPC, and we will be providing this training for you today.</a:t>
            </a:r>
            <a:endParaRPr lang="en-US" altLang="en-US" dirty="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589975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False</a:t>
            </a:r>
            <a:r>
              <a:rPr lang="en-US" b="0" dirty="0"/>
              <a:t>, you must select the save button for the system to save your expenditure report entries.</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29448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True</a:t>
            </a:r>
            <a:r>
              <a:rPr lang="en-US" b="0" dirty="0"/>
              <a:t>, the </a:t>
            </a:r>
            <a:r>
              <a:rPr lang="en-US" b="0"/>
              <a:t>key word </a:t>
            </a:r>
            <a:r>
              <a:rPr lang="en-US" b="0" dirty="0"/>
              <a:t>here is line item. The system will not allow you to enter expenditures 10% or over of the total budgeted Object Code Series.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87813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 &amp; Teresa</a:t>
            </a:r>
          </a:p>
          <a:p>
            <a:endParaRPr lang="en-US" b="0" dirty="0"/>
          </a:p>
          <a:p>
            <a:pPr>
              <a:defRPr/>
            </a:pPr>
            <a:r>
              <a:rPr lang="en-US" b="1" dirty="0"/>
              <a:t>To-do:</a:t>
            </a:r>
            <a:r>
              <a:rPr lang="en-US" b="0" dirty="0"/>
              <a:t> Read slide, wait for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291535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a:defRPr/>
            </a:pPr>
            <a:r>
              <a:rPr lang="en-US" b="1" dirty="0"/>
              <a:t>Say:</a:t>
            </a:r>
            <a:r>
              <a:rPr lang="en-US" b="0" dirty="0"/>
              <a:t>  Next, we will go over reviewing a district submitted expenditure report. </a:t>
            </a:r>
          </a:p>
          <a:p>
            <a:pPr>
              <a:defRPr/>
            </a:pPr>
            <a:endParaRPr lang="en-US" b="0" dirty="0"/>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769776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defTabSz="1689194">
              <a:defRPr/>
            </a:pPr>
            <a:r>
              <a:rPr lang="en-US" b="1" dirty="0"/>
              <a:t>Say:</a:t>
            </a:r>
            <a:r>
              <a:rPr lang="en-US" b="0" dirty="0"/>
              <a:t> </a:t>
            </a:r>
            <a:r>
              <a:rPr lang="en-US" dirty="0">
                <a:ea typeface="ＭＳ Ｐゴシック" charset="-128"/>
              </a:rPr>
              <a:t>Once the district has submitted its expenditure report to the region, the region's District Expenditure Approver will receive an email notifying them that the district has submitted the district expenditure report. This means the report is now available for the region’s review and approval.</a:t>
            </a:r>
          </a:p>
          <a:p>
            <a:pPr defTabSz="1689194">
              <a:defRPr/>
            </a:pPr>
            <a:endParaRPr lang="en-US" dirty="0">
              <a:ea typeface="ＭＳ Ｐゴシック" charset="-128"/>
            </a:endParaRPr>
          </a:p>
          <a:p>
            <a:pPr defTabSz="1689194">
              <a:defRPr/>
            </a:pPr>
            <a:r>
              <a:rPr lang="en-US" dirty="0">
                <a:ea typeface="ＭＳ Ｐゴシック" charset="-128"/>
              </a:rPr>
              <a:t>The system email will include: </a:t>
            </a:r>
          </a:p>
          <a:p>
            <a:pPr marL="310817" indent="-310817" defTabSz="1689194">
              <a:buFont typeface="Arial" panose="020B0604020202020204" pitchFamily="34" charset="0"/>
              <a:buChar char="•"/>
              <a:defRPr/>
            </a:pPr>
            <a:r>
              <a:rPr lang="en-US" dirty="0">
                <a:ea typeface="ＭＳ Ｐゴシック" charset="-128"/>
              </a:rPr>
              <a:t>District Name</a:t>
            </a:r>
          </a:p>
          <a:p>
            <a:pPr marL="310817" indent="-310817" defTabSz="1689194">
              <a:buFont typeface="Arial" panose="020B0604020202020204" pitchFamily="34" charset="0"/>
              <a:buChar char="•"/>
              <a:defRPr/>
            </a:pPr>
            <a:r>
              <a:rPr lang="en-US" dirty="0">
                <a:ea typeface="ＭＳ Ｐゴシック" charset="-128"/>
              </a:rPr>
              <a:t>Fiscal Year</a:t>
            </a:r>
          </a:p>
          <a:p>
            <a:pPr marL="310817" indent="-310817" defTabSz="1689194">
              <a:buFont typeface="Arial" panose="020B0604020202020204" pitchFamily="34" charset="0"/>
              <a:buChar char="•"/>
              <a:defRPr/>
            </a:pPr>
            <a:r>
              <a:rPr lang="en-US" dirty="0">
                <a:ea typeface="ＭＳ Ｐゴシック" charset="-128"/>
              </a:rPr>
              <a:t>Who was it Submitted By – This section will include the District Expenditure Submitter’s email .</a:t>
            </a:r>
          </a:p>
          <a:p>
            <a:pPr marL="310817" indent="-310817" defTabSz="1689194">
              <a:buFont typeface="Arial" panose="020B0604020202020204" pitchFamily="34" charset="0"/>
              <a:buChar char="•"/>
              <a:defRPr/>
            </a:pPr>
            <a:r>
              <a:rPr lang="en-US" dirty="0">
                <a:ea typeface="ＭＳ Ｐゴシック" charset="-128"/>
              </a:rPr>
              <a:t>The Date – which will include the time and date that the District Expenditure Submitter submitted the expenditure report. </a:t>
            </a:r>
          </a:p>
          <a:p>
            <a:pPr marL="310817" indent="-310817" defTabSz="1689194">
              <a:buFont typeface="Arial" panose="020B0604020202020204" pitchFamily="34" charset="0"/>
              <a:buChar char="•"/>
              <a:defRPr/>
            </a:pPr>
            <a:r>
              <a:rPr lang="en-US" dirty="0">
                <a:ea typeface="ＭＳ Ｐゴシック" charset="-128"/>
              </a:rPr>
              <a:t>And lastly, the Comments – here you will see any comments provided by the district</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292067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defTabSz="1689194">
              <a:defRPr/>
            </a:pPr>
            <a:r>
              <a:rPr lang="en-US" b="1" dirty="0"/>
              <a:t>Say:</a:t>
            </a:r>
            <a:r>
              <a:rPr lang="en-US" b="0" dirty="0"/>
              <a:t> </a:t>
            </a:r>
            <a:r>
              <a:rPr lang="en-US" altLang="en-US" dirty="0"/>
              <a:t>This slide shows the Services screen view once the district submits its expenditure report to the region. Here you can see the report is pending approval as seen on the top red box. This slide also highlights the “Regional Office Use Only” section of the screen, whereby a region can make adjustments or add notes to a district’s report as necessary. </a:t>
            </a:r>
            <a:r>
              <a:rPr lang="en-US" altLang="en-US" dirty="0">
                <a:solidFill>
                  <a:srgbClr val="000000"/>
                </a:solidFill>
              </a:rPr>
              <a:t>The Region’s District Expenditure Approver must review both the direct service and admin service tab.</a:t>
            </a:r>
            <a:endParaRPr lang="en-US" altLang="en-US" dirty="0"/>
          </a:p>
          <a:p>
            <a:pPr defTabSz="1689194">
              <a:defRPr/>
            </a:pPr>
            <a:endParaRPr lang="en-US" dirty="0"/>
          </a:p>
          <a:p>
            <a:pPr defTabSz="1689194">
              <a:defRPr/>
            </a:pPr>
            <a:r>
              <a:rPr lang="en-US" dirty="0"/>
              <a:t>Please remember to select the SAVE button once you complete any adjustments or notes.</a:t>
            </a:r>
          </a:p>
          <a:p>
            <a:pPr defTabSz="1689194">
              <a:defRPr/>
            </a:pPr>
            <a:endParaRPr lang="en-US" dirty="0"/>
          </a:p>
          <a:p>
            <a:pPr marL="0" marR="0" lvl="0" indent="0" algn="l" defTabSz="1689194" rtl="0" eaLnBrk="1" fontAlgn="auto" latinLnBrk="0" hangingPunct="1">
              <a:lnSpc>
                <a:spcPct val="100000"/>
              </a:lnSpc>
              <a:spcBef>
                <a:spcPts val="0"/>
              </a:spcBef>
              <a:spcAft>
                <a:spcPts val="0"/>
              </a:spcAft>
              <a:buClrTx/>
              <a:buSzTx/>
              <a:buFontTx/>
              <a:buNone/>
              <a:tabLst/>
              <a:defRPr/>
            </a:pPr>
            <a:r>
              <a:rPr lang="en-US" b="0" dirty="0"/>
              <a:t>Please note: The </a:t>
            </a:r>
            <a:r>
              <a:rPr lang="en-US" altLang="en-US" dirty="0">
                <a:solidFill>
                  <a:srgbClr val="000000"/>
                </a:solidFill>
              </a:rPr>
              <a:t>Region’s District Expenditure Approver </a:t>
            </a:r>
            <a:r>
              <a:rPr lang="en-US" b="0" dirty="0"/>
              <a:t>will repeat this process for </a:t>
            </a:r>
            <a:r>
              <a:rPr lang="en-US" b="1" dirty="0"/>
              <a:t>all</a:t>
            </a:r>
            <a:r>
              <a:rPr lang="en-US" b="0" dirty="0"/>
              <a:t> </a:t>
            </a:r>
            <a:r>
              <a:rPr lang="en-US" b="1" dirty="0"/>
              <a:t>programs and districts</a:t>
            </a:r>
            <a:r>
              <a:rPr lang="en-US" b="0" dirty="0"/>
              <a:t>.</a:t>
            </a:r>
          </a:p>
          <a:p>
            <a:pPr defTabSz="1689194">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1318260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Expenditure Summary by Object Code</a:t>
            </a:r>
          </a:p>
          <a:p>
            <a:pPr>
              <a:defRPr/>
            </a:pPr>
            <a:endParaRPr lang="en-US" b="1" dirty="0"/>
          </a:p>
          <a:p>
            <a:pPr>
              <a:defRPr/>
            </a:pPr>
            <a:r>
              <a:rPr lang="en-US" b="1" dirty="0"/>
              <a:t>Say:</a:t>
            </a:r>
          </a:p>
          <a:p>
            <a:pPr>
              <a:defRPr/>
            </a:pPr>
            <a:endParaRPr lang="en-US" altLang="en-US" dirty="0">
              <a:ea typeface="ＭＳ Ｐゴシック" panose="020B0600070205080204" pitchFamily="34" charset="-128"/>
            </a:endParaRPr>
          </a:p>
          <a:p>
            <a:pPr>
              <a:defRPr/>
            </a:pPr>
            <a:r>
              <a:rPr lang="en-US" dirty="0">
                <a:ea typeface="ＭＳ Ｐゴシック" charset="-128"/>
              </a:rPr>
              <a:t>The District Expenditure Reviewer will subsequently review the expenditure entries in the “Summaries” page for completeness and to ensure accuracy.</a:t>
            </a:r>
          </a:p>
          <a:p>
            <a:pPr>
              <a:defRPr/>
            </a:pPr>
            <a:r>
              <a:rPr lang="en-US" dirty="0">
                <a:ea typeface="ＭＳ Ｐゴシック" charset="-128"/>
              </a:rPr>
              <a:t>To do so:</a:t>
            </a:r>
          </a:p>
          <a:p>
            <a:pPr marL="309971" indent="-309971">
              <a:buFont typeface="Arial" panose="020B0604020202020204" pitchFamily="34" charset="0"/>
              <a:buChar char="•"/>
              <a:defRPr/>
            </a:pPr>
            <a:r>
              <a:rPr lang="en-US" dirty="0">
                <a:ea typeface="ＭＳ Ｐゴシック" charset="-128"/>
              </a:rPr>
              <a:t>Select Summaries from the drop-down menu at the top of the page.</a:t>
            </a:r>
          </a:p>
          <a:p>
            <a:pPr marL="309971" indent="-309971">
              <a:buFont typeface="Arial" panose="020B0604020202020204" pitchFamily="34" charset="0"/>
              <a:buChar char="•"/>
              <a:defRPr/>
            </a:pPr>
            <a:r>
              <a:rPr lang="en-US" dirty="0">
                <a:ea typeface="ＭＳ Ｐゴシック" charset="-128"/>
              </a:rPr>
              <a:t>Select either Summary by Object (e.g., selected here) or Summary by Program.</a:t>
            </a:r>
          </a:p>
          <a:p>
            <a:pPr marL="309971" indent="-309971">
              <a:buFont typeface="Arial" panose="020B0604020202020204" pitchFamily="34" charset="0"/>
              <a:buChar char="•"/>
              <a:defRPr/>
            </a:pPr>
            <a:r>
              <a:rPr lang="en-US" dirty="0">
                <a:ea typeface="ＭＳ Ｐゴシック" charset="-128"/>
              </a:rPr>
              <a:t>Select Fiscal Year</a:t>
            </a:r>
          </a:p>
          <a:p>
            <a:pPr marL="309971" indent="-309971">
              <a:buFont typeface="Arial" panose="020B0604020202020204" pitchFamily="34" charset="0"/>
              <a:buChar char="•"/>
              <a:defRPr/>
            </a:pPr>
            <a:r>
              <a:rPr lang="en-US" dirty="0">
                <a:ea typeface="ＭＳ Ｐゴシック" charset="-128"/>
              </a:rPr>
              <a:t>Select Submission month</a:t>
            </a:r>
          </a:p>
          <a:p>
            <a:pPr marL="309971" indent="-309971">
              <a:buFont typeface="Arial" panose="020B0604020202020204" pitchFamily="34" charset="0"/>
              <a:buChar char="•"/>
              <a:defRPr/>
            </a:pPr>
            <a:r>
              <a:rPr lang="en-US" dirty="0">
                <a:ea typeface="ＭＳ Ｐゴシック" charset="-128"/>
              </a:rPr>
              <a:t>Select Program component</a:t>
            </a:r>
          </a:p>
          <a:p>
            <a:pPr marL="309971" indent="-309971">
              <a:buFont typeface="Arial" panose="020B0604020202020204" pitchFamily="34" charset="0"/>
              <a:buChar char="•"/>
              <a:defRPr/>
            </a:pPr>
            <a:r>
              <a:rPr lang="en-US" dirty="0">
                <a:ea typeface="ＭＳ Ｐゴシック" charset="-128"/>
              </a:rPr>
              <a:t>Review expenditures for Direct Services and Admin Services reported in the applicable object code</a:t>
            </a:r>
          </a:p>
          <a:p>
            <a:pPr marL="309971" indent="-309971">
              <a:buFont typeface="Arial" panose="020B0604020202020204" pitchFamily="34" charset="0"/>
              <a:buChar char="•"/>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On this screen is a complete summary of the district’s expenditures by object code (monthly and year-to-date). This information is also available by program component and by the total of all programs. </a:t>
            </a:r>
          </a:p>
          <a:p>
            <a:pPr>
              <a:buFont typeface="Arial" panose="020B0604020202020204" pitchFamily="34" charset="0"/>
              <a:buNone/>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The summary is composed of:</a:t>
            </a:r>
          </a:p>
          <a:p>
            <a:pPr marL="172131" indent="-172131">
              <a:buFont typeface="Wingdings" panose="05000000000000000000" pitchFamily="2" charset="2"/>
              <a:buChar char="§"/>
              <a:defRPr/>
            </a:pPr>
            <a:r>
              <a:rPr lang="en-US" dirty="0">
                <a:ea typeface="ＭＳ Ｐゴシック" charset="-128"/>
              </a:rPr>
              <a:t>The Approved Budget from the most recently approved budget revision</a:t>
            </a:r>
          </a:p>
          <a:p>
            <a:pPr marL="172131" indent="-172131">
              <a:buFont typeface="Wingdings" panose="05000000000000000000" pitchFamily="2" charset="2"/>
              <a:buChar char="§"/>
              <a:defRPr/>
            </a:pPr>
            <a:r>
              <a:rPr lang="en-US" dirty="0">
                <a:ea typeface="ＭＳ Ｐゴシック" charset="-128"/>
              </a:rPr>
              <a:t>Month Expenditures (which are current expenditure entries for the current submission month, (e.g., Sept 2022)</a:t>
            </a:r>
          </a:p>
          <a:p>
            <a:pPr marL="172131" indent="-172131">
              <a:buFont typeface="Wingdings" panose="05000000000000000000" pitchFamily="2" charset="2"/>
              <a:buChar char="§"/>
              <a:defRPr/>
            </a:pPr>
            <a:r>
              <a:rPr lang="en-US" dirty="0">
                <a:ea typeface="ＭＳ Ｐゴシック" charset="-128"/>
              </a:rPr>
              <a:t>Year-To-Date (YTD) Expenditures (beginning with the first month of the fiscal year, which is July and reported through the current month)</a:t>
            </a:r>
          </a:p>
          <a:p>
            <a:pPr marL="172131" indent="-172131">
              <a:buFont typeface="Wingdings" panose="05000000000000000000" pitchFamily="2" charset="2"/>
              <a:buChar char="§"/>
              <a:defRPr/>
            </a:pPr>
            <a:r>
              <a:rPr lang="en-US" dirty="0">
                <a:ea typeface="ＭＳ Ｐゴシック" charset="-128"/>
              </a:rPr>
              <a:t>The Balance (which is the amount available in unspent grant funds)</a:t>
            </a:r>
          </a:p>
          <a:p>
            <a:pPr marL="172131" indent="-172131">
              <a:buFont typeface="Wingdings" panose="05000000000000000000" pitchFamily="2" charset="2"/>
              <a:buChar char="§"/>
              <a:defRPr/>
            </a:pPr>
            <a:r>
              <a:rPr lang="en-US" dirty="0">
                <a:ea typeface="ＭＳ Ｐゴシック" charset="-128"/>
              </a:rPr>
              <a:t>And, the Expenditure Rate Percentage (which is the percentage of actual expenditures reported, divided by the total grant award)</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4266232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endParaRPr lang="en-US" b="0" dirty="0"/>
          </a:p>
          <a:p>
            <a:pPr>
              <a:lnSpc>
                <a:spcPct val="80000"/>
              </a:lnSpc>
              <a:defRPr/>
            </a:pPr>
            <a:r>
              <a:rPr lang="en-US" b="1" dirty="0"/>
              <a:t>Say:</a:t>
            </a:r>
            <a:r>
              <a:rPr lang="en-US" b="0" dirty="0"/>
              <a:t> </a:t>
            </a:r>
          </a:p>
          <a:p>
            <a:pPr>
              <a:lnSpc>
                <a:spcPct val="80000"/>
              </a:lnSpc>
              <a:defRPr/>
            </a:pPr>
            <a:endParaRPr lang="en-US" altLang="en-US" b="0" dirty="0">
              <a:ea typeface="ＭＳ Ｐゴシック" panose="020B0600070205080204" pitchFamily="34" charset="-128"/>
            </a:endParaRPr>
          </a:p>
          <a:p>
            <a:pPr>
              <a:lnSpc>
                <a:spcPct val="80000"/>
              </a:lnSpc>
              <a:defRPr/>
            </a:pPr>
            <a:r>
              <a:rPr lang="en-US" altLang="en-US" dirty="0">
                <a:ea typeface="ＭＳ Ｐゴシック" panose="020B0600070205080204" pitchFamily="34" charset="-128"/>
              </a:rPr>
              <a:t>Expenditure Summary by Program Component</a:t>
            </a:r>
          </a:p>
          <a:p>
            <a:pPr>
              <a:defRPr/>
            </a:pPr>
            <a:endParaRPr lang="en-US" dirty="0">
              <a:ea typeface="ＭＳ Ｐゴシック" charset="-128"/>
            </a:endParaRPr>
          </a:p>
          <a:p>
            <a:pPr>
              <a:defRPr/>
            </a:pPr>
            <a:r>
              <a:rPr lang="en-US" dirty="0">
                <a:ea typeface="ＭＳ Ｐゴシック" charset="-128"/>
              </a:rPr>
              <a:t>The District Expenditure Reviewer will also review the expenditure entries in the “Summaries” page for completeness and to ensure accuracy.</a:t>
            </a:r>
          </a:p>
          <a:p>
            <a:pPr>
              <a:defRPr/>
            </a:pPr>
            <a:r>
              <a:rPr lang="en-US" dirty="0">
                <a:ea typeface="ＭＳ Ｐゴシック" charset="-128"/>
              </a:rPr>
              <a:t>To do so:</a:t>
            </a:r>
          </a:p>
          <a:p>
            <a:pPr marL="309971" indent="-309971">
              <a:buFont typeface="Arial" panose="020B0604020202020204" pitchFamily="34" charset="0"/>
              <a:buChar char="•"/>
              <a:defRPr/>
            </a:pPr>
            <a:r>
              <a:rPr lang="en-US" dirty="0">
                <a:ea typeface="ＭＳ Ｐゴシック" charset="-128"/>
              </a:rPr>
              <a:t>Select the Summary by Program tab from the previous screen</a:t>
            </a:r>
          </a:p>
          <a:p>
            <a:pPr marL="309971" indent="-309971">
              <a:buFont typeface="Arial" panose="020B0604020202020204" pitchFamily="34" charset="0"/>
              <a:buChar char="•"/>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On this screen is a complete summary of the district’s expenditures by program component and by the total of all programs (monthly and year-to-date). This information is also available by object code (monthly and year-to-date) . </a:t>
            </a:r>
          </a:p>
          <a:p>
            <a:pPr>
              <a:buFont typeface="Arial" panose="020B0604020202020204" pitchFamily="34" charset="0"/>
              <a:buNone/>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The summary is composed of:</a:t>
            </a:r>
          </a:p>
          <a:p>
            <a:pPr marL="172131" indent="-172131">
              <a:buFont typeface="Wingdings" panose="05000000000000000000" pitchFamily="2" charset="2"/>
              <a:buChar char="§"/>
              <a:defRPr/>
            </a:pPr>
            <a:r>
              <a:rPr lang="en-US" dirty="0">
                <a:ea typeface="ＭＳ Ｐゴシック" charset="-128"/>
              </a:rPr>
              <a:t>The Approved Budget </a:t>
            </a:r>
          </a:p>
          <a:p>
            <a:pPr marL="172131" indent="-172131">
              <a:buFont typeface="Wingdings" panose="05000000000000000000" pitchFamily="2" charset="2"/>
              <a:buChar char="§"/>
              <a:defRPr/>
            </a:pPr>
            <a:r>
              <a:rPr lang="en-US" dirty="0">
                <a:ea typeface="ＭＳ Ｐゴシック" charset="-128"/>
              </a:rPr>
              <a:t>Month Expenditures </a:t>
            </a:r>
          </a:p>
          <a:p>
            <a:pPr marL="172131" indent="-172131">
              <a:buFont typeface="Wingdings" panose="05000000000000000000" pitchFamily="2" charset="2"/>
              <a:buChar char="§"/>
              <a:defRPr/>
            </a:pPr>
            <a:r>
              <a:rPr lang="en-US" dirty="0">
                <a:ea typeface="ＭＳ Ｐゴシック" charset="-128"/>
              </a:rPr>
              <a:t>Year-To-Date (YTD) Expenditures </a:t>
            </a:r>
          </a:p>
          <a:p>
            <a:pPr marL="172131" indent="-172131">
              <a:buFont typeface="Wingdings" panose="05000000000000000000" pitchFamily="2" charset="2"/>
              <a:buChar char="§"/>
              <a:defRPr/>
            </a:pPr>
            <a:r>
              <a:rPr lang="en-US" dirty="0">
                <a:ea typeface="ＭＳ Ｐゴシック" charset="-128"/>
              </a:rPr>
              <a:t>The Balance </a:t>
            </a:r>
          </a:p>
          <a:p>
            <a:pPr marL="172131" indent="-172131">
              <a:buFont typeface="Wingdings" panose="05000000000000000000" pitchFamily="2" charset="2"/>
              <a:buChar char="§"/>
              <a:defRPr/>
            </a:pPr>
            <a:r>
              <a:rPr lang="en-US" dirty="0">
                <a:ea typeface="ＭＳ Ｐゴシック" charset="-128"/>
              </a:rPr>
              <a:t>And, the Expenditure Rate Percentage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3888516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a:lnSpc>
                <a:spcPct val="80000"/>
              </a:lnSpc>
              <a:defRPr/>
            </a:pPr>
            <a:r>
              <a:rPr lang="en-US" b="1" dirty="0"/>
              <a:t>Say:</a:t>
            </a:r>
            <a:r>
              <a:rPr lang="en-US" b="0" dirty="0"/>
              <a:t> This is the Submit/Review/Approve screen.</a:t>
            </a:r>
          </a:p>
          <a:p>
            <a:pPr>
              <a:lnSpc>
                <a:spcPct val="80000"/>
              </a:lnSpc>
              <a:defRPr/>
            </a:pPr>
            <a:endParaRPr lang="en-US" b="0" dirty="0"/>
          </a:p>
          <a:p>
            <a:pPr>
              <a:defRPr/>
            </a:pPr>
            <a:r>
              <a:rPr lang="en-US" dirty="0">
                <a:ea typeface="ＭＳ Ｐゴシック" charset="-128"/>
              </a:rPr>
              <a:t>In this section the Reviewer will do the following:</a:t>
            </a:r>
          </a:p>
          <a:p>
            <a:pPr marL="309971" indent="-309971">
              <a:buFont typeface="Arial" panose="020B0604020202020204" pitchFamily="34" charset="0"/>
              <a:buChar char="•"/>
              <a:defRPr/>
            </a:pPr>
            <a:r>
              <a:rPr lang="en-US" dirty="0">
                <a:ea typeface="ＭＳ Ｐゴシック" charset="-128"/>
              </a:rPr>
              <a:t>Add any comments in the blue review box that are clarifying, supporting, or informative to the approving district submitter</a:t>
            </a:r>
          </a:p>
          <a:p>
            <a:pPr marL="309971" indent="-309971">
              <a:buFont typeface="Arial" panose="020B0604020202020204" pitchFamily="34" charset="0"/>
              <a:buChar char="•"/>
              <a:defRPr/>
            </a:pPr>
            <a:r>
              <a:rPr lang="en-US" dirty="0">
                <a:ea typeface="ＭＳ Ｐゴシック" charset="-128"/>
              </a:rPr>
              <a:t>Select the Acknowledgment box </a:t>
            </a:r>
          </a:p>
          <a:p>
            <a:pPr marL="309971" indent="-309971">
              <a:buFont typeface="Arial" panose="020B0604020202020204" pitchFamily="34" charset="0"/>
              <a:buChar char="•"/>
              <a:defRPr/>
            </a:pPr>
            <a:r>
              <a:rPr lang="en-US" dirty="0">
                <a:ea typeface="ＭＳ Ｐゴシック" charset="-128"/>
              </a:rPr>
              <a:t>Click the save button (only if approving the report) </a:t>
            </a:r>
          </a:p>
          <a:p>
            <a:pPr marL="0" indent="0">
              <a:buFont typeface="Arial" panose="020B0604020202020204" pitchFamily="34" charset="0"/>
              <a:buNone/>
              <a:defRPr/>
            </a:pPr>
            <a:endParaRPr lang="en-US" dirty="0">
              <a:ea typeface="ＭＳ Ｐゴシック" charset="-128"/>
            </a:endParaRPr>
          </a:p>
          <a:p>
            <a:pPr marL="0" indent="0">
              <a:buFont typeface="Arial" panose="020B0604020202020204" pitchFamily="34" charset="0"/>
              <a:buNone/>
              <a:defRPr/>
            </a:pPr>
            <a:r>
              <a:rPr lang="en-US" dirty="0">
                <a:ea typeface="ＭＳ Ｐゴシック" charset="-128"/>
              </a:rPr>
              <a:t>If the district expenditure report is not ready to be approved by the district expenditure reviewer, please </a:t>
            </a:r>
            <a:r>
              <a:rPr lang="en-US" b="1" dirty="0">
                <a:ea typeface="ＭＳ Ｐゴシック" charset="-128"/>
              </a:rPr>
              <a:t>DO NOT</a:t>
            </a:r>
            <a:r>
              <a:rPr lang="en-US" dirty="0">
                <a:ea typeface="ＭＳ Ｐゴシック" charset="-128"/>
              </a:rPr>
              <a:t> select the acknowledgment Box **</a:t>
            </a:r>
          </a:p>
          <a:p>
            <a:pPr>
              <a:lnSpc>
                <a:spcPct val="80000"/>
              </a:lnSpc>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3613640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marL="0" marR="0" lvl="0" indent="0" algn="l" defTabSz="1689194"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dirty="0">
                <a:solidFill>
                  <a:srgbClr val="000000"/>
                </a:solidFill>
              </a:rPr>
              <a:t>This slide illustrates the screen that is reserved for the Region’s District Expenditure Approver to either approve or reject a district’s expenditure report. In the top red box you can see the section where the district could have attached backup documentation. Once the Region’s District Expenditure Approver is ready to either reject or approve, they will enter a comment in the box below and press the accept or reject button. This action may take a minute, so please do not refresh your page while you wait for the action to take place.</a:t>
            </a:r>
          </a:p>
          <a:p>
            <a:pPr marL="0" marR="0" lvl="0" indent="0" algn="l" defTabSz="1689194"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1689194"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rPr>
              <a:t>Please note: </a:t>
            </a:r>
            <a:r>
              <a:rPr lang="en-US" altLang="en-US" dirty="0">
                <a:solidFill>
                  <a:srgbClr val="000000"/>
                </a:solidFill>
              </a:rPr>
              <a:t>The Region can only complete this process if </a:t>
            </a:r>
            <a:r>
              <a:rPr lang="en-US" altLang="en-US" b="1" dirty="0">
                <a:solidFill>
                  <a:srgbClr val="000000"/>
                </a:solidFill>
              </a:rPr>
              <a:t>every previous monthly expenditure report </a:t>
            </a:r>
            <a:r>
              <a:rPr lang="en-US" altLang="en-US" dirty="0">
                <a:solidFill>
                  <a:srgbClr val="000000"/>
                </a:solidFill>
              </a:rPr>
              <a:t>has been </a:t>
            </a:r>
            <a:r>
              <a:rPr lang="en-US" altLang="en-US" b="1" dirty="0">
                <a:solidFill>
                  <a:srgbClr val="000000"/>
                </a:solidFill>
              </a:rPr>
              <a:t>completed. </a:t>
            </a:r>
            <a:r>
              <a:rPr lang="en-US" altLang="en-US" dirty="0">
                <a:solidFill>
                  <a:srgbClr val="000000"/>
                </a:solidFill>
              </a:rPr>
              <a:t>This promotes accurate Year-To-Date accrual and reporting of expenditures. The online system displays a disclaimer that impedes the approving or rejecting of a district’s expenditure report if the Region does not do this process in consecutive order. </a:t>
            </a:r>
            <a:r>
              <a:rPr lang="en-US" altLang="en-US" dirty="0">
                <a:solidFill>
                  <a:srgbClr val="444444"/>
                </a:solidFill>
              </a:rPr>
              <a:t>​</a:t>
            </a:r>
          </a:p>
          <a:p>
            <a:pPr marL="0" marR="0" lvl="0" indent="0" algn="l" defTabSz="1689194"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 </a:t>
            </a:r>
          </a:p>
          <a:p>
            <a:pPr defTabSz="1689194">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8673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First, we have the agenda. This webinar’s focus is to provide step-by-step guidance to MEP subgrantees on how to navigate the MEPEX system.</a:t>
            </a:r>
          </a:p>
          <a:p>
            <a:endParaRPr lang="en-US" b="0" dirty="0"/>
          </a:p>
          <a:p>
            <a:r>
              <a:rPr lang="en-US" b="0" dirty="0"/>
              <a:t>In today’s webinar we will cover the following:</a:t>
            </a:r>
          </a:p>
          <a:p>
            <a:endParaRPr lang="en-US" b="0" dirty="0"/>
          </a:p>
          <a:p>
            <a:pPr marL="228600" indent="-228600">
              <a:buFont typeface="+mj-lt"/>
              <a:buAutoNum type="arabicPeriod"/>
            </a:pPr>
            <a:r>
              <a:rPr lang="en-US" b="0" dirty="0"/>
              <a:t>An overview of the expenditure review process</a:t>
            </a:r>
          </a:p>
          <a:p>
            <a:pPr marL="228600" indent="-228600">
              <a:buFont typeface="+mj-lt"/>
              <a:buAutoNum type="arabicPeriod"/>
            </a:pPr>
            <a:r>
              <a:rPr lang="en-US" b="0" dirty="0"/>
              <a:t>Navigating the online expenditure reporting system which includes</a:t>
            </a:r>
          </a:p>
          <a:p>
            <a:pPr marL="685800" lvl="1" indent="-228600">
              <a:buFont typeface="+mj-lt"/>
              <a:buAutoNum type="arabicPeriod"/>
            </a:pPr>
            <a:r>
              <a:rPr lang="en-US" b="0" dirty="0"/>
              <a:t>Reviewing expenditure reports and</a:t>
            </a:r>
          </a:p>
          <a:p>
            <a:pPr marL="685800" lvl="1" indent="-228600">
              <a:buFont typeface="+mj-lt"/>
              <a:buAutoNum type="arabicPeriod"/>
            </a:pPr>
            <a:r>
              <a:rPr lang="en-US" b="0" dirty="0"/>
              <a:t>Submitting expenditure reports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And Finally, timelines and document submission guidelines</a:t>
            </a:r>
          </a:p>
          <a:p>
            <a:pPr marL="228600" lvl="0" indent="-228600">
              <a:buFont typeface="+mj-lt"/>
              <a:buAutoNum type="arabicPeriod"/>
            </a:pPr>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86001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r>
              <a:rPr lang="en-US" b="1" dirty="0"/>
              <a:t>Say:</a:t>
            </a:r>
            <a:r>
              <a:rPr lang="en-US" b="0" dirty="0"/>
              <a:t> </a:t>
            </a:r>
            <a:r>
              <a:rPr lang="en-US" altLang="en-US" dirty="0"/>
              <a:t>Once the region approves a district’s expenditure report, the system will record the expenditure report with the date and time</a:t>
            </a:r>
            <a:r>
              <a:rPr lang="en-US" altLang="en-US" b="1" dirty="0"/>
              <a:t> </a:t>
            </a:r>
            <a:r>
              <a:rPr lang="en-US" altLang="en-US" dirty="0"/>
              <a:t>it was Approved or Rejected. Now, the Expenditure Report should have a header on the top right hand  corner stating – Region Approved. This means that the expenditure report approval for the district is complete.  This monthly expenditure report will now reflect into the quarterly summaries to CDE−since this monthly expenditure report has been approved.</a:t>
            </a:r>
          </a:p>
          <a:p>
            <a:pPr marL="0" marR="0" lvl="0" indent="0" algn="l" defTabSz="16891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529108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Teresa</a:t>
            </a:r>
          </a:p>
          <a:p>
            <a:endParaRPr lang="en-US" b="0" dirty="0"/>
          </a:p>
          <a:p>
            <a:pPr>
              <a:defRPr/>
            </a:pPr>
            <a:r>
              <a:rPr lang="en-US" b="1" dirty="0"/>
              <a:t>Say:</a:t>
            </a:r>
            <a:r>
              <a:rPr lang="en-US" b="0" dirty="0"/>
              <a:t> </a:t>
            </a:r>
            <a:r>
              <a:rPr lang="en-US" altLang="en-US" dirty="0"/>
              <a:t>This screen is for region use only. The region district expenditure approver is required to review and complete the district finalization screen.​</a:t>
            </a:r>
          </a:p>
          <a:p>
            <a:pPr>
              <a:defRPr/>
            </a:pPr>
            <a:r>
              <a:rPr lang="en-US" altLang="en-US" dirty="0"/>
              <a:t>​The Finalize button is designed to facilitate the region’s submission of the district expenditure report to CDE. ​</a:t>
            </a:r>
          </a:p>
          <a:p>
            <a:pPr>
              <a:defRPr/>
            </a:pPr>
            <a:endParaRPr lang="en-US" altLang="en-US" dirty="0"/>
          </a:p>
          <a:p>
            <a:pPr>
              <a:defRPr/>
            </a:pPr>
            <a:r>
              <a:rPr lang="en-US" altLang="en-US" dirty="0"/>
              <a:t>A region’s quarterly expenditure screens only report approved or finalized expenditure data. </a:t>
            </a:r>
            <a:r>
              <a:rPr lang="en-US" altLang="en-US" b="1" dirty="0"/>
              <a:t>A region must utilize the “finalization screen” any time that a district does not have an expenditure report to submit to a region.</a:t>
            </a:r>
          </a:p>
          <a:p>
            <a:pPr>
              <a:defRPr/>
            </a:pPr>
            <a:endParaRPr lang="en-US" altLang="en-US" dirty="0"/>
          </a:p>
          <a:p>
            <a:pPr>
              <a:defRPr/>
            </a:pPr>
            <a:r>
              <a:rPr lang="en-US" altLang="en-US" dirty="0"/>
              <a:t>The finalize button closes out the district for the current expenditure report period; meaning that once the Region District Expenditure Approver finalizes the district expenditure report(s), then the district will not be able to submit its saved data or edit any rejected expenditure transactions (please note, any saved but not submitted data will be erased). ​A district will not be able to receive reimbursement for this month if they do not submit per the region’s timelines.</a:t>
            </a:r>
          </a:p>
          <a:p>
            <a:pPr>
              <a:defRPr/>
            </a:pPr>
            <a:endParaRPr lang="en-US" altLang="en-US" dirty="0"/>
          </a:p>
          <a:p>
            <a:pPr>
              <a:defRPr/>
            </a:pPr>
            <a:r>
              <a:rPr lang="en-US" altLang="en-US" dirty="0"/>
              <a:t>​However, if a district expenditure report is “region pending," then the Region District Expenditure Approver will not be able to finalize and a disclaimer will appear. The Region will have to accept or reject any ‘Region Pending’ districts in order to Finalize. *</a:t>
            </a:r>
          </a:p>
          <a:p>
            <a:pPr>
              <a:defRPr/>
            </a:pPr>
            <a:endParaRPr lang="en-US" altLang="en-US" dirty="0"/>
          </a:p>
          <a:p>
            <a:pPr>
              <a:defRPr/>
            </a:pPr>
            <a:r>
              <a:rPr lang="en-US" altLang="en-US" dirty="0"/>
              <a:t>​</a:t>
            </a:r>
            <a:r>
              <a:rPr lang="en-US" altLang="en-US" b="1" dirty="0"/>
              <a:t>Please Note: </a:t>
            </a:r>
            <a:r>
              <a:rPr lang="en-US" altLang="en-US" dirty="0"/>
              <a:t>This Finalize screen only appears when the expenditure Submit/Review/Approve screen is set to “</a:t>
            </a:r>
            <a:r>
              <a:rPr lang="en-US" altLang="en-US" b="1" dirty="0"/>
              <a:t>district wide.”</a:t>
            </a:r>
            <a:r>
              <a:rPr lang="en-US" altLang="en-US" dirty="0"/>
              <a:t>.</a:t>
            </a:r>
          </a:p>
          <a:p>
            <a:pPr>
              <a:defRPr/>
            </a:pPr>
            <a:endParaRPr lang="en-US" altLang="en-US" dirty="0"/>
          </a:p>
          <a:p>
            <a:pPr>
              <a:defRPr/>
            </a:pPr>
            <a:r>
              <a:rPr lang="en-US" altLang="en-US"/>
              <a:t>Now I will pass it back to my colleague Alex to go over a reflection and continue the webinar. </a:t>
            </a:r>
          </a:p>
          <a:p>
            <a:pPr>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4042291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were reviewing a district’s Q1 expenditure report, what would this report tell you about the District?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a:t>
            </a:r>
            <a:r>
              <a:rPr lang="en-US" b="0" dirty="0"/>
              <a:t> It would tell you if services have started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questions might the regional program manager (district expenditure reviewer) ask the district?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a:t>
            </a:r>
            <a:r>
              <a:rPr lang="en-US" b="0" dirty="0"/>
              <a:t> Have services started? Why are salary expenditures so low? What is </a:t>
            </a:r>
            <a:r>
              <a:rPr lang="en-US" b="0" dirty="0" err="1"/>
              <a:t>xyz</a:t>
            </a:r>
            <a:r>
              <a:rPr lang="en-US" b="0" dirty="0"/>
              <a:t> 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Why is it important for a program manager to also review this report? (possibly as an optional reviewer)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a:t>
            </a:r>
            <a:r>
              <a:rPr lang="en-US" b="0" dirty="0"/>
              <a:t> The program manager might have better insight on what programs are running, what costs should look like, what purchases should be made.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636106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 </a:t>
            </a:r>
            <a:r>
              <a:rPr lang="en-US" b="1" dirty="0"/>
              <a:t>True</a:t>
            </a:r>
            <a:r>
              <a:rPr lang="en-US" b="0" dirty="0"/>
              <a:t>, </a:t>
            </a:r>
            <a:r>
              <a:rPr lang="en-US" dirty="0"/>
              <a:t>Only region funded districts who do not have an expenditure report to submit must be “finalized”. If they did submit a report, it must either be </a:t>
            </a:r>
            <a:r>
              <a:rPr lang="en-US" b="1" dirty="0"/>
              <a:t>rejected or approved not “finalized”. </a:t>
            </a:r>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390730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Next, we will go over reviewing a region or DFD submitted expenditure report.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1934329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To review the region’s expenditure entries, the region required reviewer must log into the system and :</a:t>
            </a:r>
          </a:p>
          <a:p>
            <a:pPr marL="309165" indent="-309165">
              <a:buFont typeface="Arial" panose="020B0604020202020204" pitchFamily="34" charset="0"/>
              <a:buChar char="•"/>
              <a:defRPr/>
            </a:pPr>
            <a:r>
              <a:rPr lang="en-US" dirty="0">
                <a:ea typeface="ＭＳ Ｐゴシック" charset="-128"/>
              </a:rPr>
              <a:t>Select “Expenditures” from the drop-down menu</a:t>
            </a:r>
          </a:p>
          <a:p>
            <a:pPr marL="309165" indent="-309165">
              <a:buFont typeface="Arial" panose="020B0604020202020204" pitchFamily="34" charset="0"/>
              <a:buChar char="•"/>
              <a:defRPr/>
            </a:pPr>
            <a:r>
              <a:rPr lang="en-US" dirty="0">
                <a:ea typeface="ＭＳ Ｐゴシック" charset="-128"/>
              </a:rPr>
              <a:t>Select  “Services” </a:t>
            </a:r>
          </a:p>
          <a:p>
            <a:pPr>
              <a:defRPr/>
            </a:pPr>
            <a:endParaRPr lang="en-US" dirty="0">
              <a:ea typeface="ＭＳ Ｐゴシック" charset="-128"/>
            </a:endParaRPr>
          </a:p>
          <a:p>
            <a:pPr>
              <a:defRPr/>
            </a:pPr>
            <a:endParaRPr lang="en-US" dirty="0">
              <a:ea typeface="ＭＳ Ｐゴシック" charset="-128"/>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2912579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On the Direct Service screen: </a:t>
            </a:r>
          </a:p>
          <a:p>
            <a:pPr>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Select the COE or your district if you are a DFD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Select Fiscal year</a:t>
            </a:r>
          </a:p>
          <a:p>
            <a:pPr marL="628650" lvl="1" indent="-171450">
              <a:buFont typeface="Arial" panose="020B0604020202020204" pitchFamily="34" charset="0"/>
              <a:buChar char="•"/>
              <a:defRPr/>
            </a:pPr>
            <a:r>
              <a:rPr lang="en-US" b="0" dirty="0"/>
              <a:t>Select the submission month</a:t>
            </a:r>
          </a:p>
          <a:p>
            <a:pPr marL="628650" lvl="1" indent="-171450">
              <a:buFont typeface="Arial" panose="020B0604020202020204" pitchFamily="34" charset="0"/>
              <a:buChar char="•"/>
              <a:defRPr/>
            </a:pPr>
            <a:r>
              <a:rPr lang="en-US" b="0" dirty="0"/>
              <a:t>Select Program Component (ex: Regular School, Summer School, I&amp;R)</a:t>
            </a:r>
          </a:p>
          <a:p>
            <a:pPr marL="628650" lvl="1" indent="-171450">
              <a:buFont typeface="Arial" panose="020B0604020202020204" pitchFamily="34" charset="0"/>
              <a:buChar char="•"/>
              <a:defRPr/>
            </a:pPr>
            <a:r>
              <a:rPr lang="en-US" b="0" dirty="0"/>
              <a:t>Review the amounts in the Direct Service column in the applicable object codes </a:t>
            </a:r>
          </a:p>
          <a:p>
            <a:pPr marL="628650" lvl="1" indent="-171450">
              <a:buFont typeface="Arial" panose="020B0604020202020204" pitchFamily="34" charset="0"/>
              <a:buChar char="•"/>
              <a:defRPr/>
            </a:pPr>
            <a:r>
              <a:rPr lang="en-US" b="0" dirty="0"/>
              <a:t>In this example we see there are expenditures reported in Direct Service of $21,000 for object code 1100 and $10,000 for object code 1900.</a:t>
            </a:r>
          </a:p>
          <a:p>
            <a:pPr marL="628650" lvl="1" indent="-171450">
              <a:buFont typeface="Arial" panose="020B0604020202020204" pitchFamily="34" charset="0"/>
              <a:buChar char="•"/>
              <a:defRPr/>
            </a:pPr>
            <a:endParaRPr lang="en-US" b="0" dirty="0"/>
          </a:p>
          <a:p>
            <a:pPr marL="0" lvl="0" indent="0">
              <a:buFont typeface="Arial" panose="020B0604020202020204" pitchFamily="34" charset="0"/>
              <a:buNone/>
              <a:defRPr/>
            </a:pPr>
            <a:r>
              <a:rPr lang="en-US" b="0" dirty="0"/>
              <a:t>In this screen, the reviewer is not longer able to edit the numbers if there are any issues.</a:t>
            </a:r>
          </a:p>
          <a:p>
            <a:pPr>
              <a:defRPr/>
            </a:pPr>
            <a:endParaRPr lang="en-US" b="0" dirty="0"/>
          </a:p>
          <a:p>
            <a:pPr>
              <a:defRPr/>
            </a:pPr>
            <a:r>
              <a:rPr lang="en-US" b="0" dirty="0"/>
              <a:t>Please note: The region required reviewer will repeat this process for </a:t>
            </a:r>
            <a:r>
              <a:rPr lang="en-US" b="1" dirty="0"/>
              <a:t>all</a:t>
            </a:r>
            <a:r>
              <a:rPr lang="en-US" b="0" dirty="0"/>
              <a:t> </a:t>
            </a:r>
            <a:r>
              <a:rPr lang="en-US" b="1" dirty="0"/>
              <a:t>program</a:t>
            </a:r>
            <a:r>
              <a:rPr lang="en-US" b="0" dirty="0"/>
              <a:t> components included in the expenditure report.</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1243402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On the Admin Service screen the review is very similar: </a:t>
            </a:r>
          </a:p>
          <a:p>
            <a:pPr marL="309971" indent="-309971">
              <a:buFont typeface="Wingdings" panose="05000000000000000000" pitchFamily="2" charset="2"/>
              <a:buChar char="§"/>
              <a:defRPr/>
            </a:pPr>
            <a:endParaRPr lang="en-US" dirty="0">
              <a:ea typeface="ＭＳ Ｐゴシック" charset="-128"/>
            </a:endParaRPr>
          </a:p>
          <a:p>
            <a:pPr marL="171450" indent="-171450">
              <a:buFont typeface="Arial" panose="020B0604020202020204" pitchFamily="34" charset="0"/>
              <a:buChar char="•"/>
              <a:defRPr/>
            </a:pPr>
            <a:r>
              <a:rPr lang="en-US" dirty="0">
                <a:ea typeface="ＭＳ Ｐゴシック" charset="-128"/>
              </a:rPr>
              <a:t>You can select the Admin Service tab from the previous screen to get to this screen</a:t>
            </a:r>
          </a:p>
          <a:p>
            <a:pPr marL="171450" indent="-171450">
              <a:buFont typeface="Arial" panose="020B0604020202020204" pitchFamily="34" charset="0"/>
              <a:buChar char="•"/>
              <a:defRPr/>
            </a:pPr>
            <a:r>
              <a:rPr lang="en-US" dirty="0">
                <a:ea typeface="ＭＳ Ｐゴシック" charset="-128"/>
              </a:rPr>
              <a:t>Review the amounts in</a:t>
            </a:r>
            <a:r>
              <a:rPr lang="en-US" b="1" dirty="0">
                <a:ea typeface="ＭＳ Ｐゴシック" charset="-128"/>
              </a:rPr>
              <a:t> </a:t>
            </a:r>
            <a:r>
              <a:rPr lang="en-US" dirty="0">
                <a:ea typeface="ＭＳ Ｐゴシック" charset="-128"/>
              </a:rPr>
              <a:t>the</a:t>
            </a:r>
            <a:r>
              <a:rPr lang="en-US" b="1" dirty="0">
                <a:ea typeface="ＭＳ Ｐゴシック" charset="-128"/>
              </a:rPr>
              <a:t> </a:t>
            </a:r>
            <a:r>
              <a:rPr lang="en-US" dirty="0">
                <a:ea typeface="ＭＳ Ｐゴシック" charset="-128"/>
              </a:rPr>
              <a:t>Admin Service column in the applicable object codes </a:t>
            </a:r>
          </a:p>
          <a:p>
            <a:pPr marL="171450" indent="-171450">
              <a:buFont typeface="Arial" panose="020B0604020202020204" pitchFamily="34" charset="0"/>
              <a:buChar char="•"/>
              <a:defRPr/>
            </a:pPr>
            <a:r>
              <a:rPr lang="en-US" dirty="0">
                <a:ea typeface="ＭＳ Ｐゴシック" charset="-128"/>
              </a:rPr>
              <a:t>In this example we see there are expenditures reported in Admin Services of $850 for object code 1300.</a:t>
            </a:r>
          </a:p>
          <a:p>
            <a:pPr marL="315864" indent="-315864">
              <a:buFontTx/>
              <a:buChar char="-"/>
              <a:defRPr/>
            </a:pPr>
            <a:endParaRPr lang="en-US" dirty="0">
              <a:ea typeface="ＭＳ Ｐゴシック" charset="-128"/>
            </a:endParaRPr>
          </a:p>
          <a:p>
            <a:pPr>
              <a:defRPr/>
            </a:pPr>
            <a:r>
              <a:rPr lang="en-US" dirty="0">
                <a:ea typeface="ＭＳ Ｐゴシック" charset="-128"/>
              </a:rPr>
              <a:t>Please note: The district expenditure reviewer will repeat this process for all program components included in the expenditure report.</a:t>
            </a:r>
          </a:p>
          <a:p>
            <a:pPr>
              <a:defRPr/>
            </a:pPr>
            <a:endParaRPr lang="en-US" dirty="0">
              <a:ea typeface="ＭＳ Ｐゴシック" charset="-128"/>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818506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Viewing the Expenditure Summary by </a:t>
            </a:r>
            <a:r>
              <a:rPr lang="en-US" b="1" dirty="0">
                <a:ea typeface="ＭＳ Ｐゴシック" charset="-128"/>
              </a:rPr>
              <a:t>Object Code </a:t>
            </a:r>
            <a:r>
              <a:rPr lang="en-US" dirty="0">
                <a:ea typeface="ＭＳ Ｐゴシック" charset="-128"/>
              </a:rPr>
              <a:t>will help you to ensure that all expenditures are reported in the proper object codes and that the expenditures also correspond to the approved budget amount for that specific object code. </a:t>
            </a:r>
          </a:p>
          <a:p>
            <a:pPr>
              <a:defRPr/>
            </a:pPr>
            <a:endParaRPr lang="en-US" dirty="0">
              <a:ea typeface="ＭＳ Ｐゴシック" charset="-128"/>
            </a:endParaRPr>
          </a:p>
          <a:p>
            <a:pPr>
              <a:defRPr/>
            </a:pPr>
            <a:r>
              <a:rPr lang="en-US" dirty="0">
                <a:ea typeface="ＭＳ Ｐゴシック" charset="-128"/>
              </a:rPr>
              <a:t>Starting with Quarterly Summaries by Object Code, the region expenditure reviewer will: </a:t>
            </a:r>
          </a:p>
          <a:p>
            <a:pPr>
              <a:defRPr/>
            </a:pPr>
            <a:endParaRPr lang="en-US" dirty="0">
              <a:ea typeface="ＭＳ Ｐゴシック" charset="-128"/>
            </a:endParaRPr>
          </a:p>
          <a:p>
            <a:pPr marL="171324" indent="-171324">
              <a:buFont typeface="Arial" panose="020B0604020202020204" pitchFamily="34" charset="0"/>
              <a:buChar char="•"/>
              <a:defRPr/>
            </a:pPr>
            <a:r>
              <a:rPr lang="en-US" dirty="0">
                <a:ea typeface="ＭＳ Ｐゴシック" charset="-128"/>
              </a:rPr>
              <a:t>Select Fiscal year</a:t>
            </a:r>
          </a:p>
          <a:p>
            <a:pPr marL="171324" indent="-171324">
              <a:buFont typeface="Arial" panose="020B0604020202020204" pitchFamily="34" charset="0"/>
              <a:buChar char="•"/>
              <a:defRPr/>
            </a:pPr>
            <a:r>
              <a:rPr lang="en-US" dirty="0">
                <a:ea typeface="ＭＳ Ｐゴシック" charset="-128"/>
              </a:rPr>
              <a:t>Select Submission Quarter</a:t>
            </a:r>
          </a:p>
          <a:p>
            <a:pPr marL="171324" indent="-171324">
              <a:buFont typeface="Arial" panose="020B0604020202020204" pitchFamily="34" charset="0"/>
              <a:buChar char="•"/>
              <a:defRPr/>
            </a:pPr>
            <a:r>
              <a:rPr lang="en-US" dirty="0">
                <a:ea typeface="ＭＳ Ｐゴシック" charset="-128"/>
              </a:rPr>
              <a:t>Select </a:t>
            </a:r>
            <a:r>
              <a:rPr lang="en-US" b="1" dirty="0">
                <a:ea typeface="ＭＳ Ｐゴシック" charset="-128"/>
              </a:rPr>
              <a:t>Region Wide </a:t>
            </a:r>
            <a:r>
              <a:rPr lang="en-US" dirty="0">
                <a:ea typeface="ＭＳ Ｐゴシック" charset="-128"/>
              </a:rPr>
              <a:t>(includes both region and district expenditures</a:t>
            </a:r>
            <a:r>
              <a:rPr lang="en-US" b="0" dirty="0">
                <a:ea typeface="ＭＳ Ｐゴシック" charset="-128"/>
              </a:rPr>
              <a:t>), </a:t>
            </a:r>
            <a:r>
              <a:rPr lang="en-US" b="1" dirty="0">
                <a:ea typeface="ＭＳ Ｐゴシック" charset="-128"/>
              </a:rPr>
              <a:t>District Wide </a:t>
            </a:r>
            <a:r>
              <a:rPr lang="en-US" dirty="0">
                <a:ea typeface="ＭＳ Ｐゴシック" charset="-128"/>
              </a:rPr>
              <a:t>(includes the expenditures for all districts only), or specific Districts (includes the expenditures for individual districts) to review</a:t>
            </a:r>
          </a:p>
          <a:p>
            <a:pPr marL="171324" indent="-171324">
              <a:buFont typeface="Arial" panose="020B0604020202020204" pitchFamily="34" charset="0"/>
              <a:buChar char="•"/>
              <a:defRPr/>
            </a:pPr>
            <a:r>
              <a:rPr lang="en-US" dirty="0">
                <a:ea typeface="ＭＳ Ｐゴシック" charset="-128"/>
              </a:rPr>
              <a:t>Review expenses for BOTH Services and Admin in the object codes applicable</a:t>
            </a:r>
          </a:p>
          <a:p>
            <a:pPr>
              <a:defRPr/>
            </a:pPr>
            <a:endParaRPr lang="en-US" dirty="0">
              <a:ea typeface="ＭＳ Ｐゴシック" charset="-128"/>
            </a:endParaRPr>
          </a:p>
          <a:p>
            <a:pPr>
              <a:defRPr/>
            </a:pPr>
            <a:r>
              <a:rPr lang="en-US" dirty="0">
                <a:ea typeface="ＭＳ Ｐゴシック" charset="-128"/>
              </a:rPr>
              <a:t>Quarterly Expenditure Summary by Object Code:</a:t>
            </a:r>
          </a:p>
          <a:p>
            <a:pPr marL="285538" indent="-285538">
              <a:buFont typeface="Arial" panose="020B0604020202020204" pitchFamily="34" charset="0"/>
              <a:buChar char="•"/>
              <a:defRPr/>
            </a:pPr>
            <a:r>
              <a:rPr lang="en-US" dirty="0">
                <a:ea typeface="ＭＳ Ｐゴシック" charset="-128"/>
              </a:rPr>
              <a:t>Gives a complete summary for the quarter by object code </a:t>
            </a:r>
          </a:p>
          <a:p>
            <a:pPr marL="742402" lvl="1" indent="-285538">
              <a:buFont typeface="Arial" panose="020B0604020202020204" pitchFamily="34" charset="0"/>
              <a:buChar char="•"/>
              <a:defRPr/>
            </a:pPr>
            <a:r>
              <a:rPr lang="en-US" dirty="0">
                <a:ea typeface="ＭＳ Ｐゴシック" charset="-128"/>
              </a:rPr>
              <a:t>By each Program Component individually or by all programs</a:t>
            </a:r>
          </a:p>
          <a:p>
            <a:pPr marL="285538" indent="-285538">
              <a:buFont typeface="Arial" panose="020B0604020202020204" pitchFamily="34" charset="0"/>
              <a:buChar char="•"/>
              <a:defRPr/>
            </a:pPr>
            <a:r>
              <a:rPr lang="en-US" dirty="0">
                <a:ea typeface="ＭＳ Ｐゴシック" charset="-128"/>
              </a:rPr>
              <a:t>Summary is composed of:</a:t>
            </a:r>
          </a:p>
          <a:p>
            <a:pPr marL="742402" lvl="1" indent="-285538">
              <a:buFont typeface="Arial" panose="020B0604020202020204" pitchFamily="34" charset="0"/>
              <a:buChar char="•"/>
              <a:defRPr/>
            </a:pPr>
            <a:r>
              <a:rPr lang="en-US" dirty="0">
                <a:ea typeface="ＭＳ Ｐゴシック" charset="-128"/>
              </a:rPr>
              <a:t>Approved Budget (Latest)</a:t>
            </a:r>
          </a:p>
          <a:p>
            <a:pPr marL="742402" lvl="1" indent="-285538">
              <a:buFont typeface="Arial" panose="020B0604020202020204" pitchFamily="34" charset="0"/>
              <a:buChar char="•"/>
              <a:defRPr/>
            </a:pPr>
            <a:r>
              <a:rPr lang="en-US" dirty="0">
                <a:ea typeface="ＭＳ Ｐゴシック" charset="-128"/>
              </a:rPr>
              <a:t>Previous Quarter’s Expenditure</a:t>
            </a:r>
          </a:p>
          <a:p>
            <a:pPr marL="742402" lvl="1" indent="-285538">
              <a:buFont typeface="Arial" panose="020B0604020202020204" pitchFamily="34" charset="0"/>
              <a:buChar char="•"/>
              <a:defRPr/>
            </a:pPr>
            <a:r>
              <a:rPr lang="en-US" dirty="0">
                <a:ea typeface="ＭＳ Ｐゴシック" charset="-128"/>
              </a:rPr>
              <a:t>Current Quarter Expenditure</a:t>
            </a:r>
          </a:p>
          <a:p>
            <a:pPr marL="742402" lvl="1" indent="-285538">
              <a:buFont typeface="Arial" panose="020B0604020202020204" pitchFamily="34" charset="0"/>
              <a:buChar char="•"/>
              <a:defRPr/>
            </a:pPr>
            <a:r>
              <a:rPr lang="en-US" dirty="0">
                <a:ea typeface="ＭＳ Ｐゴシック" charset="-128"/>
              </a:rPr>
              <a:t>Cumulative Expenditure</a:t>
            </a:r>
          </a:p>
          <a:p>
            <a:pPr marL="742402" lvl="1" indent="-285538">
              <a:buFont typeface="Arial" panose="020B0604020202020204" pitchFamily="34" charset="0"/>
              <a:buChar char="•"/>
              <a:defRPr/>
            </a:pPr>
            <a:r>
              <a:rPr lang="en-US" dirty="0">
                <a:ea typeface="ＭＳ Ｐゴシック" charset="-128"/>
              </a:rPr>
              <a:t>Available remaining balance of budget of unspent grant funds</a:t>
            </a:r>
          </a:p>
          <a:p>
            <a:pPr marL="1199264" lvl="2" indent="-285538" eaLnBrk="1" fontAlgn="auto" hangingPunct="1">
              <a:spcBef>
                <a:spcPts val="0"/>
              </a:spcBef>
              <a:spcAft>
                <a:spcPts val="0"/>
              </a:spcAft>
              <a:buFont typeface="Arial" panose="020B0604020202020204" pitchFamily="34" charset="0"/>
              <a:buChar char="•"/>
              <a:defRPr/>
            </a:pPr>
            <a:r>
              <a:rPr lang="en-US" dirty="0">
                <a:ea typeface="ＭＳ Ｐゴシック" charset="-128"/>
              </a:rPr>
              <a:t>Please Note: Over expenditures will appear negative and in a red color</a:t>
            </a:r>
          </a:p>
          <a:p>
            <a:pPr marL="742402" lvl="1" indent="-285538">
              <a:buFont typeface="Arial" panose="020B0604020202020204" pitchFamily="34" charset="0"/>
              <a:buChar char="•"/>
              <a:defRPr/>
            </a:pPr>
            <a:r>
              <a:rPr lang="en-US" dirty="0">
                <a:ea typeface="ＭＳ Ｐゴシック" charset="-128"/>
              </a:rPr>
              <a:t>Expenditure Rate by Percentage</a:t>
            </a:r>
          </a:p>
          <a:p>
            <a:pPr marL="285538" indent="-285538">
              <a:buFont typeface="Arial" panose="020B0604020202020204" pitchFamily="34" charset="0"/>
              <a:buChar char="•"/>
              <a:defRPr/>
            </a:pPr>
            <a:r>
              <a:rPr lang="en-US" dirty="0">
                <a:ea typeface="ＭＳ Ｐゴシック" charset="-128"/>
              </a:rPr>
              <a:t>Summary is also broken down by Direct Service, Admin Service and  a combined Total</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787960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defTabSz="913917">
              <a:defRPr/>
            </a:pPr>
            <a:r>
              <a:rPr lang="en-US" b="1" dirty="0"/>
              <a:t>Say:</a:t>
            </a:r>
            <a:r>
              <a:rPr lang="en-US" b="0" dirty="0"/>
              <a:t> </a:t>
            </a:r>
            <a:r>
              <a:rPr lang="en-US" dirty="0">
                <a:ea typeface="ＭＳ Ｐゴシック" charset="-128"/>
              </a:rPr>
              <a:t>Viewing the Expenditure Summary by Program Component will help you to ensure that all expenditures are reported in the correct program component and that the expenditures also correspond to the approved budget amount for that specific program component. </a:t>
            </a:r>
            <a:endParaRPr lang="en-US" altLang="en-US" b="1" dirty="0">
              <a:ea typeface="ＭＳ Ｐゴシック" panose="020B0600070205080204" pitchFamily="34" charset="-128"/>
            </a:endParaRPr>
          </a:p>
          <a:p>
            <a:pPr>
              <a:defRPr/>
            </a:pPr>
            <a:r>
              <a:rPr lang="en-US" altLang="en-US" dirty="0">
                <a:ea typeface="ＭＳ Ｐゴシック" panose="020B0600070205080204" pitchFamily="34" charset="-128"/>
              </a:rPr>
              <a:t>Quarterly Expenditure Summary by Program Component</a:t>
            </a:r>
          </a:p>
          <a:p>
            <a:pPr>
              <a:defRPr/>
            </a:pPr>
            <a:endParaRPr lang="en-US" dirty="0">
              <a:ea typeface="ＭＳ Ｐゴシック" charset="-128"/>
            </a:endParaRPr>
          </a:p>
          <a:p>
            <a:pPr>
              <a:defRPr/>
            </a:pPr>
            <a:r>
              <a:rPr lang="en-US" dirty="0">
                <a:ea typeface="ＭＳ Ｐゴシック" charset="-128"/>
              </a:rPr>
              <a:t>The Region Expenditure Reviewer will subsequently review the expenditure entries in the “Summaries” page for completeness and to ensure accuracy.</a:t>
            </a:r>
          </a:p>
          <a:p>
            <a:pPr>
              <a:defRPr/>
            </a:pPr>
            <a:r>
              <a:rPr lang="en-US" dirty="0">
                <a:ea typeface="ＭＳ Ｐゴシック" charset="-128"/>
              </a:rPr>
              <a:t>To do so:</a:t>
            </a:r>
            <a:endParaRPr lang="en-US" b="1" dirty="0">
              <a:ea typeface="ＭＳ Ｐゴシック" charset="-128"/>
            </a:endParaRPr>
          </a:p>
          <a:p>
            <a:pPr marL="171324" indent="-171324">
              <a:buFont typeface="Arial" panose="020B0604020202020204" pitchFamily="34" charset="0"/>
              <a:buChar char="•"/>
              <a:defRPr/>
            </a:pPr>
            <a:r>
              <a:rPr lang="en-US" dirty="0">
                <a:ea typeface="ＭＳ Ｐゴシック" charset="-128"/>
              </a:rPr>
              <a:t>Select Summaries from the dropdown menu at the top of the page</a:t>
            </a:r>
          </a:p>
          <a:p>
            <a:pPr marL="171324" indent="-171324">
              <a:buFont typeface="Arial" panose="020B0604020202020204" pitchFamily="34" charset="0"/>
              <a:buChar char="•"/>
              <a:defRPr/>
            </a:pPr>
            <a:r>
              <a:rPr lang="en-US" dirty="0">
                <a:ea typeface="ＭＳ Ｐゴシック" charset="-128"/>
              </a:rPr>
              <a:t>Select Summary by Program Component</a:t>
            </a:r>
            <a:endParaRPr lang="en-US" b="1" dirty="0">
              <a:ea typeface="ＭＳ Ｐゴシック" charset="-128"/>
            </a:endParaRPr>
          </a:p>
          <a:p>
            <a:pPr marL="171324" indent="-171324">
              <a:buFont typeface="Arial" panose="020B0604020202020204" pitchFamily="34" charset="0"/>
              <a:buChar char="•"/>
              <a:defRPr/>
            </a:pPr>
            <a:r>
              <a:rPr lang="en-US" dirty="0">
                <a:ea typeface="ＭＳ Ｐゴシック" charset="-128"/>
              </a:rPr>
              <a:t>Select Fiscal Year</a:t>
            </a:r>
          </a:p>
          <a:p>
            <a:pPr marL="171324" indent="-171324">
              <a:buFont typeface="Arial" panose="020B0604020202020204" pitchFamily="34" charset="0"/>
              <a:buChar char="•"/>
              <a:defRPr/>
            </a:pPr>
            <a:r>
              <a:rPr lang="en-US" dirty="0">
                <a:ea typeface="ＭＳ Ｐゴシック" charset="-128"/>
              </a:rPr>
              <a:t>Select Submission Quarter </a:t>
            </a:r>
          </a:p>
          <a:p>
            <a:pPr marL="171324" indent="-171324">
              <a:buFont typeface="Arial" panose="020B0604020202020204" pitchFamily="34" charset="0"/>
              <a:buChar char="•"/>
              <a:defRPr/>
            </a:pPr>
            <a:r>
              <a:rPr lang="en-US" dirty="0">
                <a:ea typeface="ＭＳ Ｐゴシック" charset="-128"/>
              </a:rPr>
              <a:t>Select Region Wide (includes both region and district reported expenditures), District Wide (includes the expenditures for all districts only), or specific Districts (includes the expenditures for individual districts) to review</a:t>
            </a:r>
          </a:p>
          <a:p>
            <a:pPr marL="171324" indent="-171324">
              <a:buFont typeface="Arial" panose="020B0604020202020204" pitchFamily="34" charset="0"/>
              <a:buChar char="•"/>
              <a:defRPr/>
            </a:pPr>
            <a:r>
              <a:rPr lang="en-US" dirty="0">
                <a:ea typeface="ＭＳ Ｐゴシック" charset="-128"/>
              </a:rPr>
              <a:t>Review expenses for</a:t>
            </a:r>
            <a:r>
              <a:rPr lang="en-US" b="1" dirty="0">
                <a:ea typeface="ＭＳ Ｐゴシック" charset="-128"/>
              </a:rPr>
              <a:t> </a:t>
            </a:r>
            <a:r>
              <a:rPr lang="en-US" dirty="0">
                <a:ea typeface="ＭＳ Ｐゴシック" charset="-128"/>
              </a:rPr>
              <a:t>both Services and Admin and the Total in each program component (e.g., Regular School Year, Summer School, I &amp;R)</a:t>
            </a:r>
            <a:endParaRPr lang="en-US" b="1" dirty="0">
              <a:ea typeface="ＭＳ Ｐゴシック" charset="-128"/>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404732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t>
            </a:r>
          </a:p>
          <a:p>
            <a:r>
              <a:rPr lang="en-US" b="0" dirty="0"/>
              <a:t>First we have the flow chart for an expenditure report for a district to a region.</a:t>
            </a:r>
          </a:p>
          <a:p>
            <a:endParaRPr lang="en-US" b="0" dirty="0"/>
          </a:p>
          <a:p>
            <a:pPr defTabSz="913225">
              <a:defRPr/>
            </a:pPr>
            <a:r>
              <a:rPr lang="en-US" altLang="en-US" noProof="0" dirty="0"/>
              <a:t>The flow begins with the district expenditure editor (1</a:t>
            </a:r>
            <a:r>
              <a:rPr lang="en-US" altLang="en-US" baseline="30000" noProof="0" dirty="0"/>
              <a:t>st</a:t>
            </a:r>
            <a:r>
              <a:rPr lang="en-US" altLang="en-US" noProof="0" dirty="0"/>
              <a:t> level) who enters the initial expenditure information directly into the MEPEX System.</a:t>
            </a:r>
          </a:p>
          <a:p>
            <a:pPr defTabSz="913225">
              <a:defRPr/>
            </a:pPr>
            <a:endParaRPr lang="en-US" altLang="en-US" noProof="0" dirty="0"/>
          </a:p>
          <a:p>
            <a:pPr defTabSz="913225">
              <a:defRPr/>
            </a:pPr>
            <a:r>
              <a:rPr lang="en-US" altLang="en-US" noProof="0" dirty="0"/>
              <a:t>Next (2</a:t>
            </a:r>
            <a:r>
              <a:rPr lang="en-US" altLang="en-US" baseline="30000" noProof="0" dirty="0"/>
              <a:t>nd</a:t>
            </a:r>
            <a:r>
              <a:rPr lang="en-US" altLang="en-US" noProof="0" dirty="0"/>
              <a:t> level), the district expenditure reviewer reviews the reported expenditures for completeness, accuracy, and compliance, with the CDE Fiscal Handbook and, if appropriate, approves the request at the district level.</a:t>
            </a:r>
          </a:p>
          <a:p>
            <a:pPr defTabSz="913225">
              <a:defRPr/>
            </a:pPr>
            <a:endParaRPr lang="en-US" altLang="en-US" noProof="0" dirty="0"/>
          </a:p>
          <a:p>
            <a:pPr defTabSz="913225">
              <a:defRPr/>
            </a:pPr>
            <a:r>
              <a:rPr lang="en-US" altLang="en-US" noProof="0" dirty="0"/>
              <a:t>Once the expenditure report is approved by the district expenditure reviewer, then the next step is for the district expenditure submitter to submit the expenditure report (3</a:t>
            </a:r>
            <a:r>
              <a:rPr lang="en-US" altLang="en-US" baseline="30000" noProof="0" dirty="0"/>
              <a:t>rd</a:t>
            </a:r>
            <a:r>
              <a:rPr lang="en-US" altLang="en-US" noProof="0" dirty="0"/>
              <a:t> level) to its respective region as appropriate. </a:t>
            </a:r>
          </a:p>
          <a:p>
            <a:pPr defTabSz="913225">
              <a:defRPr/>
            </a:pPr>
            <a:endParaRPr lang="en-US" altLang="en-US" noProof="0" dirty="0"/>
          </a:p>
          <a:p>
            <a:pPr defTabSz="913225">
              <a:defRPr/>
            </a:pPr>
            <a:r>
              <a:rPr lang="en-US" altLang="en-US" noProof="0" dirty="0"/>
              <a:t>The final step (4</a:t>
            </a:r>
            <a:r>
              <a:rPr lang="en-US" altLang="en-US" baseline="30000" noProof="0" dirty="0"/>
              <a:t>th</a:t>
            </a:r>
            <a:r>
              <a:rPr lang="en-US" altLang="en-US" noProof="0" dirty="0"/>
              <a:t> level) is for the region district expenditure approver to review and approve the district’s expenditure report.</a:t>
            </a:r>
          </a:p>
          <a:p>
            <a:pPr defTabSz="913225">
              <a:defRPr/>
            </a:pPr>
            <a:endParaRPr lang="en-US" altLang="en-US" noProof="0" dirty="0"/>
          </a:p>
          <a:p>
            <a:pPr defTabSz="913225">
              <a:defRPr/>
            </a:pPr>
            <a:r>
              <a:rPr lang="en-US" altLang="en-US" noProof="0" dirty="0"/>
              <a:t> </a:t>
            </a:r>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073788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As a reviewer, you should also check the admin rate. The Expenditure Admin Rate Percentage is used to monitor admin expenditures and ensure you are within the approved admin limit on your region’s or direct-funded district grant approval letter</a:t>
            </a:r>
            <a:r>
              <a:rPr lang="en-US" b="1" dirty="0">
                <a:ea typeface="ＭＳ Ｐゴシック" charset="-128"/>
              </a:rPr>
              <a:t>.</a:t>
            </a:r>
          </a:p>
          <a:p>
            <a:pPr>
              <a:defRPr/>
            </a:pPr>
            <a:endParaRPr lang="en-US" dirty="0">
              <a:ea typeface="ＭＳ Ｐゴシック" charset="-128"/>
            </a:endParaRPr>
          </a:p>
          <a:p>
            <a:pPr>
              <a:defRPr/>
            </a:pPr>
            <a:r>
              <a:rPr lang="en-US" dirty="0">
                <a:ea typeface="ＭＳ Ｐゴシック" charset="-128"/>
              </a:rPr>
              <a:t>To do so:</a:t>
            </a:r>
          </a:p>
          <a:p>
            <a:pPr marL="171324" indent="-171324">
              <a:buFont typeface="Arial" panose="020B0604020202020204" pitchFamily="34" charset="0"/>
              <a:buChar char="•"/>
              <a:defRPr/>
            </a:pPr>
            <a:r>
              <a:rPr lang="en-US" dirty="0">
                <a:ea typeface="ＭＳ Ｐゴシック" charset="-128"/>
              </a:rPr>
              <a:t>Select Fiscal year</a:t>
            </a:r>
          </a:p>
          <a:p>
            <a:pPr marL="171324" indent="-171324">
              <a:buFont typeface="Arial" panose="020B0604020202020204" pitchFamily="34" charset="0"/>
              <a:buChar char="•"/>
              <a:defRPr/>
            </a:pPr>
            <a:r>
              <a:rPr lang="en-US" dirty="0">
                <a:ea typeface="ＭＳ Ｐゴシック" charset="-128"/>
              </a:rPr>
              <a:t>Select Submission Quarter</a:t>
            </a:r>
          </a:p>
          <a:p>
            <a:pPr marL="171324" indent="-171324">
              <a:buFont typeface="Arial" panose="020B0604020202020204" pitchFamily="34" charset="0"/>
              <a:buChar char="•"/>
              <a:defRPr/>
            </a:pPr>
            <a:r>
              <a:rPr lang="en-US" dirty="0">
                <a:ea typeface="ＭＳ Ｐゴシック" charset="-128"/>
              </a:rPr>
              <a:t>Select Region Wide (includes both region and district reported expenditures), District Wide (includes the expenditures for all districts only), or specific Districts (includes the expenditures for individual districts) to review</a:t>
            </a:r>
          </a:p>
          <a:p>
            <a:pPr marL="171324" indent="-171324">
              <a:buFont typeface="Arial" panose="020B0604020202020204" pitchFamily="34" charset="0"/>
              <a:buChar char="•"/>
              <a:defRPr/>
            </a:pPr>
            <a:r>
              <a:rPr lang="en-US" dirty="0">
                <a:ea typeface="ＭＳ Ｐゴシック" charset="-128"/>
              </a:rPr>
              <a:t>Review reported expenditures and Admin Rate Percentage Calculation – this percentage is automatically calculated by the online system and is based on the CDE’s approved formula </a:t>
            </a:r>
          </a:p>
          <a:p>
            <a:pPr marL="171324" indent="-171324">
              <a:buFont typeface="Arial" panose="020B0604020202020204" pitchFamily="34" charset="0"/>
              <a:buChar char="•"/>
              <a:defRPr/>
            </a:pPr>
            <a:endParaRPr lang="en-US" b="1" dirty="0">
              <a:ea typeface="ＭＳ Ｐゴシック" charset="-128"/>
            </a:endParaRPr>
          </a:p>
          <a:p>
            <a:pPr marL="285538" indent="-285538">
              <a:buFont typeface="Arial" panose="020B0604020202020204" pitchFamily="34" charset="0"/>
              <a:buChar char="•"/>
              <a:defRPr/>
            </a:pPr>
            <a:r>
              <a:rPr lang="en-US" dirty="0">
                <a:ea typeface="ＭＳ Ｐゴシック" charset="-128"/>
              </a:rPr>
              <a:t>Summary is composed of:</a:t>
            </a:r>
          </a:p>
          <a:p>
            <a:pPr marL="742402" lvl="1" indent="-285538">
              <a:buFont typeface="Arial" panose="020B0604020202020204" pitchFamily="34" charset="0"/>
              <a:buChar char="•"/>
              <a:defRPr/>
            </a:pPr>
            <a:r>
              <a:rPr lang="en-US" dirty="0">
                <a:ea typeface="ＭＳ Ｐゴシック" charset="-128"/>
              </a:rPr>
              <a:t>Current Quarter’s Expenditures </a:t>
            </a:r>
          </a:p>
          <a:p>
            <a:pPr marL="742402" lvl="1" indent="-285538">
              <a:buFont typeface="Arial" panose="020B0604020202020204" pitchFamily="34" charset="0"/>
              <a:buChar char="•"/>
              <a:defRPr/>
            </a:pPr>
            <a:r>
              <a:rPr lang="en-US" dirty="0">
                <a:ea typeface="ＭＳ Ｐゴシック" charset="-128"/>
              </a:rPr>
              <a:t>Administrative Percentage of Quarter Expenditures </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90545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This screen illustrates the role of the region expenditure reviewer in the review of the region’s quarterly expenditure report for submission to the CDE. The region expenditure reviewer will select the tab labeled Submit/Review/Approval to CDE.</a:t>
            </a:r>
          </a:p>
          <a:p>
            <a:pPr>
              <a:defRPr/>
            </a:pPr>
            <a:endParaRPr lang="en-US" dirty="0">
              <a:ea typeface="ＭＳ Ｐゴシック" charset="-128"/>
            </a:endParaRPr>
          </a:p>
          <a:p>
            <a:pPr>
              <a:defRPr/>
            </a:pPr>
            <a:r>
              <a:rPr lang="en-US" dirty="0">
                <a:ea typeface="ＭＳ Ｐゴシック" charset="-128"/>
              </a:rPr>
              <a:t>In this section the region expenditure reviewer will do the following:</a:t>
            </a:r>
          </a:p>
          <a:p>
            <a:pPr>
              <a:defRPr/>
            </a:pPr>
            <a:endParaRPr lang="en-US" dirty="0">
              <a:ea typeface="ＭＳ Ｐゴシック" charset="-128"/>
            </a:endParaRPr>
          </a:p>
          <a:p>
            <a:pPr marL="309165" indent="-309165">
              <a:buFont typeface="Arial" panose="020B0604020202020204" pitchFamily="34" charset="0"/>
              <a:buChar char="•"/>
              <a:defRPr/>
            </a:pPr>
            <a:r>
              <a:rPr lang="en-US" dirty="0">
                <a:ea typeface="ＭＳ Ｐゴシック" charset="-128"/>
              </a:rPr>
              <a:t>Add any comments in the blue review box that are clarifying or supporting or informative to the region submitter or to the region personnel </a:t>
            </a:r>
          </a:p>
          <a:p>
            <a:pPr marL="309165" indent="-309165">
              <a:buFont typeface="Arial" panose="020B0604020202020204" pitchFamily="34" charset="0"/>
              <a:buChar char="•"/>
              <a:defRPr/>
            </a:pPr>
            <a:r>
              <a:rPr lang="en-US" dirty="0">
                <a:ea typeface="ＭＳ Ｐゴシック" charset="-128"/>
              </a:rPr>
              <a:t>Select the Acknowledgment box </a:t>
            </a:r>
          </a:p>
          <a:p>
            <a:pPr marL="309165" indent="-309165">
              <a:buFont typeface="Arial" panose="020B0604020202020204" pitchFamily="34" charset="0"/>
              <a:buChar char="•"/>
              <a:defRPr/>
            </a:pPr>
            <a:r>
              <a:rPr lang="en-US" dirty="0">
                <a:ea typeface="ＭＳ Ｐゴシック" charset="-128"/>
              </a:rPr>
              <a:t>Click the save button </a:t>
            </a:r>
          </a:p>
          <a:p>
            <a:pPr>
              <a:defRPr/>
            </a:pPr>
            <a:endParaRPr lang="en-US" dirty="0">
              <a:ea typeface="ＭＳ Ｐゴシック" charset="-128"/>
            </a:endParaRPr>
          </a:p>
          <a:p>
            <a:pPr>
              <a:defRPr/>
            </a:pPr>
            <a:r>
              <a:rPr lang="en-US" dirty="0">
                <a:ea typeface="ＭＳ Ｐゴシック" charset="-128"/>
              </a:rPr>
              <a:t>If the region expenditure report is not ready to be approved by the region expenditure required reviewer please </a:t>
            </a:r>
            <a:r>
              <a:rPr lang="en-US" b="1" dirty="0">
                <a:ea typeface="ＭＳ Ｐゴシック" charset="-128"/>
              </a:rPr>
              <a:t>DO NOT</a:t>
            </a:r>
            <a:r>
              <a:rPr lang="en-US" dirty="0">
                <a:ea typeface="ＭＳ Ｐゴシック" charset="-128"/>
              </a:rPr>
              <a:t> select the acknowledgment Box.</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4281829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dirty="0">
                <a:solidFill>
                  <a:srgbClr val="444444"/>
                </a:solidFill>
              </a:rPr>
              <a:t>This is another example of the region expenditure required reviewer acknowledgment screen and it illustrates the Review History log and the Acknowledgment textbox.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444444"/>
              </a:solidFill>
            </a:endParaRPr>
          </a:p>
          <a:p>
            <a:pPr>
              <a:buFont typeface="Arial" panose="020B0604020202020204" pitchFamily="34" charset="0"/>
              <a:buNone/>
              <a:defRPr/>
            </a:pPr>
            <a:r>
              <a:rPr lang="en-US" dirty="0">
                <a:ea typeface="ＭＳ Ｐゴシック" charset="-128"/>
              </a:rPr>
              <a:t>If the review is compete and it is ready to be submitted, check the acknowledgment box and click the save button. Region Expenditure Required Reviewer can now see that they have acknowledged the expenditure reporting is accurate and the region expenditure report is ready to be submitted to CDE. Also, the Region Expenditure Required Reviewer </a:t>
            </a:r>
            <a:r>
              <a:rPr lang="en-US" b="1" dirty="0">
                <a:ea typeface="ＭＳ Ｐゴシック" charset="-128"/>
              </a:rPr>
              <a:t>must</a:t>
            </a:r>
            <a:r>
              <a:rPr lang="en-US" dirty="0">
                <a:ea typeface="ＭＳ Ｐゴシック" charset="-128"/>
              </a:rPr>
              <a:t> notify the Region Expenditure Submitter that the region expenditure report is ready to be submitted. </a:t>
            </a:r>
          </a:p>
          <a:p>
            <a:pPr>
              <a:defRPr/>
            </a:pPr>
            <a:endParaRPr lang="en-US" dirty="0">
              <a:ea typeface="ＭＳ Ｐゴシック" charset="-128"/>
            </a:endParaRPr>
          </a:p>
          <a:p>
            <a:pPr>
              <a:defRPr/>
            </a:pPr>
            <a:r>
              <a:rPr lang="en-US" b="1" dirty="0">
                <a:ea typeface="ＭＳ Ｐゴシック" charset="-128"/>
              </a:rPr>
              <a:t>Please Note: </a:t>
            </a:r>
            <a:r>
              <a:rPr lang="en-US" dirty="0">
                <a:ea typeface="ＭＳ Ｐゴシック" charset="-128"/>
              </a:rPr>
              <a:t>The Region Expenditures Reviewer(s) can enter multiple comment entries in the Review History Log -- as long as the Acknowledgment Box is not selected. Additionally, if the expenditure report is not ready to be approved by the region expenditure required reviewer, please “do not” select the acknowledge box. </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71518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False, </a:t>
            </a:r>
            <a:r>
              <a:rPr lang="en-US" b="0" dirty="0"/>
              <a:t>the system will let you submit if your admin rate is over the approved amount. This is why it is very important to track your admin rate and to make sure it is below your approved amount.</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1981012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False</a:t>
            </a:r>
            <a:r>
              <a:rPr lang="en-US" b="0" dirty="0"/>
              <a:t>, do not click the back button on your browser when submitting or approving anything. Only check the acknowledgment box and click the save button if the expenditure report is approved and ready to be submitted. If you need to reset the acknowledgement box, please contact the LACOE help desk.</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2049132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wait for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453759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Next, we will go over submitting a region or DFD expenditure report to CDE. </a:t>
            </a:r>
          </a:p>
          <a:p>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399016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altLang="en-US" dirty="0"/>
              <a:t>Once all region expenditure required reviewers have acknowledged reviewing the expenditure report then it is ready for submission to the CDE.​</a:t>
            </a:r>
          </a:p>
          <a:p>
            <a:pPr>
              <a:defRPr/>
            </a:pPr>
            <a:r>
              <a:rPr lang="en-US" altLang="en-US" dirty="0"/>
              <a:t>The region expenditure submitter will follow all the steps that the region expenditure required reviewer does and then do the following:​</a:t>
            </a:r>
          </a:p>
          <a:p>
            <a:pPr>
              <a:defRPr/>
            </a:pPr>
            <a:r>
              <a:rPr lang="en-US" altLang="en-US" dirty="0"/>
              <a:t>​</a:t>
            </a:r>
          </a:p>
          <a:p>
            <a:pPr>
              <a:defRPr/>
            </a:pPr>
            <a:r>
              <a:rPr lang="en-US" altLang="en-US" dirty="0"/>
              <a:t>Select the tab labeled </a:t>
            </a:r>
            <a:r>
              <a:rPr lang="en-US" altLang="en-US" b="1" dirty="0"/>
              <a:t>Submit/Review/Approve</a:t>
            </a:r>
            <a:r>
              <a:rPr lang="en-US" altLang="en-US" dirty="0"/>
              <a:t>​</a:t>
            </a:r>
          </a:p>
          <a:p>
            <a:pPr>
              <a:defRPr/>
            </a:pPr>
            <a:endParaRPr lang="en-US" altLang="en-US" dirty="0"/>
          </a:p>
          <a:p>
            <a:pPr>
              <a:defRPr/>
            </a:pPr>
            <a:r>
              <a:rPr lang="en-US" altLang="en-US" dirty="0"/>
              <a:t>In this section the submitter will do the following:​</a:t>
            </a:r>
          </a:p>
          <a:p>
            <a:pPr marL="171826" indent="-171826">
              <a:buFont typeface="Arial" panose="020B0604020202020204" pitchFamily="34" charset="0"/>
              <a:buChar char="•"/>
              <a:defRPr/>
            </a:pPr>
            <a:r>
              <a:rPr lang="en-US" altLang="en-US" dirty="0"/>
              <a:t>Add any comments in the purple submission box that are applicable and that the region considers informative to the CDE</a:t>
            </a:r>
          </a:p>
          <a:p>
            <a:pPr marL="171826" indent="-171826">
              <a:buFont typeface="Arial" panose="020B0604020202020204" pitchFamily="34" charset="0"/>
              <a:buChar char="•"/>
              <a:defRPr/>
            </a:pPr>
            <a:r>
              <a:rPr lang="en-US" altLang="en-US" dirty="0"/>
              <a:t>Add any files as back up documentation</a:t>
            </a:r>
          </a:p>
          <a:p>
            <a:pPr marL="171826" indent="-171826">
              <a:buFont typeface="Arial" panose="020B0604020202020204" pitchFamily="34" charset="0"/>
              <a:buChar char="•"/>
              <a:defRPr/>
            </a:pPr>
            <a:r>
              <a:rPr lang="en-US" altLang="en-US" dirty="0"/>
              <a:t>Select the required certification box​</a:t>
            </a:r>
          </a:p>
          <a:p>
            <a:pPr marL="171826" indent="-171826">
              <a:buFont typeface="Arial" panose="020B0604020202020204" pitchFamily="34" charset="0"/>
              <a:buChar char="•"/>
              <a:defRPr/>
            </a:pPr>
            <a:r>
              <a:rPr lang="en-US" altLang="en-US" dirty="0"/>
              <a:t>Click the submit button​</a:t>
            </a:r>
          </a:p>
          <a:p>
            <a:pPr marL="171826" indent="-171826">
              <a:buFont typeface="Arial" panose="020B0604020202020204" pitchFamily="34" charset="0"/>
              <a:buChar char="•"/>
              <a:defRPr/>
            </a:pPr>
            <a:endParaRPr lang="en-US" altLang="en-US" dirty="0"/>
          </a:p>
          <a:p>
            <a:pPr marL="171826" indent="-171826">
              <a:buFont typeface="Arial" panose="020B0604020202020204" pitchFamily="34" charset="0"/>
              <a:buChar char="•"/>
              <a:defRPr/>
            </a:pPr>
            <a:r>
              <a:rPr lang="en-US" altLang="en-US" dirty="0"/>
              <a:t>If the expenditure report is not ready to be submitted to the CDE, </a:t>
            </a:r>
            <a:r>
              <a:rPr lang="en-US" altLang="en-US" b="1" dirty="0"/>
              <a:t>do not</a:t>
            </a:r>
            <a:r>
              <a:rPr lang="en-US" altLang="en-US" dirty="0"/>
              <a:t> select the acknowledgement box and submit*</a:t>
            </a:r>
          </a:p>
          <a:p>
            <a:pPr>
              <a:defRPr/>
            </a:pPr>
            <a:r>
              <a:rPr lang="en-US" altLang="en-US" dirty="0"/>
              <a:t>​</a:t>
            </a:r>
          </a:p>
          <a:p>
            <a:pPr>
              <a:defRPr/>
            </a:pPr>
            <a:r>
              <a:rPr lang="en-US" altLang="en-US" dirty="0"/>
              <a:t>Once this is done, the approval history log records the expenditure report with the date and time it was submitted to the CDE for review and approval.</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3163342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altLang="en-US" dirty="0"/>
              <a:t>This slide illustrates how the screen is displayed once the expenditure report is submitted to CDE, the screen reflected here shows the heading at the top right corner of the screen stating – CDE Pending. This means that the expenditure report is awaiting CDE review and approval. </a:t>
            </a:r>
          </a:p>
          <a:p>
            <a:pPr>
              <a:defRPr/>
            </a:pPr>
            <a:endParaRPr lang="en-US" altLang="en-US" dirty="0"/>
          </a:p>
          <a:p>
            <a:pPr>
              <a:defRPr/>
            </a:pPr>
            <a:r>
              <a:rPr lang="en-US" altLang="en-US" dirty="0"/>
              <a:t>Please note: The CDE has 14 business days to either reject, approve, or request further backup documentation to review the corresponding expenditure report.</a:t>
            </a:r>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13954721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331938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t>
            </a:r>
          </a:p>
          <a:p>
            <a:pPr defTabSz="911730"/>
            <a:endParaRPr lang="en-US" altLang="en-US" b="1" noProof="0" dirty="0"/>
          </a:p>
          <a:p>
            <a:pPr defTabSz="911730"/>
            <a:r>
              <a:rPr lang="en-US" altLang="en-US" b="0" noProof="0" dirty="0"/>
              <a:t>Now for the Region flow to CDE:</a:t>
            </a:r>
          </a:p>
          <a:p>
            <a:pPr defTabSz="911730"/>
            <a:endParaRPr lang="en-US" altLang="en-US" noProof="0" dirty="0"/>
          </a:p>
          <a:p>
            <a:pPr defTabSz="911730"/>
            <a:r>
              <a:rPr lang="en-US" altLang="en-US" noProof="0" dirty="0"/>
              <a:t>The expenditure reporting process flow for a region is very similar as for a district (it goes from editor, to reviewer, to submitter) except for the final step where the region submits the expenditure reports to the CDE. </a:t>
            </a: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691650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reviewer: Alex is verifying if the email content has been updated regarding the “rejected” language.</a:t>
            </a:r>
          </a:p>
          <a:p>
            <a:endParaRPr lang="en-US" b="1" dirty="0"/>
          </a:p>
          <a:p>
            <a:r>
              <a:rPr lang="en-US" b="1" dirty="0"/>
              <a:t>Facilitator: </a:t>
            </a:r>
            <a:r>
              <a:rPr lang="en-US" b="0" dirty="0"/>
              <a:t>Alex</a:t>
            </a:r>
          </a:p>
          <a:p>
            <a:endParaRPr lang="en-US" b="0" dirty="0"/>
          </a:p>
          <a:p>
            <a:pPr defTabSz="1676705">
              <a:defRPr/>
            </a:pPr>
            <a:r>
              <a:rPr lang="en-US" b="1" dirty="0"/>
              <a:t>Say:</a:t>
            </a:r>
            <a:r>
              <a:rPr lang="en-US" b="0" dirty="0"/>
              <a:t> </a:t>
            </a:r>
            <a:r>
              <a:rPr lang="en-US" dirty="0">
                <a:ea typeface="ＭＳ Ｐゴシック" charset="-128"/>
              </a:rPr>
              <a:t>This screen is an example of the two emails (Approval email or Rejection email) that a region will receive once the CDE finishes its review and approval process for the quarterly expenditure report. </a:t>
            </a:r>
          </a:p>
          <a:p>
            <a:pPr defTabSz="1676705">
              <a:defRPr/>
            </a:pPr>
            <a:endParaRPr lang="en-US" dirty="0">
              <a:ea typeface="ＭＳ Ｐゴシック" charset="-128"/>
            </a:endParaRPr>
          </a:p>
          <a:p>
            <a:pPr defTabSz="1676705">
              <a:defRPr/>
            </a:pPr>
            <a:r>
              <a:rPr lang="en-US" dirty="0">
                <a:ea typeface="ＭＳ Ｐゴシック" charset="-128"/>
              </a:rPr>
              <a:t>The “approval email” is an example of when CDE approves a region or DFD;s quarterly expenditure report. </a:t>
            </a:r>
          </a:p>
          <a:p>
            <a:pPr defTabSz="1676705">
              <a:defRPr/>
            </a:pPr>
            <a:endParaRPr lang="en-US" dirty="0">
              <a:ea typeface="ＭＳ Ｐゴシック" charset="-128"/>
            </a:endParaRPr>
          </a:p>
          <a:p>
            <a:pPr defTabSz="1676705">
              <a:defRPr/>
            </a:pPr>
            <a:r>
              <a:rPr lang="en-US" dirty="0">
                <a:ea typeface="ＭＳ Ｐゴシック" charset="-128"/>
              </a:rPr>
              <a:t>The “rejection email” is an example of when CDE rejects a region or DFD’s quarterly expenditure report. </a:t>
            </a:r>
          </a:p>
          <a:p>
            <a:pPr defTabSz="1676705">
              <a:defRPr/>
            </a:pPr>
            <a:endParaRPr lang="en-US" dirty="0">
              <a:ea typeface="ＭＳ Ｐゴシック" charset="-128"/>
            </a:endParaRPr>
          </a:p>
          <a:p>
            <a:pPr defTabSz="1676705">
              <a:defRPr/>
            </a:pPr>
            <a:r>
              <a:rPr lang="en-US" dirty="0">
                <a:ea typeface="ＭＳ Ｐゴシック" charset="-128"/>
              </a:rPr>
              <a:t>The system email includes: </a:t>
            </a:r>
          </a:p>
          <a:p>
            <a:pPr marL="308516" indent="-308516" defTabSz="1676705">
              <a:buFont typeface="Arial" panose="020B0604020202020204" pitchFamily="34" charset="0"/>
              <a:buChar char="•"/>
              <a:defRPr/>
            </a:pPr>
            <a:r>
              <a:rPr lang="en-US" dirty="0">
                <a:ea typeface="ＭＳ Ｐゴシック" charset="-128"/>
              </a:rPr>
              <a:t>Region Name</a:t>
            </a:r>
          </a:p>
          <a:p>
            <a:pPr marL="308516" indent="-308516" defTabSz="1676705">
              <a:buFont typeface="Arial" panose="020B0604020202020204" pitchFamily="34" charset="0"/>
              <a:buChar char="•"/>
              <a:defRPr/>
            </a:pPr>
            <a:r>
              <a:rPr lang="en-US" dirty="0">
                <a:ea typeface="ＭＳ Ｐゴシック" charset="-128"/>
              </a:rPr>
              <a:t>Fiscal Year</a:t>
            </a:r>
          </a:p>
          <a:p>
            <a:pPr marL="308516" indent="-308516" defTabSz="1676705">
              <a:buFont typeface="Arial" panose="020B0604020202020204" pitchFamily="34" charset="0"/>
              <a:buChar char="•"/>
              <a:defRPr/>
            </a:pPr>
            <a:r>
              <a:rPr lang="en-US" dirty="0">
                <a:ea typeface="ＭＳ Ｐゴシック" charset="-128"/>
              </a:rPr>
              <a:t>Submission #</a:t>
            </a:r>
          </a:p>
          <a:p>
            <a:pPr marL="308516" indent="-308516" defTabSz="1676705">
              <a:buFont typeface="Arial" panose="020B0604020202020204" pitchFamily="34" charset="0"/>
              <a:buChar char="•"/>
              <a:defRPr/>
            </a:pPr>
            <a:r>
              <a:rPr lang="en-US" dirty="0">
                <a:ea typeface="ＭＳ Ｐゴシック" charset="-128"/>
              </a:rPr>
              <a:t>Submitted By – This will be the name of the Region User that submitted the region’s quarterly expenditure report.</a:t>
            </a:r>
          </a:p>
          <a:p>
            <a:pPr marL="308516" indent="-308516" defTabSz="1676705">
              <a:buFont typeface="Arial" panose="020B0604020202020204" pitchFamily="34" charset="0"/>
              <a:buChar char="•"/>
              <a:defRPr/>
            </a:pPr>
            <a:r>
              <a:rPr lang="en-US" dirty="0">
                <a:ea typeface="ＭＳ Ｐゴシック" charset="-128"/>
              </a:rPr>
              <a:t>Date – The time and date that CDE approved or rejected the region’s quarterly expenditure report. </a:t>
            </a:r>
          </a:p>
          <a:p>
            <a:pPr marL="308516" indent="-308516" defTabSz="1676705">
              <a:buFont typeface="Arial" panose="020B0604020202020204" pitchFamily="34" charset="0"/>
              <a:buChar char="•"/>
              <a:defRPr/>
            </a:pPr>
            <a:r>
              <a:rPr lang="en-US" dirty="0">
                <a:ea typeface="ＭＳ Ｐゴシック" charset="-128"/>
              </a:rPr>
              <a:t>Comments - If there are any comments along with the Approval/Rejection, it will be in this section.</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1215655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1676705"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dirty="0"/>
              <a:t>Continued from the previous slide, the screen shots further illustrate the screen view once the CDE approves or rejects a region’s quarterly expenditure report.</a:t>
            </a:r>
          </a:p>
          <a:p>
            <a:pPr defTabSz="1676705">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3481789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Technical Assistance and Communication Plan.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If a staff member at the district level has a question, this person will submit the inquiry to the District Lead. If the District Lead needs support to respond to the inquiry, the District Lead will contact the Regional Lead. The Regional Lead will share the inquiry among the regional Online System team members who have been trained by the state office to generate a response to the District Lead.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If the inquiry cannot be resolved at the Regional Level, it will be the Regional Lead who will contact the Level III Online Application System Help Desk for support. The Help Desk will be able to respond to basic inquiries.  For complex inquiries, the Help Desk will forward them to either the system consultants at LACOE or program consultants at the state MEO. The consultants will directly contact the Regional Lead to provide technical assistance.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775281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altLang="en-US" b="0" dirty="0">
                <a:latin typeface="Arial" panose="020B0604020202020204" pitchFamily="34" charset="0"/>
                <a:ea typeface="ＭＳ Ｐゴシック" panose="020B0600070205080204" pitchFamily="34" charset="-128"/>
                <a:cs typeface="Arial" panose="020B0604020202020204" pitchFamily="34" charset="0"/>
              </a:rPr>
              <a:t>This</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presentation as well as the recording will be posted at the LACOE’s website and will be posted within the next week. The link to the website is provided on this slide. </a:t>
            </a:r>
            <a:endParaRPr lang="en-US" altLang="en-US" dirty="0">
              <a:ea typeface="ＭＳ Ｐゴシック" panose="020B0600070205080204" pitchFamily="34" charset="-128"/>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https://www.lacoe.edu/Technology/MEP-Online-Systems</a:t>
            </a:r>
            <a:endParaRPr lang="en-US" sz="1200"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53</a:t>
            </a:fld>
            <a:endParaRPr lang="en-US"/>
          </a:p>
        </p:txBody>
      </p:sp>
    </p:spTree>
    <p:extLst>
      <p:ext uri="{BB962C8B-B14F-4D97-AF65-F5344CB8AC3E}">
        <p14:creationId xmlns:p14="http://schemas.microsoft.com/office/powerpoint/2010/main" val="4113038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b="0" dirty="0">
                <a:latin typeface="Arial" panose="020B0604020202020204" pitchFamily="34" charset="0"/>
                <a:ea typeface="ＭＳ Ｐゴシック" panose="020B0600070205080204" pitchFamily="34" charset="-128"/>
                <a:cs typeface="Arial" panose="020B0604020202020204" pitchFamily="34" charset="0"/>
              </a:rPr>
              <a:t>These are the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dates of when the BRs and Expenditure Reports are due. As you can see, our first 2023–24 BR is due to CDE by October 1</a:t>
            </a:r>
            <a:r>
              <a:rPr lang="en-US" altLang="en-US" b="0" baseline="30000" dirty="0">
                <a:latin typeface="Arial" panose="020B0604020202020204" pitchFamily="34" charset="0"/>
                <a:ea typeface="ＭＳ Ｐゴシック" panose="020B0600070205080204" pitchFamily="34" charset="-128"/>
                <a:cs typeface="Arial" panose="020B0604020202020204" pitchFamily="34" charset="0"/>
              </a:rPr>
              <a:t>st</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and the final expenditure report for fiscal year 2022–23 is due September 30</a:t>
            </a:r>
            <a:r>
              <a:rPr lang="en-US" altLang="en-US" b="0"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ea typeface="ＭＳ Ｐゴシック" panose="020B0600070205080204" pitchFamily="34" charset="-128"/>
              <a:cs typeface="Arial" panose="020B0604020202020204" pitchFamily="34" charset="0"/>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54</a:t>
            </a:fld>
            <a:endParaRPr lang="en-US"/>
          </a:p>
        </p:txBody>
      </p:sp>
    </p:spTree>
    <p:extLst>
      <p:ext uri="{BB962C8B-B14F-4D97-AF65-F5344CB8AC3E}">
        <p14:creationId xmlns:p14="http://schemas.microsoft.com/office/powerpoint/2010/main" val="18455423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wait for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1189342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3754284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If you need to get in touch with the LACOE helpdesk or myself, you can contact us via email or phone.  Be sure to keep in mind the communication plan outlined earlier when reaching out for assistance.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57</a:t>
            </a:fld>
            <a:endParaRPr lang="en-US"/>
          </a:p>
        </p:txBody>
      </p:sp>
    </p:spTree>
    <p:extLst>
      <p:ext uri="{BB962C8B-B14F-4D97-AF65-F5344CB8AC3E}">
        <p14:creationId xmlns:p14="http://schemas.microsoft.com/office/powerpoint/2010/main" val="4150925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Ou</a:t>
            </a:r>
            <a:r>
              <a:rPr lang="en-US" b="0" baseline="0" dirty="0"/>
              <a:t>r webinar has come to an end. </a:t>
            </a:r>
            <a:r>
              <a:rPr lang="en-US" b="0" dirty="0"/>
              <a:t>Thank you very</a:t>
            </a:r>
            <a:r>
              <a:rPr lang="en-US" b="0" baseline="0" dirty="0"/>
              <a:t> much for attending. Have </a:t>
            </a:r>
            <a:r>
              <a:rPr lang="en-US" b="0" baseline="0"/>
              <a:t>a great day!</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58</a:t>
            </a:fld>
            <a:endParaRPr lang="en-US"/>
          </a:p>
        </p:txBody>
      </p:sp>
    </p:spTree>
    <p:extLst>
      <p:ext uri="{BB962C8B-B14F-4D97-AF65-F5344CB8AC3E}">
        <p14:creationId xmlns:p14="http://schemas.microsoft.com/office/powerpoint/2010/main" val="300401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Here is an example of the roles I just mentioned and if you are a</a:t>
            </a:r>
            <a:r>
              <a:rPr lang="en-US" altLang="en-US" noProof="0" dirty="0"/>
              <a:t> new user who is creating an account, you must select one of these roles when requesting an account. You can see user roles assigned to the online system and some sample job titles for the designated user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To-do:</a:t>
            </a:r>
            <a:r>
              <a:rPr lang="en-US" b="0" dirty="0"/>
              <a:t> Read slide</a:t>
            </a:r>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16943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Next, we are moving on to an overview of how to input monthly expenditures.</a:t>
            </a: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52142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After logging in, click on the expenditure dropdown tab and then select the services link.</a:t>
            </a:r>
            <a:endParaRPr lang="en-US" dirty="0"/>
          </a:p>
          <a:p>
            <a:endParaRPr lang="en-US" b="0" dirty="0"/>
          </a:p>
          <a:p>
            <a:r>
              <a:rPr lang="en-US" b="0" dirty="0"/>
              <a:t>Here regions and DFDs can see or edit the monthly expenditures for their districts, depending on the user role.</a:t>
            </a:r>
          </a:p>
          <a:p>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57434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t>
            </a:r>
            <a:r>
              <a:rPr lang="en-US" altLang="en-US" dirty="0"/>
              <a:t>Please note that the expenditure reporting data entry screens are the same with subtle differences for a region, a direct-funded district and a DSA and MOU district. One difference is as follows: using the “district” drop-down menu navigation tool, a region selects its county office of education, a direct-funded district select its specific district name and a DSA/MOU district selects its specific district name. </a:t>
            </a:r>
          </a:p>
          <a:p>
            <a:pPr>
              <a:defRPr/>
            </a:pPr>
            <a:endParaRPr lang="en-US" altLang="en-US" b="1" dirty="0"/>
          </a:p>
          <a:p>
            <a:pPr>
              <a:defRPr/>
            </a:pPr>
            <a:r>
              <a:rPr lang="en-US" altLang="en-US" dirty="0"/>
              <a:t>Once you select “Services” you will be on the expenditure reporting entries page as shown on the slide</a:t>
            </a:r>
          </a:p>
          <a:p>
            <a:pPr>
              <a:defRPr/>
            </a:pPr>
            <a:endParaRPr lang="en-US" altLang="en-US" dirty="0"/>
          </a:p>
          <a:p>
            <a:pPr>
              <a:defRPr/>
            </a:pPr>
            <a:r>
              <a:rPr lang="en-US" altLang="en-US" dirty="0"/>
              <a:t>To begin the expenditure reporting process there are 5 general steps: </a:t>
            </a:r>
          </a:p>
          <a:p>
            <a:pPr>
              <a:buFontTx/>
              <a:buChar char="•"/>
              <a:defRPr/>
            </a:pPr>
            <a:r>
              <a:rPr lang="en-US" altLang="en-US" dirty="0"/>
              <a:t>First – Select the district or county office of education</a:t>
            </a:r>
          </a:p>
          <a:p>
            <a:pPr>
              <a:buFontTx/>
              <a:buChar char="•"/>
              <a:defRPr/>
            </a:pPr>
            <a:r>
              <a:rPr lang="en-US" altLang="en-US" dirty="0"/>
              <a:t>Second – Select the fiscal year </a:t>
            </a:r>
          </a:p>
          <a:p>
            <a:pPr>
              <a:buFontTx/>
              <a:buChar char="•"/>
              <a:defRPr/>
            </a:pPr>
            <a:r>
              <a:rPr lang="en-US" altLang="en-US" dirty="0"/>
              <a:t>Third - Select the submission month (e.g., July, August, September)</a:t>
            </a:r>
          </a:p>
          <a:p>
            <a:pPr>
              <a:buFontTx/>
              <a:buChar char="•"/>
              <a:defRPr/>
            </a:pPr>
            <a:r>
              <a:rPr lang="en-US" altLang="en-US" dirty="0"/>
              <a:t>Fourth - Select the Program Component (e.g., Regular School Year, Summer Session, I &amp; R)</a:t>
            </a:r>
          </a:p>
          <a:p>
            <a:pPr>
              <a:buFontTx/>
              <a:buChar char="•"/>
              <a:defRPr/>
            </a:pPr>
            <a:r>
              <a:rPr lang="en-US" altLang="en-US" dirty="0"/>
              <a:t>Fifth - Enter the expenditure amount in the appropriate object code cell </a:t>
            </a:r>
          </a:p>
          <a:p>
            <a:pPr>
              <a:defRPr/>
            </a:pPr>
            <a:endParaRPr lang="en-US" altLang="en-US" dirty="0"/>
          </a:p>
          <a:p>
            <a:pPr>
              <a:defRPr/>
            </a:pPr>
            <a:r>
              <a:rPr lang="en-US" altLang="en-US" dirty="0"/>
              <a:t>Remember: Click “SAVE” after all entries are completed and prior to leaving the page. The system does not automatically save your information.  So, if you leave the page without saving your entries you will lose all of the information that was entered. Please ensure all staff using the system are trained and understand the importance of saving prior to leaving the page.</a:t>
            </a:r>
          </a:p>
          <a:p>
            <a:endParaRPr lang="en-US" b="0" dirty="0"/>
          </a:p>
          <a:p>
            <a:r>
              <a:rPr lang="en-US" b="0" dirty="0"/>
              <a:t>Note: The years in the screenshots may not match the current year, they are just a reference. Please make sure you are working in the correct year for your expenditures.</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991461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hyperlink" Target="https://www.lacoe.edu/Technology/MEP-Online-System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mailto:Aleguizamo@cde.ca.gov"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1175655" y="2162299"/>
            <a:ext cx="9840686" cy="1828800"/>
          </a:xfrm>
        </p:spPr>
        <p:txBody>
          <a:bodyPr>
            <a:normAutofit fontScale="90000"/>
          </a:bodyPr>
          <a:lstStyle/>
          <a:p>
            <a:r>
              <a:rPr lang="en-US" dirty="0"/>
              <a:t>Migrant Education Program Expenditure Reporting Webinar</a:t>
            </a:r>
            <a:br>
              <a:rPr lang="en-US" dirty="0"/>
            </a:br>
            <a:br>
              <a:rPr lang="en-US" sz="3600" dirty="0"/>
            </a:br>
            <a:r>
              <a:rPr lang="en-US" sz="3600" dirty="0"/>
              <a:t>Welcome back! We will begin shortly.</a:t>
            </a:r>
            <a:endParaRPr lang="en-US" dirty="0"/>
          </a:p>
        </p:txBody>
      </p:sp>
      <p:sp>
        <p:nvSpPr>
          <p:cNvPr id="3" name="TextBox 2">
            <a:extLst>
              <a:ext uri="{FF2B5EF4-FFF2-40B4-BE49-F238E27FC236}">
                <a16:creationId xmlns:a16="http://schemas.microsoft.com/office/drawing/2014/main" id="{6395A858-D42B-4022-8F66-9EA042DBD6A1}"/>
              </a:ext>
            </a:extLst>
          </p:cNvPr>
          <p:cNvSpPr txBox="1"/>
          <p:nvPr/>
        </p:nvSpPr>
        <p:spPr>
          <a:xfrm>
            <a:off x="920930" y="4184865"/>
            <a:ext cx="10350137" cy="1231106"/>
          </a:xfrm>
          <a:prstGeom prst="rect">
            <a:avLst/>
          </a:prstGeom>
          <a:noFill/>
        </p:spPr>
        <p:txBody>
          <a:bodyPr wrap="square" rtlCol="0">
            <a:spAutoFit/>
          </a:bodyPr>
          <a:lstStyle/>
          <a:p>
            <a:pPr algn="ctr"/>
            <a:endParaRPr lang="en-US" dirty="0">
              <a:solidFill>
                <a:schemeClr val="bg1"/>
              </a:solidFill>
            </a:endParaRPr>
          </a:p>
          <a:p>
            <a:pPr algn="ctr"/>
            <a:r>
              <a:rPr lang="en-US" sz="2800" dirty="0">
                <a:solidFill>
                  <a:schemeClr val="accent2">
                    <a:lumMod val="60000"/>
                    <a:lumOff val="40000"/>
                  </a:schemeClr>
                </a:solidFill>
              </a:rPr>
              <a:t>While we wait, please complete the brief Google Form to confirm your attendance (link provided in the chat).</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319670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1A35-F93A-4A58-8B98-AA5036FFD7C3}"/>
              </a:ext>
            </a:extLst>
          </p:cNvPr>
          <p:cNvSpPr>
            <a:spLocks noGrp="1"/>
          </p:cNvSpPr>
          <p:nvPr>
            <p:ph type="title"/>
          </p:nvPr>
        </p:nvSpPr>
        <p:spPr/>
        <p:txBody>
          <a:bodyPr/>
          <a:lstStyle/>
          <a:p>
            <a:r>
              <a:rPr lang="en-US" dirty="0"/>
              <a:t>Direct Services Expenditure Example</a:t>
            </a:r>
          </a:p>
        </p:txBody>
      </p:sp>
      <p:pic>
        <p:nvPicPr>
          <p:cNvPr id="4" name="Content Placeholder 3">
            <a:extLst>
              <a:ext uri="{FF2B5EF4-FFF2-40B4-BE49-F238E27FC236}">
                <a16:creationId xmlns:a16="http://schemas.microsoft.com/office/drawing/2014/main" id="{AAF71EA9-0CE7-4989-BDFD-39AEE675C25B}"/>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0909" y="1529362"/>
            <a:ext cx="1015018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03417ED7-2DFB-4E5F-9611-4A70B3071CE0}"/>
              </a:ext>
              <a:ext uri="{C183D7F6-B498-43B3-948B-1728B52AA6E4}">
                <adec:decorative xmlns:adec="http://schemas.microsoft.com/office/drawing/2017/decorative" val="1"/>
              </a:ext>
            </a:extLst>
          </p:cNvPr>
          <p:cNvSpPr/>
          <p:nvPr/>
        </p:nvSpPr>
        <p:spPr>
          <a:xfrm>
            <a:off x="3762103" y="3762103"/>
            <a:ext cx="931817" cy="53993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CA02EB-540E-4397-8DDD-7D5B35CE0303}"/>
              </a:ext>
              <a:ext uri="{C183D7F6-B498-43B3-948B-1728B52AA6E4}">
                <adec:decorative xmlns:adec="http://schemas.microsoft.com/office/drawing/2017/decorative" val="1"/>
              </a:ext>
            </a:extLst>
          </p:cNvPr>
          <p:cNvSpPr/>
          <p:nvPr/>
        </p:nvSpPr>
        <p:spPr>
          <a:xfrm>
            <a:off x="5347062" y="3762103"/>
            <a:ext cx="748938" cy="46590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8324D41-693E-4B78-9D04-34B12D2CAF9A}"/>
              </a:ext>
              <a:ext uri="{C183D7F6-B498-43B3-948B-1728B52AA6E4}">
                <adec:decorative xmlns:adec="http://schemas.microsoft.com/office/drawing/2017/decorative" val="1"/>
              </a:ext>
            </a:extLst>
          </p:cNvPr>
          <p:cNvSpPr/>
          <p:nvPr/>
        </p:nvSpPr>
        <p:spPr>
          <a:xfrm>
            <a:off x="4127863" y="4979326"/>
            <a:ext cx="566057" cy="44462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9B749CE-8685-4417-A90A-39111C257551}"/>
              </a:ext>
              <a:ext uri="{C183D7F6-B498-43B3-948B-1728B52AA6E4}">
                <adec:decorative xmlns:adec="http://schemas.microsoft.com/office/drawing/2017/decorative" val="1"/>
              </a:ext>
            </a:extLst>
          </p:cNvPr>
          <p:cNvSpPr/>
          <p:nvPr/>
        </p:nvSpPr>
        <p:spPr>
          <a:xfrm>
            <a:off x="5347062" y="4979326"/>
            <a:ext cx="748938" cy="46590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F719219-1187-49B8-862E-14B8686305DF}"/>
              </a:ext>
              <a:ext uri="{C183D7F6-B498-43B3-948B-1728B52AA6E4}">
                <adec:decorative xmlns:adec="http://schemas.microsoft.com/office/drawing/2017/decorative" val="1"/>
              </a:ext>
            </a:extLst>
          </p:cNvPr>
          <p:cNvSpPr/>
          <p:nvPr/>
        </p:nvSpPr>
        <p:spPr>
          <a:xfrm>
            <a:off x="953590" y="5097376"/>
            <a:ext cx="343988" cy="32657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9B35DC-1DC0-43DE-95B2-E2C6FF7D91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37600" y="1529362"/>
            <a:ext cx="1828800" cy="276225"/>
          </a:xfrm>
          <a:prstGeom prst="rect">
            <a:avLst/>
          </a:prstGeom>
        </p:spPr>
      </p:pic>
    </p:spTree>
    <p:extLst>
      <p:ext uri="{BB962C8B-B14F-4D97-AF65-F5344CB8AC3E}">
        <p14:creationId xmlns:p14="http://schemas.microsoft.com/office/powerpoint/2010/main" val="402645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6003-64A4-4A35-A2A6-0EC884B9826D}"/>
              </a:ext>
            </a:extLst>
          </p:cNvPr>
          <p:cNvSpPr>
            <a:spLocks noGrp="1"/>
          </p:cNvSpPr>
          <p:nvPr>
            <p:ph type="title"/>
          </p:nvPr>
        </p:nvSpPr>
        <p:spPr/>
        <p:txBody>
          <a:bodyPr/>
          <a:lstStyle/>
          <a:p>
            <a:r>
              <a:rPr lang="en-US" dirty="0"/>
              <a:t>Direct Services Expenditure Example (2)</a:t>
            </a:r>
          </a:p>
        </p:txBody>
      </p:sp>
      <p:pic>
        <p:nvPicPr>
          <p:cNvPr id="4" name="Picture 2" descr="Screenshot of direct services expenditure example">
            <a:extLst>
              <a:ext uri="{FF2B5EF4-FFF2-40B4-BE49-F238E27FC236}">
                <a16:creationId xmlns:a16="http://schemas.microsoft.com/office/drawing/2014/main" id="{4C94636A-DC41-468E-A63D-BDAC77CB1C4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7143" y="1529362"/>
            <a:ext cx="103377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B900E633-897D-4650-9448-E33F8626981F}"/>
              </a:ext>
              <a:ext uri="{C183D7F6-B498-43B3-948B-1728B52AA6E4}">
                <adec:decorative xmlns:adec="http://schemas.microsoft.com/office/drawing/2017/decorative" val="1"/>
              </a:ext>
            </a:extLst>
          </p:cNvPr>
          <p:cNvSpPr/>
          <p:nvPr/>
        </p:nvSpPr>
        <p:spPr>
          <a:xfrm>
            <a:off x="3775168" y="5606304"/>
            <a:ext cx="971004" cy="5506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FBDA3B7-8D13-4A1A-89D5-A709E13EEED2}"/>
              </a:ext>
              <a:ext uri="{C183D7F6-B498-43B3-948B-1728B52AA6E4}">
                <adec:decorative xmlns:adec="http://schemas.microsoft.com/office/drawing/2017/decorative" val="1"/>
              </a:ext>
            </a:extLst>
          </p:cNvPr>
          <p:cNvSpPr/>
          <p:nvPr/>
        </p:nvSpPr>
        <p:spPr>
          <a:xfrm>
            <a:off x="927143" y="5995207"/>
            <a:ext cx="1032286" cy="5506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523F7A-765A-4CEF-B843-580BBB2F36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50300" y="1529362"/>
            <a:ext cx="1828800" cy="276225"/>
          </a:xfrm>
          <a:prstGeom prst="rect">
            <a:avLst/>
          </a:prstGeom>
        </p:spPr>
      </p:pic>
    </p:spTree>
    <p:extLst>
      <p:ext uri="{BB962C8B-B14F-4D97-AF65-F5344CB8AC3E}">
        <p14:creationId xmlns:p14="http://schemas.microsoft.com/office/powerpoint/2010/main" val="152121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A36B-1228-4634-AAE3-6991362CC4B3}"/>
              </a:ext>
            </a:extLst>
          </p:cNvPr>
          <p:cNvSpPr>
            <a:spLocks noGrp="1"/>
          </p:cNvSpPr>
          <p:nvPr>
            <p:ph type="title"/>
          </p:nvPr>
        </p:nvSpPr>
        <p:spPr/>
        <p:txBody>
          <a:bodyPr/>
          <a:lstStyle/>
          <a:p>
            <a:r>
              <a:rPr lang="en-US" dirty="0"/>
              <a:t>Admin Services Expenditure Example</a:t>
            </a:r>
          </a:p>
        </p:txBody>
      </p:sp>
      <p:pic>
        <p:nvPicPr>
          <p:cNvPr id="4" name="Picture 2" descr="Screenshot of Admin Services Expenditure Example">
            <a:extLst>
              <a:ext uri="{FF2B5EF4-FFF2-40B4-BE49-F238E27FC236}">
                <a16:creationId xmlns:a16="http://schemas.microsoft.com/office/drawing/2014/main" id="{3DD355CC-8ED0-4430-AA34-617B68B082E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6366" y="1529362"/>
            <a:ext cx="985926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363E2E71-1EA2-4DBE-A921-9C8A7647A624}"/>
              </a:ext>
              <a:ext uri="{C183D7F6-B498-43B3-948B-1728B52AA6E4}">
                <adec:decorative xmlns:adec="http://schemas.microsoft.com/office/drawing/2017/decorative" val="1"/>
              </a:ext>
            </a:extLst>
          </p:cNvPr>
          <p:cNvSpPr/>
          <p:nvPr/>
        </p:nvSpPr>
        <p:spPr>
          <a:xfrm>
            <a:off x="1719946" y="2776018"/>
            <a:ext cx="814249" cy="44615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EC3451-99EB-4537-AB27-F495FDECB2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23300" y="1529362"/>
            <a:ext cx="1828800" cy="276225"/>
          </a:xfrm>
          <a:prstGeom prst="rect">
            <a:avLst/>
          </a:prstGeom>
        </p:spPr>
      </p:pic>
    </p:spTree>
    <p:extLst>
      <p:ext uri="{BB962C8B-B14F-4D97-AF65-F5344CB8AC3E}">
        <p14:creationId xmlns:p14="http://schemas.microsoft.com/office/powerpoint/2010/main" val="328449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F38B-0A85-47E2-A009-88303ADC0549}"/>
              </a:ext>
            </a:extLst>
          </p:cNvPr>
          <p:cNvSpPr>
            <a:spLocks noGrp="1"/>
          </p:cNvSpPr>
          <p:nvPr>
            <p:ph type="title"/>
          </p:nvPr>
        </p:nvSpPr>
        <p:spPr/>
        <p:txBody>
          <a:bodyPr/>
          <a:lstStyle/>
          <a:p>
            <a:r>
              <a:rPr lang="en-US" dirty="0"/>
              <a:t>Admin Services Expenditure Example (2)</a:t>
            </a:r>
          </a:p>
        </p:txBody>
      </p:sp>
      <p:pic>
        <p:nvPicPr>
          <p:cNvPr id="7" name="Picture 4" descr="Screenshot of Admin Services Expenditure">
            <a:extLst>
              <a:ext uri="{FF2B5EF4-FFF2-40B4-BE49-F238E27FC236}">
                <a16:creationId xmlns:a16="http://schemas.microsoft.com/office/drawing/2014/main" id="{D01A9C50-300C-4B0A-A862-D16739AF911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4214" y="1529362"/>
            <a:ext cx="1022357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5E854BB6-DA80-4140-A24C-78FD63176EC0}"/>
              </a:ext>
              <a:ext uri="{C183D7F6-B498-43B3-948B-1728B52AA6E4}">
                <adec:decorative xmlns:adec="http://schemas.microsoft.com/office/drawing/2017/decorative" val="1"/>
              </a:ext>
            </a:extLst>
          </p:cNvPr>
          <p:cNvSpPr/>
          <p:nvPr/>
        </p:nvSpPr>
        <p:spPr>
          <a:xfrm>
            <a:off x="3923214" y="4667794"/>
            <a:ext cx="701038" cy="42671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A5CE4D-98D5-486A-A904-9836693F36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75700" y="1529362"/>
            <a:ext cx="1828800" cy="276225"/>
          </a:xfrm>
          <a:prstGeom prst="rect">
            <a:avLst/>
          </a:prstGeom>
        </p:spPr>
      </p:pic>
    </p:spTree>
    <p:extLst>
      <p:ext uri="{BB962C8B-B14F-4D97-AF65-F5344CB8AC3E}">
        <p14:creationId xmlns:p14="http://schemas.microsoft.com/office/powerpoint/2010/main" val="79319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A51C-C3B0-492E-8A77-B304160AE3D7}"/>
              </a:ext>
            </a:extLst>
          </p:cNvPr>
          <p:cNvSpPr>
            <a:spLocks noGrp="1"/>
          </p:cNvSpPr>
          <p:nvPr>
            <p:ph type="title"/>
          </p:nvPr>
        </p:nvSpPr>
        <p:spPr/>
        <p:txBody>
          <a:bodyPr/>
          <a:lstStyle/>
          <a:p>
            <a:r>
              <a:rPr lang="en-US" dirty="0"/>
              <a:t>Admin Services Expenditure Example (3)</a:t>
            </a:r>
          </a:p>
        </p:txBody>
      </p:sp>
      <p:pic>
        <p:nvPicPr>
          <p:cNvPr id="4" name="Picture 2" descr="Screenshot of Admin Services Exp Example">
            <a:extLst>
              <a:ext uri="{FF2B5EF4-FFF2-40B4-BE49-F238E27FC236}">
                <a16:creationId xmlns:a16="http://schemas.microsoft.com/office/drawing/2014/main" id="{FD905753-01A2-4990-926B-7A7B9B9FBB1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621" y="1529362"/>
            <a:ext cx="1032675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3C12E37F-A78F-4684-809E-668E14F2A968}"/>
              </a:ext>
              <a:ext uri="{C183D7F6-B498-43B3-948B-1728B52AA6E4}">
                <adec:decorative xmlns:adec="http://schemas.microsoft.com/office/drawing/2017/decorative" val="1"/>
              </a:ext>
            </a:extLst>
          </p:cNvPr>
          <p:cNvSpPr/>
          <p:nvPr/>
        </p:nvSpPr>
        <p:spPr>
          <a:xfrm>
            <a:off x="3810002" y="5606304"/>
            <a:ext cx="805541" cy="46155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8444BC4-0935-4578-BC13-FB3355512CD8}"/>
              </a:ext>
              <a:ext uri="{C183D7F6-B498-43B3-948B-1728B52AA6E4}">
                <adec:decorative xmlns:adec="http://schemas.microsoft.com/office/drawing/2017/decorative" val="1"/>
              </a:ext>
            </a:extLst>
          </p:cNvPr>
          <p:cNvSpPr/>
          <p:nvPr/>
        </p:nvSpPr>
        <p:spPr>
          <a:xfrm>
            <a:off x="932621" y="5988837"/>
            <a:ext cx="971004" cy="5506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75A1B8A-BB76-4255-9A76-ABC8890EF929}"/>
              </a:ext>
              <a:ext uri="{C183D7F6-B498-43B3-948B-1728B52AA6E4}">
                <adec:decorative xmlns:adec="http://schemas.microsoft.com/office/drawing/2017/decorative" val="1"/>
              </a:ext>
            </a:extLst>
          </p:cNvPr>
          <p:cNvSpPr/>
          <p:nvPr/>
        </p:nvSpPr>
        <p:spPr>
          <a:xfrm>
            <a:off x="6291946" y="2168435"/>
            <a:ext cx="831666" cy="42671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5303A3-7976-45E3-9B17-656E5B1674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01100" y="1572673"/>
            <a:ext cx="1828800" cy="276225"/>
          </a:xfrm>
          <a:prstGeom prst="rect">
            <a:avLst/>
          </a:prstGeom>
        </p:spPr>
      </p:pic>
    </p:spTree>
    <p:extLst>
      <p:ext uri="{BB962C8B-B14F-4D97-AF65-F5344CB8AC3E}">
        <p14:creationId xmlns:p14="http://schemas.microsoft.com/office/powerpoint/2010/main" val="311058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2830-A1DE-422B-8D90-A287E1655447}"/>
              </a:ext>
            </a:extLst>
          </p:cNvPr>
          <p:cNvSpPr>
            <a:spLocks noGrp="1"/>
          </p:cNvSpPr>
          <p:nvPr>
            <p:ph type="title"/>
          </p:nvPr>
        </p:nvSpPr>
        <p:spPr/>
        <p:txBody>
          <a:bodyPr/>
          <a:lstStyle/>
          <a:p>
            <a:r>
              <a:rPr lang="en-US" dirty="0"/>
              <a:t>Expenditure Reporting</a:t>
            </a:r>
          </a:p>
        </p:txBody>
      </p:sp>
      <p:sp>
        <p:nvSpPr>
          <p:cNvPr id="3" name="Content Placeholder 2">
            <a:extLst>
              <a:ext uri="{FF2B5EF4-FFF2-40B4-BE49-F238E27FC236}">
                <a16:creationId xmlns:a16="http://schemas.microsoft.com/office/drawing/2014/main" id="{A4170EAF-5C40-44CC-BC58-18FDAB87C938}"/>
              </a:ext>
            </a:extLst>
          </p:cNvPr>
          <p:cNvSpPr>
            <a:spLocks noGrp="1"/>
          </p:cNvSpPr>
          <p:nvPr>
            <p:ph idx="1"/>
          </p:nvPr>
        </p:nvSpPr>
        <p:spPr>
          <a:xfrm>
            <a:off x="1309551" y="1751511"/>
            <a:ext cx="9572898" cy="3099163"/>
          </a:xfrm>
        </p:spPr>
        <p:txBody>
          <a:bodyPr/>
          <a:lstStyle/>
          <a:p>
            <a:pPr marL="0" indent="0">
              <a:buNone/>
            </a:pPr>
            <a:r>
              <a:rPr lang="en-US" b="1" dirty="0"/>
              <a:t>Reminder:</a:t>
            </a:r>
          </a:p>
          <a:p>
            <a:pPr marL="0" indent="0">
              <a:buNone/>
            </a:pPr>
            <a:r>
              <a:rPr lang="en-US" dirty="0"/>
              <a:t>The system does not allow the reporting of expenditures in cells where there is not an approved budget amount or where the budget </a:t>
            </a:r>
            <a:r>
              <a:rPr lang="en-US" i="1" dirty="0"/>
              <a:t>series</a:t>
            </a:r>
            <a:r>
              <a:rPr lang="en-US" dirty="0"/>
              <a:t> is 10% or more of the budgeted total for that series. This applies per each program.</a:t>
            </a:r>
          </a:p>
          <a:p>
            <a:pPr marL="0" indent="0">
              <a:buNone/>
            </a:pPr>
            <a:endParaRPr lang="en-US" dirty="0"/>
          </a:p>
        </p:txBody>
      </p:sp>
    </p:spTree>
    <p:extLst>
      <p:ext uri="{BB962C8B-B14F-4D97-AF65-F5344CB8AC3E}">
        <p14:creationId xmlns:p14="http://schemas.microsoft.com/office/powerpoint/2010/main" val="315797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Summary by Object Code Example">
            <a:extLst>
              <a:ext uri="{FF2B5EF4-FFF2-40B4-BE49-F238E27FC236}">
                <a16:creationId xmlns:a16="http://schemas.microsoft.com/office/drawing/2014/main" id="{C0FBC918-4656-4B78-BD87-1D172C0A9EA6}"/>
              </a:ext>
            </a:extLst>
          </p:cNvPr>
          <p:cNvSpPr>
            <a:spLocks noGrp="1"/>
          </p:cNvSpPr>
          <p:nvPr>
            <p:ph type="title"/>
          </p:nvPr>
        </p:nvSpPr>
        <p:spPr/>
        <p:txBody>
          <a:bodyPr/>
          <a:lstStyle/>
          <a:p>
            <a:r>
              <a:rPr lang="en-US" dirty="0"/>
              <a:t>Summary by Object Code Example</a:t>
            </a:r>
          </a:p>
        </p:txBody>
      </p:sp>
      <p:pic>
        <p:nvPicPr>
          <p:cNvPr id="4" name="Picture 1" descr="Summary by Object Code Example">
            <a:extLst>
              <a:ext uri="{FF2B5EF4-FFF2-40B4-BE49-F238E27FC236}">
                <a16:creationId xmlns:a16="http://schemas.microsoft.com/office/drawing/2014/main" id="{1C0B6F2C-11F4-4637-AB13-05EC42741B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0453" y="1529362"/>
            <a:ext cx="10011094"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B1CF18B-4CBF-4C43-B7EF-2B0A6254C4FA}"/>
              </a:ext>
              <a:ext uri="{C183D7F6-B498-43B3-948B-1728B52AA6E4}">
                <adec:decorative xmlns:adec="http://schemas.microsoft.com/office/drawing/2017/decorative" val="1"/>
              </a:ext>
            </a:extLst>
          </p:cNvPr>
          <p:cNvSpPr/>
          <p:nvPr/>
        </p:nvSpPr>
        <p:spPr>
          <a:xfrm>
            <a:off x="1249682" y="2930380"/>
            <a:ext cx="857792"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9C89BFC-A696-4366-8605-83FDF7F1644C}"/>
              </a:ext>
              <a:ext uri="{C183D7F6-B498-43B3-948B-1728B52AA6E4}">
                <adec:decorative xmlns:adec="http://schemas.microsoft.com/office/drawing/2017/decorative" val="1"/>
              </a:ext>
            </a:extLst>
          </p:cNvPr>
          <p:cNvSpPr/>
          <p:nvPr/>
        </p:nvSpPr>
        <p:spPr>
          <a:xfrm>
            <a:off x="3547740" y="3756545"/>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4F4315-7339-47ED-ACF0-38C42CDF671D}"/>
              </a:ext>
              <a:ext uri="{C183D7F6-B498-43B3-948B-1728B52AA6E4}">
                <adec:decorative xmlns:adec="http://schemas.microsoft.com/office/drawing/2017/decorative" val="1"/>
              </a:ext>
            </a:extLst>
          </p:cNvPr>
          <p:cNvSpPr/>
          <p:nvPr/>
        </p:nvSpPr>
        <p:spPr>
          <a:xfrm>
            <a:off x="3510728" y="4320098"/>
            <a:ext cx="696683" cy="21978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2EE83AC-5DEF-44AD-BCCB-96E79A7AC719}"/>
              </a:ext>
              <a:ext uri="{C183D7F6-B498-43B3-948B-1728B52AA6E4}">
                <adec:decorative xmlns:adec="http://schemas.microsoft.com/office/drawing/2017/decorative" val="1"/>
              </a:ext>
            </a:extLst>
          </p:cNvPr>
          <p:cNvSpPr/>
          <p:nvPr/>
        </p:nvSpPr>
        <p:spPr>
          <a:xfrm>
            <a:off x="6200506" y="4147842"/>
            <a:ext cx="722809" cy="17225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098C6ED-DA21-45A1-8297-D10C80B78FF2}"/>
              </a:ext>
              <a:ext uri="{C183D7F6-B498-43B3-948B-1728B52AA6E4}">
                <adec:decorative xmlns:adec="http://schemas.microsoft.com/office/drawing/2017/decorative" val="1"/>
              </a:ext>
            </a:extLst>
          </p:cNvPr>
          <p:cNvSpPr/>
          <p:nvPr/>
        </p:nvSpPr>
        <p:spPr>
          <a:xfrm rot="10800000">
            <a:off x="3698965" y="2002578"/>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9D6A7C-E5D4-40B1-9D2E-75275F2C66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24900" y="1529362"/>
            <a:ext cx="1828800" cy="276225"/>
          </a:xfrm>
          <a:prstGeom prst="rect">
            <a:avLst/>
          </a:prstGeom>
        </p:spPr>
      </p:pic>
    </p:spTree>
    <p:extLst>
      <p:ext uri="{BB962C8B-B14F-4D97-AF65-F5344CB8AC3E}">
        <p14:creationId xmlns:p14="http://schemas.microsoft.com/office/powerpoint/2010/main" val="323706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Summary by Program Example">
            <a:extLst>
              <a:ext uri="{FF2B5EF4-FFF2-40B4-BE49-F238E27FC236}">
                <a16:creationId xmlns:a16="http://schemas.microsoft.com/office/drawing/2014/main" id="{A26D6E0C-296C-4EEF-81C0-A2A61F7BCFEE}"/>
              </a:ext>
            </a:extLst>
          </p:cNvPr>
          <p:cNvSpPr>
            <a:spLocks noGrp="1"/>
          </p:cNvSpPr>
          <p:nvPr>
            <p:ph type="title"/>
          </p:nvPr>
        </p:nvSpPr>
        <p:spPr/>
        <p:txBody>
          <a:bodyPr/>
          <a:lstStyle/>
          <a:p>
            <a:r>
              <a:rPr lang="en-US" dirty="0"/>
              <a:t>Summary by Program Example</a:t>
            </a:r>
          </a:p>
        </p:txBody>
      </p:sp>
      <p:pic>
        <p:nvPicPr>
          <p:cNvPr id="4" name="Picture 1" descr="Summary by Object Code Example">
            <a:extLst>
              <a:ext uri="{FF2B5EF4-FFF2-40B4-BE49-F238E27FC236}">
                <a16:creationId xmlns:a16="http://schemas.microsoft.com/office/drawing/2014/main" id="{A08A6243-8556-43BA-889B-51F45FCCD93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647" y="2159726"/>
            <a:ext cx="11690705" cy="31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4951C073-A4DC-448A-81C5-EFED32EA6056}"/>
              </a:ext>
              <a:ext uri="{C183D7F6-B498-43B3-948B-1728B52AA6E4}">
                <adec:decorative xmlns:adec="http://schemas.microsoft.com/office/drawing/2017/decorative" val="1"/>
              </a:ext>
            </a:extLst>
          </p:cNvPr>
          <p:cNvSpPr/>
          <p:nvPr/>
        </p:nvSpPr>
        <p:spPr>
          <a:xfrm>
            <a:off x="1319350" y="2810853"/>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8EA4F48-85FF-4A7F-8AF8-7540D122376B}"/>
              </a:ext>
              <a:ext uri="{C183D7F6-B498-43B3-948B-1728B52AA6E4}">
                <adec:decorative xmlns:adec="http://schemas.microsoft.com/office/drawing/2017/decorative" val="1"/>
              </a:ext>
            </a:extLst>
          </p:cNvPr>
          <p:cNvSpPr/>
          <p:nvPr/>
        </p:nvSpPr>
        <p:spPr>
          <a:xfrm>
            <a:off x="1865813" y="3566106"/>
            <a:ext cx="781594"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48759C3-08DA-4C4E-A260-5ECB1EAB4F44}"/>
              </a:ext>
              <a:ext uri="{C183D7F6-B498-43B3-948B-1728B52AA6E4}">
                <adec:decorative xmlns:adec="http://schemas.microsoft.com/office/drawing/2017/decorative" val="1"/>
              </a:ext>
            </a:extLst>
          </p:cNvPr>
          <p:cNvSpPr/>
          <p:nvPr/>
        </p:nvSpPr>
        <p:spPr>
          <a:xfrm>
            <a:off x="9581608" y="4876961"/>
            <a:ext cx="683623" cy="28106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E85A2B3-C072-4C63-8D5E-28875F6410F6}"/>
              </a:ext>
              <a:ext uri="{C183D7F6-B498-43B3-948B-1728B52AA6E4}">
                <adec:decorative xmlns:adec="http://schemas.microsoft.com/office/drawing/2017/decorative" val="1"/>
              </a:ext>
            </a:extLst>
          </p:cNvPr>
          <p:cNvSpPr/>
          <p:nvPr/>
        </p:nvSpPr>
        <p:spPr>
          <a:xfrm>
            <a:off x="5388432" y="4876962"/>
            <a:ext cx="683622"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CBAAE3-B06E-45B8-99FC-EE3989B8B293}"/>
              </a:ext>
              <a:ext uri="{C183D7F6-B498-43B3-948B-1728B52AA6E4}">
                <adec:decorative xmlns:adec="http://schemas.microsoft.com/office/drawing/2017/decorative" val="1"/>
              </a:ext>
            </a:extLst>
          </p:cNvPr>
          <p:cNvSpPr/>
          <p:nvPr/>
        </p:nvSpPr>
        <p:spPr>
          <a:xfrm>
            <a:off x="1813563" y="4876962"/>
            <a:ext cx="781595"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1420630-5A31-4193-BB23-89BF0AAA8AB9}"/>
              </a:ext>
              <a:ext uri="{C183D7F6-B498-43B3-948B-1728B52AA6E4}">
                <adec:decorative xmlns:adec="http://schemas.microsoft.com/office/drawing/2017/decorative" val="1"/>
              </a:ext>
            </a:extLst>
          </p:cNvPr>
          <p:cNvSpPr/>
          <p:nvPr/>
        </p:nvSpPr>
        <p:spPr>
          <a:xfrm>
            <a:off x="5473339" y="356610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96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District Submitter Acknowledgment">
            <a:extLst>
              <a:ext uri="{FF2B5EF4-FFF2-40B4-BE49-F238E27FC236}">
                <a16:creationId xmlns:a16="http://schemas.microsoft.com/office/drawing/2014/main" id="{6F6ED68B-7ADB-401B-9D51-86D16A4EDAF5}"/>
              </a:ext>
            </a:extLst>
          </p:cNvPr>
          <p:cNvSpPr>
            <a:spLocks noGrp="1"/>
          </p:cNvSpPr>
          <p:nvPr>
            <p:ph type="title"/>
          </p:nvPr>
        </p:nvSpPr>
        <p:spPr/>
        <p:txBody>
          <a:bodyPr/>
          <a:lstStyle/>
          <a:p>
            <a:r>
              <a:rPr lang="en-US" dirty="0"/>
              <a:t>District Submitter Acknowledgment</a:t>
            </a:r>
          </a:p>
        </p:txBody>
      </p:sp>
      <p:pic>
        <p:nvPicPr>
          <p:cNvPr id="4" name="Picture 1" descr="Screenshot of District Submitter Acknowledgment">
            <a:extLst>
              <a:ext uri="{FF2B5EF4-FFF2-40B4-BE49-F238E27FC236}">
                <a16:creationId xmlns:a16="http://schemas.microsoft.com/office/drawing/2014/main" id="{2C4A2BF2-4247-4248-BEA5-FAA8863098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5384" y="1529362"/>
            <a:ext cx="1030123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37E0A929-2965-43EC-BB56-C8C91D23DBFF}"/>
              </a:ext>
              <a:ext uri="{C183D7F6-B498-43B3-948B-1728B52AA6E4}">
                <adec:decorative xmlns:adec="http://schemas.microsoft.com/office/drawing/2017/decorative" val="1"/>
              </a:ext>
            </a:extLst>
          </p:cNvPr>
          <p:cNvSpPr/>
          <p:nvPr/>
        </p:nvSpPr>
        <p:spPr>
          <a:xfrm>
            <a:off x="2675184" y="2854925"/>
            <a:ext cx="1058090" cy="32970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D8FDF03-F2C8-4FF6-9AF0-2CB20D53457A}"/>
              </a:ext>
              <a:ext uri="{C183D7F6-B498-43B3-948B-1728B52AA6E4}">
                <adec:decorative xmlns:adec="http://schemas.microsoft.com/office/drawing/2017/decorative" val="1"/>
              </a:ext>
            </a:extLst>
          </p:cNvPr>
          <p:cNvSpPr/>
          <p:nvPr/>
        </p:nvSpPr>
        <p:spPr>
          <a:xfrm>
            <a:off x="1886908" y="4037612"/>
            <a:ext cx="6421519" cy="75510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B067F81-A2CF-4AB8-881D-1BBC7B80D9B2}"/>
              </a:ext>
              <a:ext uri="{C183D7F6-B498-43B3-948B-1728B52AA6E4}">
                <adec:decorative xmlns:adec="http://schemas.microsoft.com/office/drawing/2017/decorative" val="1"/>
              </a:ext>
            </a:extLst>
          </p:cNvPr>
          <p:cNvSpPr/>
          <p:nvPr/>
        </p:nvSpPr>
        <p:spPr>
          <a:xfrm>
            <a:off x="9590990" y="6002773"/>
            <a:ext cx="782720" cy="24037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D93F4A-27FB-4C11-A29B-C78B1586E0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99908" y="1593408"/>
            <a:ext cx="1828800" cy="276225"/>
          </a:xfrm>
          <a:prstGeom prst="rect">
            <a:avLst/>
          </a:prstGeom>
        </p:spPr>
      </p:pic>
    </p:spTree>
    <p:extLst>
      <p:ext uri="{BB962C8B-B14F-4D97-AF65-F5344CB8AC3E}">
        <p14:creationId xmlns:p14="http://schemas.microsoft.com/office/powerpoint/2010/main" val="280806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Successful Submission">
            <a:extLst>
              <a:ext uri="{FF2B5EF4-FFF2-40B4-BE49-F238E27FC236}">
                <a16:creationId xmlns:a16="http://schemas.microsoft.com/office/drawing/2014/main" id="{65CE802B-E50E-446F-A682-F9451A3EBA89}"/>
              </a:ext>
            </a:extLst>
          </p:cNvPr>
          <p:cNvSpPr>
            <a:spLocks noGrp="1"/>
          </p:cNvSpPr>
          <p:nvPr>
            <p:ph type="title"/>
          </p:nvPr>
        </p:nvSpPr>
        <p:spPr/>
        <p:txBody>
          <a:bodyPr/>
          <a:lstStyle/>
          <a:p>
            <a:r>
              <a:rPr lang="en-US" dirty="0"/>
              <a:t>Successful Submission</a:t>
            </a:r>
          </a:p>
        </p:txBody>
      </p:sp>
      <p:pic>
        <p:nvPicPr>
          <p:cNvPr id="4" name="Picture 2" descr="Screenshot of Successful Submission">
            <a:extLst>
              <a:ext uri="{FF2B5EF4-FFF2-40B4-BE49-F238E27FC236}">
                <a16:creationId xmlns:a16="http://schemas.microsoft.com/office/drawing/2014/main" id="{3E5C3591-ECE6-46BA-ACB9-946D7E7245C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9362"/>
            <a:ext cx="11887200" cy="36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17C246F5-1628-4B01-9B75-F9EEAFCC33AF}"/>
              </a:ext>
              <a:ext uri="{C183D7F6-B498-43B3-948B-1728B52AA6E4}">
                <adec:decorative xmlns:adec="http://schemas.microsoft.com/office/drawing/2017/decorative" val="1"/>
              </a:ext>
            </a:extLst>
          </p:cNvPr>
          <p:cNvSpPr/>
          <p:nvPr/>
        </p:nvSpPr>
        <p:spPr>
          <a:xfrm>
            <a:off x="9682732" y="1879196"/>
            <a:ext cx="990523" cy="35950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B3D05A5-1F4F-4C27-8652-643D6C7813BD}"/>
              </a:ext>
              <a:ext uri="{C183D7F6-B498-43B3-948B-1728B52AA6E4}">
                <adec:decorative xmlns:adec="http://schemas.microsoft.com/office/drawing/2017/decorative" val="1"/>
              </a:ext>
            </a:extLst>
          </p:cNvPr>
          <p:cNvSpPr/>
          <p:nvPr/>
        </p:nvSpPr>
        <p:spPr>
          <a:xfrm>
            <a:off x="5914773" y="4653926"/>
            <a:ext cx="958993" cy="53453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22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1175656" y="2166257"/>
            <a:ext cx="9840686" cy="1828800"/>
          </a:xfrm>
        </p:spPr>
        <p:txBody>
          <a:bodyPr>
            <a:normAutofit fontScale="90000"/>
          </a:bodyPr>
          <a:lstStyle/>
          <a:p>
            <a:r>
              <a:rPr lang="en-US" dirty="0"/>
              <a:t>Migrant Education Program Expenditure Reporting Webinar</a:t>
            </a:r>
          </a:p>
        </p:txBody>
      </p:sp>
      <p:sp>
        <p:nvSpPr>
          <p:cNvPr id="3" name="TextBox 2">
            <a:extLst>
              <a:ext uri="{FF2B5EF4-FFF2-40B4-BE49-F238E27FC236}">
                <a16:creationId xmlns:a16="http://schemas.microsoft.com/office/drawing/2014/main" id="{6395A858-D42B-4022-8F66-9EA042DBD6A1}"/>
              </a:ext>
            </a:extLst>
          </p:cNvPr>
          <p:cNvSpPr txBox="1"/>
          <p:nvPr/>
        </p:nvSpPr>
        <p:spPr>
          <a:xfrm>
            <a:off x="920931" y="3995057"/>
            <a:ext cx="10350137" cy="1692771"/>
          </a:xfrm>
          <a:prstGeom prst="rect">
            <a:avLst/>
          </a:prstGeom>
          <a:noFill/>
        </p:spPr>
        <p:txBody>
          <a:bodyPr wrap="square" rtlCol="0">
            <a:spAutoFit/>
          </a:bodyPr>
          <a:lstStyle/>
          <a:p>
            <a:pPr algn="ctr"/>
            <a:r>
              <a:rPr lang="en-US" sz="2400" dirty="0">
                <a:solidFill>
                  <a:schemeClr val="bg1"/>
                </a:solidFill>
              </a:rPr>
              <a:t>Alex Leguizamo, Education Programs Consultant</a:t>
            </a:r>
          </a:p>
          <a:p>
            <a:pPr algn="ctr"/>
            <a:r>
              <a:rPr lang="en-US" sz="2400" dirty="0">
                <a:solidFill>
                  <a:schemeClr val="bg1"/>
                </a:solidFill>
              </a:rPr>
              <a:t>Teresa Palomino, Education Programs Consultant</a:t>
            </a:r>
          </a:p>
          <a:p>
            <a:pPr algn="ctr"/>
            <a:endParaRPr lang="en-US" sz="1200" dirty="0">
              <a:solidFill>
                <a:schemeClr val="bg1"/>
              </a:solidFill>
            </a:endParaRPr>
          </a:p>
          <a:p>
            <a:pPr algn="ctr"/>
            <a:r>
              <a:rPr lang="en-US" sz="2400" dirty="0">
                <a:solidFill>
                  <a:schemeClr val="bg1"/>
                </a:solidFill>
              </a:rPr>
              <a:t>August 3, 2023</a:t>
            </a:r>
          </a:p>
          <a:p>
            <a:pPr algn="ctr"/>
            <a:endParaRPr lang="en-US" sz="2000" dirty="0">
              <a:solidFill>
                <a:schemeClr val="bg1"/>
              </a:solidFill>
            </a:endParaRPr>
          </a:p>
        </p:txBody>
      </p:sp>
    </p:spTree>
    <p:extLst>
      <p:ext uri="{BB962C8B-B14F-4D97-AF65-F5344CB8AC3E}">
        <p14:creationId xmlns:p14="http://schemas.microsoft.com/office/powerpoint/2010/main" val="102633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4303-CF5C-44AF-8C02-18066B977ECA}"/>
              </a:ext>
            </a:extLst>
          </p:cNvPr>
          <p:cNvSpPr>
            <a:spLocks noGrp="1"/>
          </p:cNvSpPr>
          <p:nvPr>
            <p:ph type="title"/>
          </p:nvPr>
        </p:nvSpPr>
        <p:spPr/>
        <p:txBody>
          <a:bodyPr/>
          <a:lstStyle/>
          <a:p>
            <a:r>
              <a:rPr lang="en-US" dirty="0"/>
              <a:t>Pop Quiz (1)</a:t>
            </a:r>
          </a:p>
        </p:txBody>
      </p:sp>
      <p:sp>
        <p:nvSpPr>
          <p:cNvPr id="3" name="Content Placeholder 2">
            <a:extLst>
              <a:ext uri="{FF2B5EF4-FFF2-40B4-BE49-F238E27FC236}">
                <a16:creationId xmlns:a16="http://schemas.microsoft.com/office/drawing/2014/main" id="{044FFE7C-EFC6-4634-B16F-14E7B40B28E5}"/>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The system automatically saves expenditure entries.</a:t>
            </a:r>
          </a:p>
        </p:txBody>
      </p:sp>
    </p:spTree>
    <p:extLst>
      <p:ext uri="{BB962C8B-B14F-4D97-AF65-F5344CB8AC3E}">
        <p14:creationId xmlns:p14="http://schemas.microsoft.com/office/powerpoint/2010/main" val="70145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(2)</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The system will allow you to enter expenditures 10% or over of the total object code budgeted </a:t>
            </a:r>
            <a:r>
              <a:rPr lang="en-US" i="1" dirty="0"/>
              <a:t>line item</a:t>
            </a:r>
            <a:r>
              <a:rPr lang="en-US" dirty="0"/>
              <a:t>.</a:t>
            </a:r>
          </a:p>
        </p:txBody>
      </p:sp>
    </p:spTree>
    <p:extLst>
      <p:ext uri="{BB962C8B-B14F-4D97-AF65-F5344CB8AC3E}">
        <p14:creationId xmlns:p14="http://schemas.microsoft.com/office/powerpoint/2010/main" val="345701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971C-DB5F-4915-B6EE-46C9012581AE}"/>
              </a:ext>
            </a:extLst>
          </p:cNvPr>
          <p:cNvSpPr>
            <a:spLocks noGrp="1"/>
          </p:cNvSpPr>
          <p:nvPr>
            <p:ph type="title"/>
          </p:nvPr>
        </p:nvSpPr>
        <p:spPr/>
        <p:txBody>
          <a:bodyPr/>
          <a:lstStyle/>
          <a:p>
            <a:r>
              <a:rPr lang="en-US" dirty="0"/>
              <a:t>Questions?</a:t>
            </a:r>
          </a:p>
        </p:txBody>
      </p:sp>
      <p:pic>
        <p:nvPicPr>
          <p:cNvPr id="4" name="Picture 1">
            <a:extLst>
              <a:ext uri="{FF2B5EF4-FFF2-40B4-BE49-F238E27FC236}">
                <a16:creationId xmlns:a16="http://schemas.microsoft.com/office/drawing/2014/main" id="{0D56491E-934A-42A7-B68A-94E3A961EC4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494" y="1842184"/>
            <a:ext cx="6127011" cy="41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124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173-1CBF-4249-B12A-D1CBBAF617F6}"/>
              </a:ext>
            </a:extLst>
          </p:cNvPr>
          <p:cNvSpPr>
            <a:spLocks noGrp="1"/>
          </p:cNvSpPr>
          <p:nvPr>
            <p:ph type="title"/>
          </p:nvPr>
        </p:nvSpPr>
        <p:spPr>
          <a:xfrm>
            <a:off x="152400" y="2766218"/>
            <a:ext cx="11887200" cy="1325563"/>
          </a:xfrm>
        </p:spPr>
        <p:txBody>
          <a:bodyPr/>
          <a:lstStyle/>
          <a:p>
            <a:r>
              <a:rPr lang="en-US" dirty="0"/>
              <a:t>District Expenditure Report Review</a:t>
            </a:r>
          </a:p>
        </p:txBody>
      </p:sp>
    </p:spTree>
    <p:extLst>
      <p:ext uri="{BB962C8B-B14F-4D97-AF65-F5344CB8AC3E}">
        <p14:creationId xmlns:p14="http://schemas.microsoft.com/office/powerpoint/2010/main" val="31322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5997-8B58-4C12-99D4-676FE7B9063D}"/>
              </a:ext>
            </a:extLst>
          </p:cNvPr>
          <p:cNvSpPr>
            <a:spLocks noGrp="1"/>
          </p:cNvSpPr>
          <p:nvPr>
            <p:ph type="title"/>
          </p:nvPr>
        </p:nvSpPr>
        <p:spPr/>
        <p:txBody>
          <a:bodyPr/>
          <a:lstStyle/>
          <a:p>
            <a:r>
              <a:rPr lang="en-US" dirty="0"/>
              <a:t>Region Review of District Reports</a:t>
            </a:r>
          </a:p>
        </p:txBody>
      </p:sp>
      <p:pic>
        <p:nvPicPr>
          <p:cNvPr id="4" name="Picture 1" descr="Screenshot of email example">
            <a:extLst>
              <a:ext uri="{FF2B5EF4-FFF2-40B4-BE49-F238E27FC236}">
                <a16:creationId xmlns:a16="http://schemas.microsoft.com/office/drawing/2014/main" id="{51D71694-044E-4A84-A36B-C3306C8A3E0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1238" y="2486143"/>
            <a:ext cx="10209524" cy="18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6DD00E34-B9E5-464F-9491-E0D459FD543A}"/>
              </a:ext>
            </a:extLst>
          </p:cNvPr>
          <p:cNvSpPr txBox="1">
            <a:spLocks noChangeArrowheads="1"/>
          </p:cNvSpPr>
          <p:nvPr/>
        </p:nvSpPr>
        <p:spPr bwMode="auto">
          <a:xfrm>
            <a:off x="4402137" y="1980590"/>
            <a:ext cx="3387725" cy="369887"/>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latin typeface="Constantia" panose="02030602050306030303" pitchFamily="18" charset="0"/>
              </a:rPr>
              <a:t>Submission – Email Example</a:t>
            </a:r>
          </a:p>
        </p:txBody>
      </p:sp>
    </p:spTree>
    <p:extLst>
      <p:ext uri="{BB962C8B-B14F-4D97-AF65-F5344CB8AC3E}">
        <p14:creationId xmlns:p14="http://schemas.microsoft.com/office/powerpoint/2010/main" val="291695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0ADF-EC7E-48E0-A4CE-5C04728B7C33}"/>
              </a:ext>
            </a:extLst>
          </p:cNvPr>
          <p:cNvSpPr>
            <a:spLocks noGrp="1"/>
          </p:cNvSpPr>
          <p:nvPr>
            <p:ph type="title"/>
          </p:nvPr>
        </p:nvSpPr>
        <p:spPr/>
        <p:txBody>
          <a:bodyPr/>
          <a:lstStyle/>
          <a:p>
            <a:r>
              <a:rPr lang="en-US" dirty="0"/>
              <a:t>Region Review of District Reports (2)</a:t>
            </a:r>
          </a:p>
        </p:txBody>
      </p:sp>
      <p:pic>
        <p:nvPicPr>
          <p:cNvPr id="4" name="Content Placeholder 3">
            <a:extLst>
              <a:ext uri="{FF2B5EF4-FFF2-40B4-BE49-F238E27FC236}">
                <a16:creationId xmlns:a16="http://schemas.microsoft.com/office/drawing/2014/main" id="{1B52F3EA-882D-4CA4-9919-02AED64ACD2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031" y="1529362"/>
            <a:ext cx="100219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280F34EE-9ACF-40DA-8DE6-6C8AD538E015}"/>
              </a:ext>
              <a:ext uri="{C183D7F6-B498-43B3-948B-1728B52AA6E4}">
                <adec:decorative xmlns:adec="http://schemas.microsoft.com/office/drawing/2017/decorative" val="1"/>
              </a:ext>
            </a:extLst>
          </p:cNvPr>
          <p:cNvSpPr/>
          <p:nvPr/>
        </p:nvSpPr>
        <p:spPr>
          <a:xfrm>
            <a:off x="6500949" y="2951530"/>
            <a:ext cx="4460127" cy="85847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4FBEFA-2F0E-465B-9D33-97AFD2DEAAF7}"/>
              </a:ext>
              <a:ext uri="{C183D7F6-B498-43B3-948B-1728B52AA6E4}">
                <adec:decorative xmlns:adec="http://schemas.microsoft.com/office/drawing/2017/decorative" val="1"/>
              </a:ext>
            </a:extLst>
          </p:cNvPr>
          <p:cNvSpPr/>
          <p:nvPr/>
        </p:nvSpPr>
        <p:spPr>
          <a:xfrm>
            <a:off x="8107011" y="2396059"/>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A6011ED-BB8B-49B9-85D3-0F6A5BB10375}"/>
              </a:ext>
              <a:ext uri="{C183D7F6-B498-43B3-948B-1728B52AA6E4}">
                <adec:decorative xmlns:adec="http://schemas.microsoft.com/office/drawing/2017/decorative" val="1"/>
              </a:ext>
            </a:extLst>
          </p:cNvPr>
          <p:cNvSpPr/>
          <p:nvPr/>
        </p:nvSpPr>
        <p:spPr>
          <a:xfrm>
            <a:off x="6606458" y="4994031"/>
            <a:ext cx="4354618" cy="44547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CBA3348-EB85-472E-916A-610D1CE35BEF}"/>
              </a:ext>
              <a:ext uri="{C183D7F6-B498-43B3-948B-1728B52AA6E4}">
                <adec:decorative xmlns:adec="http://schemas.microsoft.com/office/drawing/2017/decorative" val="1"/>
              </a:ext>
            </a:extLst>
          </p:cNvPr>
          <p:cNvSpPr/>
          <p:nvPr/>
        </p:nvSpPr>
        <p:spPr>
          <a:xfrm rot="10974842">
            <a:off x="2925242" y="1684036"/>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B7C0B0-4E34-4127-B8E3-9F0E427DF8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3061" y="1595165"/>
            <a:ext cx="1828800" cy="276225"/>
          </a:xfrm>
          <a:prstGeom prst="rect">
            <a:avLst/>
          </a:prstGeom>
        </p:spPr>
      </p:pic>
    </p:spTree>
    <p:extLst>
      <p:ext uri="{BB962C8B-B14F-4D97-AF65-F5344CB8AC3E}">
        <p14:creationId xmlns:p14="http://schemas.microsoft.com/office/powerpoint/2010/main" val="1422924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gion Review of District Reports (3)">
            <a:extLst>
              <a:ext uri="{FF2B5EF4-FFF2-40B4-BE49-F238E27FC236}">
                <a16:creationId xmlns:a16="http://schemas.microsoft.com/office/drawing/2014/main" id="{2505F0FB-BF71-4EA5-B172-865D5CEE7568}"/>
              </a:ext>
            </a:extLst>
          </p:cNvPr>
          <p:cNvSpPr>
            <a:spLocks noGrp="1"/>
          </p:cNvSpPr>
          <p:nvPr>
            <p:ph type="title"/>
          </p:nvPr>
        </p:nvSpPr>
        <p:spPr/>
        <p:txBody>
          <a:bodyPr/>
          <a:lstStyle/>
          <a:p>
            <a:r>
              <a:rPr lang="en-US" dirty="0"/>
              <a:t>Region Review of District Reports (3)</a:t>
            </a:r>
          </a:p>
        </p:txBody>
      </p:sp>
      <p:pic>
        <p:nvPicPr>
          <p:cNvPr id="4" name="Picture 2" descr="Screenshot 3- Region Review of District Reports">
            <a:extLst>
              <a:ext uri="{FF2B5EF4-FFF2-40B4-BE49-F238E27FC236}">
                <a16:creationId xmlns:a16="http://schemas.microsoft.com/office/drawing/2014/main" id="{05B7FAB3-F900-4BA6-8948-237A9136E92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7881" y="1529362"/>
            <a:ext cx="101162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0C3AA058-79E0-49B6-8C26-EEA30337AE4F}"/>
              </a:ext>
              <a:ext uri="{C183D7F6-B498-43B3-948B-1728B52AA6E4}">
                <adec:decorative xmlns:adec="http://schemas.microsoft.com/office/drawing/2017/decorative" val="1"/>
              </a:ext>
            </a:extLst>
          </p:cNvPr>
          <p:cNvSpPr/>
          <p:nvPr/>
        </p:nvSpPr>
        <p:spPr>
          <a:xfrm rot="10800000">
            <a:off x="3479424" y="2002691"/>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44DB41-8647-41A2-BAD4-67A76C869E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63000" y="1554762"/>
            <a:ext cx="1828800" cy="276225"/>
          </a:xfrm>
          <a:prstGeom prst="rect">
            <a:avLst/>
          </a:prstGeom>
        </p:spPr>
      </p:pic>
    </p:spTree>
    <p:extLst>
      <p:ext uri="{BB962C8B-B14F-4D97-AF65-F5344CB8AC3E}">
        <p14:creationId xmlns:p14="http://schemas.microsoft.com/office/powerpoint/2010/main" val="80389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gion Review of District Reports (4)">
            <a:extLst>
              <a:ext uri="{FF2B5EF4-FFF2-40B4-BE49-F238E27FC236}">
                <a16:creationId xmlns:a16="http://schemas.microsoft.com/office/drawing/2014/main" id="{4798E9C5-7784-4B78-BD85-531FE34EB9D2}"/>
              </a:ext>
            </a:extLst>
          </p:cNvPr>
          <p:cNvSpPr>
            <a:spLocks noGrp="1"/>
          </p:cNvSpPr>
          <p:nvPr>
            <p:ph type="title"/>
          </p:nvPr>
        </p:nvSpPr>
        <p:spPr/>
        <p:txBody>
          <a:bodyPr/>
          <a:lstStyle/>
          <a:p>
            <a:r>
              <a:rPr lang="en-US" dirty="0"/>
              <a:t>Region Review of District Reports (4)</a:t>
            </a:r>
          </a:p>
        </p:txBody>
      </p:sp>
      <p:pic>
        <p:nvPicPr>
          <p:cNvPr id="4" name="Picture 2" descr="Screenshot 4- Region Review of District Reports">
            <a:extLst>
              <a:ext uri="{FF2B5EF4-FFF2-40B4-BE49-F238E27FC236}">
                <a16:creationId xmlns:a16="http://schemas.microsoft.com/office/drawing/2014/main" id="{B20A2FD5-6BED-4C6E-BE70-6621274A21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787628"/>
            <a:ext cx="11887200" cy="328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9EEBA19D-D7F4-40E8-BC6B-A2F85EE22B45}"/>
              </a:ext>
              <a:ext uri="{C183D7F6-B498-43B3-948B-1728B52AA6E4}">
                <adec:decorative xmlns:adec="http://schemas.microsoft.com/office/drawing/2017/decorative" val="1"/>
              </a:ext>
            </a:extLst>
          </p:cNvPr>
          <p:cNvSpPr/>
          <p:nvPr/>
        </p:nvSpPr>
        <p:spPr>
          <a:xfrm>
            <a:off x="1415265" y="2548459"/>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420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27E1-3218-45CE-9D0C-05AFA4B144FF}"/>
              </a:ext>
            </a:extLst>
          </p:cNvPr>
          <p:cNvSpPr>
            <a:spLocks noGrp="1"/>
          </p:cNvSpPr>
          <p:nvPr>
            <p:ph type="title"/>
          </p:nvPr>
        </p:nvSpPr>
        <p:spPr/>
        <p:txBody>
          <a:bodyPr/>
          <a:lstStyle/>
          <a:p>
            <a:r>
              <a:rPr lang="en-US" dirty="0"/>
              <a:t>Region Review of District Reports (5)</a:t>
            </a:r>
          </a:p>
        </p:txBody>
      </p:sp>
      <p:pic>
        <p:nvPicPr>
          <p:cNvPr id="4" name="Picture 1" descr="Region Review of District Reports (5)">
            <a:extLst>
              <a:ext uri="{FF2B5EF4-FFF2-40B4-BE49-F238E27FC236}">
                <a16:creationId xmlns:a16="http://schemas.microsoft.com/office/drawing/2014/main" id="{6223E97E-8508-4C8A-8EFF-C7641A210E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312" y="1640529"/>
            <a:ext cx="11567375" cy="487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DCCF2797-3571-4BB7-B2D3-E9E81656D39D}"/>
              </a:ext>
              <a:ext uri="{C183D7F6-B498-43B3-948B-1728B52AA6E4}">
                <adec:decorative xmlns:adec="http://schemas.microsoft.com/office/drawing/2017/decorative" val="1"/>
              </a:ext>
            </a:extLst>
          </p:cNvPr>
          <p:cNvSpPr/>
          <p:nvPr/>
        </p:nvSpPr>
        <p:spPr>
          <a:xfrm>
            <a:off x="1930419" y="3886528"/>
            <a:ext cx="9949267" cy="185744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426A8E4-7F8C-48C7-89B5-0E082B27A9F0}"/>
              </a:ext>
              <a:ext uri="{C183D7F6-B498-43B3-948B-1728B52AA6E4}">
                <adec:decorative xmlns:adec="http://schemas.microsoft.com/office/drawing/2017/decorative" val="1"/>
              </a:ext>
            </a:extLst>
          </p:cNvPr>
          <p:cNvSpPr/>
          <p:nvPr/>
        </p:nvSpPr>
        <p:spPr>
          <a:xfrm>
            <a:off x="2497090" y="2340515"/>
            <a:ext cx="1160510" cy="42301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95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FB7-9CF8-4B78-820E-64318EF81821}"/>
              </a:ext>
            </a:extLst>
          </p:cNvPr>
          <p:cNvSpPr>
            <a:spLocks noGrp="1"/>
          </p:cNvSpPr>
          <p:nvPr>
            <p:ph type="title"/>
          </p:nvPr>
        </p:nvSpPr>
        <p:spPr/>
        <p:txBody>
          <a:bodyPr/>
          <a:lstStyle/>
          <a:p>
            <a:r>
              <a:rPr lang="en-US" dirty="0"/>
              <a:t>Region Review of District Reports (6)</a:t>
            </a:r>
          </a:p>
        </p:txBody>
      </p:sp>
      <p:pic>
        <p:nvPicPr>
          <p:cNvPr id="4" name="Picture 4" descr="Screenshot 6- Region Review of District Reports">
            <a:extLst>
              <a:ext uri="{FF2B5EF4-FFF2-40B4-BE49-F238E27FC236}">
                <a16:creationId xmlns:a16="http://schemas.microsoft.com/office/drawing/2014/main" id="{5037C1E8-071A-4A40-9BAE-3DD0AD8F87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0136" y="1529362"/>
            <a:ext cx="1047172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CE38034C-B75C-4BEF-8C45-78149F15D492}"/>
              </a:ext>
              <a:ext uri="{C183D7F6-B498-43B3-948B-1728B52AA6E4}">
                <adec:decorative xmlns:adec="http://schemas.microsoft.com/office/drawing/2017/decorative" val="1"/>
              </a:ext>
            </a:extLst>
          </p:cNvPr>
          <p:cNvSpPr/>
          <p:nvPr/>
        </p:nvSpPr>
        <p:spPr>
          <a:xfrm>
            <a:off x="860136" y="3310459"/>
            <a:ext cx="1365235" cy="593326"/>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8B4AC1C-AA70-4A89-8169-22D3D3C21AF5}"/>
              </a:ext>
              <a:ext uri="{C183D7F6-B498-43B3-948B-1728B52AA6E4}">
                <adec:decorative xmlns:adec="http://schemas.microsoft.com/office/drawing/2017/decorative" val="1"/>
              </a:ext>
            </a:extLst>
          </p:cNvPr>
          <p:cNvSpPr/>
          <p:nvPr/>
        </p:nvSpPr>
        <p:spPr>
          <a:xfrm>
            <a:off x="9924088" y="5807475"/>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6B06BF-24ED-47A3-A1D8-16347ABA8E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53378" y="1567846"/>
            <a:ext cx="1828800" cy="276225"/>
          </a:xfrm>
          <a:prstGeom prst="rect">
            <a:avLst/>
          </a:prstGeom>
        </p:spPr>
      </p:pic>
    </p:spTree>
    <p:extLst>
      <p:ext uri="{BB962C8B-B14F-4D97-AF65-F5344CB8AC3E}">
        <p14:creationId xmlns:p14="http://schemas.microsoft.com/office/powerpoint/2010/main" val="410500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B92D-9F1B-4D6B-96BA-A6783C861F5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028ED07-7264-4E75-BDA9-063370393F70}"/>
              </a:ext>
            </a:extLst>
          </p:cNvPr>
          <p:cNvSpPr>
            <a:spLocks noGrp="1"/>
          </p:cNvSpPr>
          <p:nvPr>
            <p:ph idx="1"/>
          </p:nvPr>
        </p:nvSpPr>
        <p:spPr/>
        <p:txBody>
          <a:bodyPr/>
          <a:lstStyle/>
          <a:p>
            <a:pPr marL="571500" indent="-571500">
              <a:lnSpc>
                <a:spcPct val="150000"/>
              </a:lnSpc>
              <a:buFont typeface="+mj-lt"/>
              <a:buAutoNum type="arabicParenR"/>
            </a:pPr>
            <a:r>
              <a:rPr lang="en-US" dirty="0"/>
              <a:t>Overview of the expenditure review process</a:t>
            </a:r>
          </a:p>
          <a:p>
            <a:pPr marL="571500" indent="-571500">
              <a:lnSpc>
                <a:spcPct val="150000"/>
              </a:lnSpc>
              <a:buFont typeface="+mj-lt"/>
              <a:buAutoNum type="arabicParenR"/>
            </a:pPr>
            <a:r>
              <a:rPr lang="en-US" dirty="0"/>
              <a:t>Navigating the online expenditure reporting system</a:t>
            </a:r>
          </a:p>
          <a:p>
            <a:pPr marL="1028700" lvl="1" indent="-571500">
              <a:lnSpc>
                <a:spcPct val="150000"/>
              </a:lnSpc>
              <a:buFont typeface="+mj-lt"/>
              <a:buAutoNum type="alphaLcParenR"/>
            </a:pPr>
            <a:r>
              <a:rPr lang="en-US" dirty="0"/>
              <a:t>Reviewing expenditure reports</a:t>
            </a:r>
          </a:p>
          <a:p>
            <a:pPr marL="1028700" lvl="1" indent="-571500">
              <a:lnSpc>
                <a:spcPct val="150000"/>
              </a:lnSpc>
              <a:buFont typeface="+mj-lt"/>
              <a:buAutoNum type="alphaLcParenR"/>
            </a:pPr>
            <a:r>
              <a:rPr lang="en-US" dirty="0"/>
              <a:t>Submitting expenditure reports</a:t>
            </a:r>
          </a:p>
          <a:p>
            <a:pPr marL="571500" indent="-571500">
              <a:lnSpc>
                <a:spcPct val="150000"/>
              </a:lnSpc>
              <a:buFont typeface="+mj-lt"/>
              <a:buAutoNum type="arabicParenR"/>
            </a:pPr>
            <a:r>
              <a:rPr lang="en-US" dirty="0"/>
              <a:t>Timelines and Document Submission Guidelines</a:t>
            </a:r>
          </a:p>
          <a:p>
            <a:pPr marL="0" indent="0">
              <a:lnSpc>
                <a:spcPct val="150000"/>
              </a:lnSpc>
              <a:buNone/>
            </a:pPr>
            <a:endParaRPr lang="en-US" dirty="0"/>
          </a:p>
          <a:p>
            <a:pPr lvl="1">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91260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970C-A454-4BFC-848F-3F61E7AA6112}"/>
              </a:ext>
            </a:extLst>
          </p:cNvPr>
          <p:cNvSpPr>
            <a:spLocks noGrp="1"/>
          </p:cNvSpPr>
          <p:nvPr>
            <p:ph type="title"/>
          </p:nvPr>
        </p:nvSpPr>
        <p:spPr/>
        <p:txBody>
          <a:bodyPr/>
          <a:lstStyle/>
          <a:p>
            <a:r>
              <a:rPr lang="en-US" dirty="0"/>
              <a:t>Region Review of District Reports (7)</a:t>
            </a:r>
          </a:p>
        </p:txBody>
      </p:sp>
      <p:pic>
        <p:nvPicPr>
          <p:cNvPr id="4" name="Picture 5" descr="Screenshot 7- Region Review of District Reports">
            <a:extLst>
              <a:ext uri="{FF2B5EF4-FFF2-40B4-BE49-F238E27FC236}">
                <a16:creationId xmlns:a16="http://schemas.microsoft.com/office/drawing/2014/main" id="{D0891901-F1C8-4B9E-AEC9-90041708F76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 y="1529362"/>
            <a:ext cx="11658600" cy="449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956EAD89-2E78-46BB-A288-AC5F7FD26251}"/>
              </a:ext>
              <a:ext uri="{C183D7F6-B498-43B3-948B-1728B52AA6E4}">
                <adec:decorative xmlns:adec="http://schemas.microsoft.com/office/drawing/2017/decorative" val="1"/>
              </a:ext>
            </a:extLst>
          </p:cNvPr>
          <p:cNvSpPr/>
          <p:nvPr/>
        </p:nvSpPr>
        <p:spPr>
          <a:xfrm>
            <a:off x="9584118" y="2560183"/>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0F0C6B-7463-4672-85AC-F595C144A0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74200" y="1529362"/>
            <a:ext cx="1828800" cy="276225"/>
          </a:xfrm>
          <a:prstGeom prst="rect">
            <a:avLst/>
          </a:prstGeom>
        </p:spPr>
      </p:pic>
    </p:spTree>
    <p:extLst>
      <p:ext uri="{BB962C8B-B14F-4D97-AF65-F5344CB8AC3E}">
        <p14:creationId xmlns:p14="http://schemas.microsoft.com/office/powerpoint/2010/main" val="1642319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DEF0-CC46-452B-99A5-D957487223D3}"/>
              </a:ext>
            </a:extLst>
          </p:cNvPr>
          <p:cNvSpPr>
            <a:spLocks noGrp="1"/>
          </p:cNvSpPr>
          <p:nvPr>
            <p:ph type="title"/>
          </p:nvPr>
        </p:nvSpPr>
        <p:spPr/>
        <p:txBody>
          <a:bodyPr/>
          <a:lstStyle/>
          <a:p>
            <a:r>
              <a:rPr lang="en-US" dirty="0"/>
              <a:t>Region Review of District Reports (8)</a:t>
            </a:r>
          </a:p>
        </p:txBody>
      </p:sp>
      <p:pic>
        <p:nvPicPr>
          <p:cNvPr id="4" name="Picture 2" descr="Screenshot 8- Region Review of District Reports">
            <a:extLst>
              <a:ext uri="{FF2B5EF4-FFF2-40B4-BE49-F238E27FC236}">
                <a16:creationId xmlns:a16="http://schemas.microsoft.com/office/drawing/2014/main" id="{5F68056A-A952-48FD-ABC6-676EF22DD0C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61289"/>
            <a:ext cx="11887200" cy="373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68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CBC6-D130-4FEA-A572-A958DDB38666}"/>
              </a:ext>
            </a:extLst>
          </p:cNvPr>
          <p:cNvSpPr>
            <a:spLocks noGrp="1"/>
          </p:cNvSpPr>
          <p:nvPr>
            <p:ph type="title"/>
          </p:nvPr>
        </p:nvSpPr>
        <p:spPr>
          <a:xfrm>
            <a:off x="152400" y="384077"/>
            <a:ext cx="11887200" cy="1325563"/>
          </a:xfrm>
        </p:spPr>
        <p:txBody>
          <a:bodyPr/>
          <a:lstStyle/>
          <a:p>
            <a:r>
              <a:rPr lang="en-US" dirty="0"/>
              <a:t>Reflection</a:t>
            </a:r>
          </a:p>
        </p:txBody>
      </p:sp>
      <p:sp>
        <p:nvSpPr>
          <p:cNvPr id="3" name="Content Placeholder 2">
            <a:extLst>
              <a:ext uri="{FF2B5EF4-FFF2-40B4-BE49-F238E27FC236}">
                <a16:creationId xmlns:a16="http://schemas.microsoft.com/office/drawing/2014/main" id="{EB4DF467-E412-4E19-99B0-06B571879371}"/>
              </a:ext>
            </a:extLst>
          </p:cNvPr>
          <p:cNvSpPr>
            <a:spLocks noGrp="1"/>
          </p:cNvSpPr>
          <p:nvPr>
            <p:ph idx="1"/>
          </p:nvPr>
        </p:nvSpPr>
        <p:spPr>
          <a:xfrm>
            <a:off x="152400" y="1973943"/>
            <a:ext cx="11887200" cy="4680258"/>
          </a:xfrm>
        </p:spPr>
        <p:txBody>
          <a:bodyPr>
            <a:normAutofit/>
          </a:bodyPr>
          <a:lstStyle/>
          <a:p>
            <a:r>
              <a:rPr lang="en-US" dirty="0"/>
              <a:t>If you were reviewing a district’s Q1 expenditure report, what would this report tell you about the District? </a:t>
            </a:r>
          </a:p>
          <a:p>
            <a:pPr lvl="1"/>
            <a:r>
              <a:rPr lang="en-US" dirty="0"/>
              <a:t>Services?</a:t>
            </a:r>
          </a:p>
          <a:p>
            <a:pPr lvl="1"/>
            <a:endParaRPr lang="en-US" dirty="0"/>
          </a:p>
          <a:p>
            <a:r>
              <a:rPr lang="en-US" dirty="0"/>
              <a:t>What questions might the district expenditure reviewer ask the district?</a:t>
            </a:r>
          </a:p>
          <a:p>
            <a:endParaRPr lang="en-US" dirty="0"/>
          </a:p>
          <a:p>
            <a:r>
              <a:rPr lang="en-US" dirty="0"/>
              <a:t>Why is it important for a program manager to also review this report?</a:t>
            </a:r>
          </a:p>
          <a:p>
            <a:pPr marL="0" indent="0">
              <a:buNone/>
            </a:pPr>
            <a:endParaRPr lang="en-US" dirty="0"/>
          </a:p>
        </p:txBody>
      </p:sp>
      <p:pic>
        <p:nvPicPr>
          <p:cNvPr id="1026" name="Picture 2" descr="Brain Thinking PNG Image - PurePNG | Free transparent CC0 PNG Image Library">
            <a:extLst>
              <a:ext uri="{FF2B5EF4-FFF2-40B4-BE49-F238E27FC236}">
                <a16:creationId xmlns:a16="http://schemas.microsoft.com/office/drawing/2014/main" id="{0B42A445-D071-42C0-A5AE-67E570F70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87823"/>
            <a:ext cx="1157514" cy="11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66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(3)</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Only region funded districts who do not have an expenditure report to submit must be “finalized”.</a:t>
            </a:r>
          </a:p>
        </p:txBody>
      </p:sp>
    </p:spTree>
    <p:extLst>
      <p:ext uri="{BB962C8B-B14F-4D97-AF65-F5344CB8AC3E}">
        <p14:creationId xmlns:p14="http://schemas.microsoft.com/office/powerpoint/2010/main" val="37283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C3215-48A9-48AA-89A8-F2C4477D953B}"/>
              </a:ext>
            </a:extLst>
          </p:cNvPr>
          <p:cNvSpPr>
            <a:spLocks noGrp="1"/>
          </p:cNvSpPr>
          <p:nvPr>
            <p:ph type="title"/>
          </p:nvPr>
        </p:nvSpPr>
        <p:spPr>
          <a:xfrm>
            <a:off x="152400" y="2766218"/>
            <a:ext cx="11887200" cy="1325563"/>
          </a:xfrm>
        </p:spPr>
        <p:txBody>
          <a:bodyPr/>
          <a:lstStyle/>
          <a:p>
            <a:r>
              <a:rPr lang="en-US" dirty="0"/>
              <a:t>Region &amp; Direct-Funded District</a:t>
            </a:r>
            <a:br>
              <a:rPr lang="en-US" dirty="0"/>
            </a:br>
            <a:r>
              <a:rPr lang="en-US" dirty="0"/>
              <a:t> Expenditure Report Review</a:t>
            </a:r>
          </a:p>
        </p:txBody>
      </p:sp>
    </p:spTree>
    <p:extLst>
      <p:ext uri="{BB962C8B-B14F-4D97-AF65-F5344CB8AC3E}">
        <p14:creationId xmlns:p14="http://schemas.microsoft.com/office/powerpoint/2010/main" val="267565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
            <a:extLst>
              <a:ext uri="{FF2B5EF4-FFF2-40B4-BE49-F238E27FC236}">
                <a16:creationId xmlns:a16="http://schemas.microsoft.com/office/drawing/2014/main" id="{5405FF56-85D8-441C-A7AB-24A63F8D0A34}"/>
              </a:ext>
            </a:extLst>
          </p:cNvPr>
          <p:cNvSpPr>
            <a:spLocks noGrp="1"/>
          </p:cNvSpPr>
          <p:nvPr>
            <p:ph type="title"/>
          </p:nvPr>
        </p:nvSpPr>
        <p:spPr/>
        <p:txBody>
          <a:bodyPr>
            <a:normAutofit/>
          </a:bodyPr>
          <a:lstStyle/>
          <a:p>
            <a:r>
              <a:rPr lang="en-US" sz="4000" dirty="0"/>
              <a:t>Region/Direct-Funded District (DFD) </a:t>
            </a:r>
            <a:br>
              <a:rPr lang="en-US" sz="4000" dirty="0"/>
            </a:br>
            <a:r>
              <a:rPr lang="en-US" sz="4000" dirty="0"/>
              <a:t>Expenditure Review</a:t>
            </a:r>
          </a:p>
        </p:txBody>
      </p:sp>
      <p:pic>
        <p:nvPicPr>
          <p:cNvPr id="5" name="Picture 7" descr="Region/Direct-Funded District (DFD) &#10;Expenditure Review">
            <a:extLst>
              <a:ext uri="{FF2B5EF4-FFF2-40B4-BE49-F238E27FC236}">
                <a16:creationId xmlns:a16="http://schemas.microsoft.com/office/drawing/2014/main" id="{AB52F85E-9E20-41B4-8EF1-EDBB705624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4287" y="1529362"/>
            <a:ext cx="10103426" cy="501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DC7D2560-C9B1-4BAA-B7C3-EC2EF870B805}"/>
              </a:ext>
              <a:ext uri="{C183D7F6-B498-43B3-948B-1728B52AA6E4}">
                <adec:decorative xmlns:adec="http://schemas.microsoft.com/office/drawing/2017/decorative" val="1"/>
              </a:ext>
            </a:extLst>
          </p:cNvPr>
          <p:cNvSpPr/>
          <p:nvPr/>
        </p:nvSpPr>
        <p:spPr>
          <a:xfrm rot="10800000">
            <a:off x="4650377" y="1854532"/>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D22BEE-F88E-4B44-9DF1-2B4F2BFE3A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13700" y="1629107"/>
            <a:ext cx="2286000" cy="345281"/>
          </a:xfrm>
          <a:prstGeom prst="rect">
            <a:avLst/>
          </a:prstGeom>
        </p:spPr>
      </p:pic>
    </p:spTree>
    <p:extLst>
      <p:ext uri="{BB962C8B-B14F-4D97-AF65-F5344CB8AC3E}">
        <p14:creationId xmlns:p14="http://schemas.microsoft.com/office/powerpoint/2010/main" val="143464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987D-37FE-4817-B5A8-2B0CF066E5D4}"/>
              </a:ext>
            </a:extLst>
          </p:cNvPr>
          <p:cNvSpPr>
            <a:spLocks noGrp="1"/>
          </p:cNvSpPr>
          <p:nvPr>
            <p:ph type="title"/>
          </p:nvPr>
        </p:nvSpPr>
        <p:spPr/>
        <p:txBody>
          <a:bodyPr/>
          <a:lstStyle/>
          <a:p>
            <a:r>
              <a:rPr lang="en-US" dirty="0"/>
              <a:t>Review of Direct Services</a:t>
            </a:r>
          </a:p>
        </p:txBody>
      </p:sp>
      <p:pic>
        <p:nvPicPr>
          <p:cNvPr id="4" name="Content Placeholder 3">
            <a:extLst>
              <a:ext uri="{FF2B5EF4-FFF2-40B4-BE49-F238E27FC236}">
                <a16:creationId xmlns:a16="http://schemas.microsoft.com/office/drawing/2014/main" id="{B4B6460F-5DC4-41B9-9A84-3EBE5BC4FC98}"/>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5744" y="1529362"/>
            <a:ext cx="922051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8318176F-81FA-44A7-B68A-CF84E0022177}"/>
              </a:ext>
              <a:ext uri="{C183D7F6-B498-43B3-948B-1728B52AA6E4}">
                <adec:decorative xmlns:adec="http://schemas.microsoft.com/office/drawing/2017/decorative" val="1"/>
              </a:ext>
            </a:extLst>
          </p:cNvPr>
          <p:cNvSpPr/>
          <p:nvPr/>
        </p:nvSpPr>
        <p:spPr>
          <a:xfrm>
            <a:off x="4262848" y="2654819"/>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883E025-0873-4E32-9011-32BBE25E77B4}"/>
              </a:ext>
              <a:ext uri="{C183D7F6-B498-43B3-948B-1728B52AA6E4}">
                <adec:decorative xmlns:adec="http://schemas.microsoft.com/office/drawing/2017/decorative" val="1"/>
              </a:ext>
            </a:extLst>
          </p:cNvPr>
          <p:cNvSpPr/>
          <p:nvPr/>
        </p:nvSpPr>
        <p:spPr>
          <a:xfrm>
            <a:off x="5645790" y="2644256"/>
            <a:ext cx="450209"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62F2454-A1C1-4D26-90E6-3AA477992CDC}"/>
              </a:ext>
              <a:ext uri="{C183D7F6-B498-43B3-948B-1728B52AA6E4}">
                <adec:decorative xmlns:adec="http://schemas.microsoft.com/office/drawing/2017/decorative" val="1"/>
              </a:ext>
            </a:extLst>
          </p:cNvPr>
          <p:cNvSpPr/>
          <p:nvPr/>
        </p:nvSpPr>
        <p:spPr>
          <a:xfrm>
            <a:off x="4249787" y="3727087"/>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92C28B5-4C4D-4686-9721-5A54F92AF7BE}"/>
              </a:ext>
              <a:ext uri="{C183D7F6-B498-43B3-948B-1728B52AA6E4}">
                <adec:decorative xmlns:adec="http://schemas.microsoft.com/office/drawing/2017/decorative" val="1"/>
              </a:ext>
            </a:extLst>
          </p:cNvPr>
          <p:cNvSpPr/>
          <p:nvPr/>
        </p:nvSpPr>
        <p:spPr>
          <a:xfrm>
            <a:off x="5495109" y="3756545"/>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82D3DE6-D03B-45B4-ADD5-2B22772B8017}"/>
              </a:ext>
              <a:ext uri="{C183D7F6-B498-43B3-948B-1728B52AA6E4}">
                <adec:decorative xmlns:adec="http://schemas.microsoft.com/office/drawing/2017/decorative" val="1"/>
              </a:ext>
            </a:extLst>
          </p:cNvPr>
          <p:cNvSpPr/>
          <p:nvPr/>
        </p:nvSpPr>
        <p:spPr>
          <a:xfrm>
            <a:off x="4262848" y="6004385"/>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446BC6D-4550-472A-B5D7-F0CBA1A05589}"/>
              </a:ext>
              <a:ext uri="{C183D7F6-B498-43B3-948B-1728B52AA6E4}">
                <adec:decorative xmlns:adec="http://schemas.microsoft.com/office/drawing/2017/decorative" val="1"/>
              </a:ext>
            </a:extLst>
          </p:cNvPr>
          <p:cNvSpPr/>
          <p:nvPr/>
        </p:nvSpPr>
        <p:spPr>
          <a:xfrm>
            <a:off x="5249559" y="6016334"/>
            <a:ext cx="84644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11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9078-BC36-4BE1-91D3-6E5C6342081B}"/>
              </a:ext>
            </a:extLst>
          </p:cNvPr>
          <p:cNvSpPr>
            <a:spLocks noGrp="1"/>
          </p:cNvSpPr>
          <p:nvPr>
            <p:ph type="title"/>
          </p:nvPr>
        </p:nvSpPr>
        <p:spPr/>
        <p:txBody>
          <a:bodyPr/>
          <a:lstStyle/>
          <a:p>
            <a:r>
              <a:rPr lang="en-US" dirty="0"/>
              <a:t>Review of Admin Services</a:t>
            </a:r>
          </a:p>
        </p:txBody>
      </p:sp>
      <p:pic>
        <p:nvPicPr>
          <p:cNvPr id="4" name="Picture 2" descr="Review of Admin Services">
            <a:extLst>
              <a:ext uri="{FF2B5EF4-FFF2-40B4-BE49-F238E27FC236}">
                <a16:creationId xmlns:a16="http://schemas.microsoft.com/office/drawing/2014/main" id="{2707478E-79A9-424C-9826-F2C3A7ECC67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1045" y="1529362"/>
            <a:ext cx="940991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C966B1E7-EC2F-4B65-9739-BA386AE24A46}"/>
              </a:ext>
              <a:ext uri="{C183D7F6-B498-43B3-948B-1728B52AA6E4}">
                <adec:decorative xmlns:adec="http://schemas.microsoft.com/office/drawing/2017/decorative" val="1"/>
              </a:ext>
            </a:extLst>
          </p:cNvPr>
          <p:cNvSpPr/>
          <p:nvPr/>
        </p:nvSpPr>
        <p:spPr>
          <a:xfrm>
            <a:off x="4166041" y="347887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C716FBC-5A0D-413A-AB4A-A5A5F06F71B4}"/>
              </a:ext>
              <a:ext uri="{C183D7F6-B498-43B3-948B-1728B52AA6E4}">
                <adec:decorative xmlns:adec="http://schemas.microsoft.com/office/drawing/2017/decorative" val="1"/>
              </a:ext>
            </a:extLst>
          </p:cNvPr>
          <p:cNvSpPr/>
          <p:nvPr/>
        </p:nvSpPr>
        <p:spPr>
          <a:xfrm>
            <a:off x="5473339" y="3495196"/>
            <a:ext cx="557347"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DA8EFD-D12A-4AC9-8A2F-864872DC84C3}"/>
              </a:ext>
              <a:ext uri="{C183D7F6-B498-43B3-948B-1728B52AA6E4}">
                <adec:decorative xmlns:adec="http://schemas.microsoft.com/office/drawing/2017/decorative" val="1"/>
              </a:ext>
            </a:extLst>
          </p:cNvPr>
          <p:cNvSpPr/>
          <p:nvPr/>
        </p:nvSpPr>
        <p:spPr>
          <a:xfrm>
            <a:off x="4166041" y="4056127"/>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A3D9CAF-CB7E-4204-AF49-D71BB82E59E0}"/>
              </a:ext>
              <a:ext uri="{C183D7F6-B498-43B3-948B-1728B52AA6E4}">
                <adec:decorative xmlns:adec="http://schemas.microsoft.com/office/drawing/2017/decorative" val="1"/>
              </a:ext>
            </a:extLst>
          </p:cNvPr>
          <p:cNvSpPr/>
          <p:nvPr/>
        </p:nvSpPr>
        <p:spPr>
          <a:xfrm>
            <a:off x="5408025" y="4060573"/>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844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CC92-6713-478C-A79B-DF00B5B9541E}"/>
              </a:ext>
            </a:extLst>
          </p:cNvPr>
          <p:cNvSpPr>
            <a:spLocks noGrp="1"/>
          </p:cNvSpPr>
          <p:nvPr>
            <p:ph type="title"/>
          </p:nvPr>
        </p:nvSpPr>
        <p:spPr/>
        <p:txBody>
          <a:bodyPr/>
          <a:lstStyle/>
          <a:p>
            <a:r>
              <a:rPr lang="en-US" dirty="0"/>
              <a:t>Quarterly Summaries to the CDE</a:t>
            </a:r>
          </a:p>
        </p:txBody>
      </p:sp>
      <p:pic>
        <p:nvPicPr>
          <p:cNvPr id="4" name="Picture 1" descr="Quarterly Summaries">
            <a:extLst>
              <a:ext uri="{FF2B5EF4-FFF2-40B4-BE49-F238E27FC236}">
                <a16:creationId xmlns:a16="http://schemas.microsoft.com/office/drawing/2014/main" id="{D0D54677-B93A-4B28-8D4D-B3F4D97C15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1260" y="1529362"/>
            <a:ext cx="978948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BA43A147-BA95-4379-958F-A0B837CCA447}"/>
              </a:ext>
              <a:ext uri="{C183D7F6-B498-43B3-948B-1728B52AA6E4}">
                <adec:decorative xmlns:adec="http://schemas.microsoft.com/office/drawing/2017/decorative" val="1"/>
              </a:ext>
            </a:extLst>
          </p:cNvPr>
          <p:cNvSpPr/>
          <p:nvPr/>
        </p:nvSpPr>
        <p:spPr>
          <a:xfrm rot="10800000">
            <a:off x="3968931" y="2297576"/>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B92FD31-CA73-404D-9D1D-1529E0FB9510}"/>
              </a:ext>
              <a:ext uri="{C183D7F6-B498-43B3-948B-1728B52AA6E4}">
                <adec:decorative xmlns:adec="http://schemas.microsoft.com/office/drawing/2017/decorative" val="1"/>
              </a:ext>
            </a:extLst>
          </p:cNvPr>
          <p:cNvSpPr/>
          <p:nvPr/>
        </p:nvSpPr>
        <p:spPr>
          <a:xfrm>
            <a:off x="6211635" y="494050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8749DA2-BA4A-402B-9272-887A88ECBB8B}"/>
              </a:ext>
              <a:ext uri="{C183D7F6-B498-43B3-948B-1728B52AA6E4}">
                <adec:decorative xmlns:adec="http://schemas.microsoft.com/office/drawing/2017/decorative" val="1"/>
              </a:ext>
            </a:extLst>
          </p:cNvPr>
          <p:cNvSpPr/>
          <p:nvPr/>
        </p:nvSpPr>
        <p:spPr>
          <a:xfrm>
            <a:off x="6211635" y="4378372"/>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6EE1BE-E22D-4D3B-8E9C-53B25D2FC74B}"/>
              </a:ext>
              <a:ext uri="{C183D7F6-B498-43B3-948B-1728B52AA6E4}">
                <adec:decorative xmlns:adec="http://schemas.microsoft.com/office/drawing/2017/decorative" val="1"/>
              </a:ext>
            </a:extLst>
          </p:cNvPr>
          <p:cNvSpPr/>
          <p:nvPr/>
        </p:nvSpPr>
        <p:spPr>
          <a:xfrm>
            <a:off x="3346270" y="4659439"/>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837BB35-0799-4407-9702-4C8B628DAF03}"/>
              </a:ext>
              <a:ext uri="{C183D7F6-B498-43B3-948B-1728B52AA6E4}">
                <adec:decorative xmlns:adec="http://schemas.microsoft.com/office/drawing/2017/decorative" val="1"/>
              </a:ext>
            </a:extLst>
          </p:cNvPr>
          <p:cNvSpPr/>
          <p:nvPr/>
        </p:nvSpPr>
        <p:spPr>
          <a:xfrm>
            <a:off x="3346270" y="3862541"/>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78021E-767E-4E51-9ED7-454990DFF1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71970" y="1529362"/>
            <a:ext cx="1828800" cy="276225"/>
          </a:xfrm>
          <a:prstGeom prst="rect">
            <a:avLst/>
          </a:prstGeom>
        </p:spPr>
      </p:pic>
    </p:spTree>
    <p:extLst>
      <p:ext uri="{BB962C8B-B14F-4D97-AF65-F5344CB8AC3E}">
        <p14:creationId xmlns:p14="http://schemas.microsoft.com/office/powerpoint/2010/main" val="350167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87D3-2A7B-4891-AC18-8E5E02E89229}"/>
              </a:ext>
            </a:extLst>
          </p:cNvPr>
          <p:cNvSpPr>
            <a:spLocks noGrp="1"/>
          </p:cNvSpPr>
          <p:nvPr>
            <p:ph type="title"/>
          </p:nvPr>
        </p:nvSpPr>
        <p:spPr/>
        <p:txBody>
          <a:bodyPr/>
          <a:lstStyle/>
          <a:p>
            <a:r>
              <a:rPr lang="en-US" dirty="0"/>
              <a:t>Review Summary by Program</a:t>
            </a:r>
          </a:p>
        </p:txBody>
      </p:sp>
      <p:pic>
        <p:nvPicPr>
          <p:cNvPr id="4" name="Picture 1" descr="Review of Summary by Program">
            <a:extLst>
              <a:ext uri="{FF2B5EF4-FFF2-40B4-BE49-F238E27FC236}">
                <a16:creationId xmlns:a16="http://schemas.microsoft.com/office/drawing/2014/main" id="{3E2888F6-35E3-402C-A09B-22DE416DEF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075378"/>
            <a:ext cx="11887200" cy="270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BA19FE1D-FB93-4576-940F-1F5004681434}"/>
              </a:ext>
              <a:ext uri="{C183D7F6-B498-43B3-948B-1728B52AA6E4}">
                <adec:decorative xmlns:adec="http://schemas.microsoft.com/office/drawing/2017/decorative" val="1"/>
              </a:ext>
            </a:extLst>
          </p:cNvPr>
          <p:cNvSpPr/>
          <p:nvPr/>
        </p:nvSpPr>
        <p:spPr>
          <a:xfrm>
            <a:off x="1056067" y="2627291"/>
            <a:ext cx="955275" cy="3700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A115212-8FE9-48FC-A736-E58330362CF4}"/>
              </a:ext>
              <a:ext uri="{C183D7F6-B498-43B3-948B-1728B52AA6E4}">
                <adec:decorative xmlns:adec="http://schemas.microsoft.com/office/drawing/2017/decorative" val="1"/>
              </a:ext>
            </a:extLst>
          </p:cNvPr>
          <p:cNvSpPr/>
          <p:nvPr/>
        </p:nvSpPr>
        <p:spPr>
          <a:xfrm>
            <a:off x="2354597" y="3411609"/>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DCB632-28B0-4DD7-ACE0-4D78EA63EFB3}"/>
              </a:ext>
              <a:ext uri="{C183D7F6-B498-43B3-948B-1728B52AA6E4}">
                <adec:decorative xmlns:adec="http://schemas.microsoft.com/office/drawing/2017/decorative" val="1"/>
              </a:ext>
            </a:extLst>
          </p:cNvPr>
          <p:cNvSpPr/>
          <p:nvPr/>
        </p:nvSpPr>
        <p:spPr>
          <a:xfrm>
            <a:off x="2354596" y="4501554"/>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B7E1E96-5BB0-4D46-A5E2-A0F25B74D0F6}"/>
              </a:ext>
              <a:ext uri="{C183D7F6-B498-43B3-948B-1728B52AA6E4}">
                <adec:decorative xmlns:adec="http://schemas.microsoft.com/office/drawing/2017/decorative" val="1"/>
              </a:ext>
            </a:extLst>
          </p:cNvPr>
          <p:cNvSpPr/>
          <p:nvPr/>
        </p:nvSpPr>
        <p:spPr>
          <a:xfrm>
            <a:off x="6224698" y="3411610"/>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75B2EE9-92A3-4FF3-9675-3CA51EF9ADF5}"/>
              </a:ext>
              <a:ext uri="{C183D7F6-B498-43B3-948B-1728B52AA6E4}">
                <adec:decorative xmlns:adec="http://schemas.microsoft.com/office/drawing/2017/decorative" val="1"/>
              </a:ext>
            </a:extLst>
          </p:cNvPr>
          <p:cNvSpPr/>
          <p:nvPr/>
        </p:nvSpPr>
        <p:spPr>
          <a:xfrm>
            <a:off x="9878005" y="4505738"/>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1BDD095-9898-416D-ABC3-1BB817D6D615}"/>
              </a:ext>
              <a:ext uri="{C183D7F6-B498-43B3-948B-1728B52AA6E4}">
                <adec:decorative xmlns:adec="http://schemas.microsoft.com/office/drawing/2017/decorative" val="1"/>
              </a:ext>
            </a:extLst>
          </p:cNvPr>
          <p:cNvSpPr/>
          <p:nvPr/>
        </p:nvSpPr>
        <p:spPr>
          <a:xfrm>
            <a:off x="9878005" y="341714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8F2F014-28FE-447D-A13D-DAFF147FCAF8}"/>
              </a:ext>
              <a:ext uri="{C183D7F6-B498-43B3-948B-1728B52AA6E4}">
                <adec:decorative xmlns:adec="http://schemas.microsoft.com/office/drawing/2017/decorative" val="1"/>
              </a:ext>
            </a:extLst>
          </p:cNvPr>
          <p:cNvSpPr/>
          <p:nvPr/>
        </p:nvSpPr>
        <p:spPr>
          <a:xfrm>
            <a:off x="6116300" y="4501554"/>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63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3938-530F-41C4-8C49-89F10EE047A0}"/>
              </a:ext>
            </a:extLst>
          </p:cNvPr>
          <p:cNvSpPr>
            <a:spLocks noGrp="1"/>
          </p:cNvSpPr>
          <p:nvPr>
            <p:ph type="title"/>
          </p:nvPr>
        </p:nvSpPr>
        <p:spPr/>
        <p:txBody>
          <a:bodyPr>
            <a:normAutofit/>
          </a:bodyPr>
          <a:lstStyle/>
          <a:p>
            <a:r>
              <a:rPr lang="en-US" sz="4000" dirty="0"/>
              <a:t>Expenditure Process Flow – Districts to Region</a:t>
            </a:r>
          </a:p>
        </p:txBody>
      </p:sp>
      <p:pic>
        <p:nvPicPr>
          <p:cNvPr id="6" name="Picture 1" descr="Flow Chart: Expenditure Reporting System">
            <a:extLst>
              <a:ext uri="{FF2B5EF4-FFF2-40B4-BE49-F238E27FC236}">
                <a16:creationId xmlns:a16="http://schemas.microsoft.com/office/drawing/2014/main" id="{022350E4-B4E6-4DA9-8327-7B19BFB263A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3234" y="1529362"/>
            <a:ext cx="9805531" cy="438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21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B249-4D9C-4F80-B77F-D94A5307634D}"/>
              </a:ext>
            </a:extLst>
          </p:cNvPr>
          <p:cNvSpPr>
            <a:spLocks noGrp="1"/>
          </p:cNvSpPr>
          <p:nvPr>
            <p:ph type="title"/>
          </p:nvPr>
        </p:nvSpPr>
        <p:spPr/>
        <p:txBody>
          <a:bodyPr/>
          <a:lstStyle/>
          <a:p>
            <a:r>
              <a:rPr lang="en-US" dirty="0"/>
              <a:t>Review Expenditure Admin Rate</a:t>
            </a:r>
          </a:p>
        </p:txBody>
      </p:sp>
      <p:pic>
        <p:nvPicPr>
          <p:cNvPr id="4" name="Picture 2" descr="Review Exp Admin Rate">
            <a:extLst>
              <a:ext uri="{FF2B5EF4-FFF2-40B4-BE49-F238E27FC236}">
                <a16:creationId xmlns:a16="http://schemas.microsoft.com/office/drawing/2014/main" id="{EC0DF563-B548-46AD-80AD-F9558872D6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782" y="1451814"/>
            <a:ext cx="11440435" cy="52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E067F55-FEB6-40D8-B14B-001A4EF5DE7E}"/>
              </a:ext>
              <a:ext uri="{C183D7F6-B498-43B3-948B-1728B52AA6E4}">
                <adec:decorative xmlns:adec="http://schemas.microsoft.com/office/drawing/2017/decorative" val="1"/>
              </a:ext>
            </a:extLst>
          </p:cNvPr>
          <p:cNvSpPr/>
          <p:nvPr/>
        </p:nvSpPr>
        <p:spPr>
          <a:xfrm>
            <a:off x="11046825" y="629414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0FC1EED-8BA8-4822-8644-240C65792D27}"/>
              </a:ext>
              <a:ext uri="{C183D7F6-B498-43B3-948B-1728B52AA6E4}">
                <adec:decorative xmlns:adec="http://schemas.microsoft.com/office/drawing/2017/decorative" val="1"/>
              </a:ext>
            </a:extLst>
          </p:cNvPr>
          <p:cNvSpPr/>
          <p:nvPr/>
        </p:nvSpPr>
        <p:spPr>
          <a:xfrm>
            <a:off x="10993917" y="2189418"/>
            <a:ext cx="675569" cy="35348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B1754D7-1B51-4388-8CF5-936B4F29456D}"/>
              </a:ext>
              <a:ext uri="{C183D7F6-B498-43B3-948B-1728B52AA6E4}">
                <adec:decorative xmlns:adec="http://schemas.microsoft.com/office/drawing/2017/decorative" val="1"/>
              </a:ext>
            </a:extLst>
          </p:cNvPr>
          <p:cNvSpPr/>
          <p:nvPr/>
        </p:nvSpPr>
        <p:spPr>
          <a:xfrm>
            <a:off x="3048452" y="2048884"/>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614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7ADD-F48D-45B3-AAB3-C204F37616CE}"/>
              </a:ext>
            </a:extLst>
          </p:cNvPr>
          <p:cNvSpPr>
            <a:spLocks noGrp="1"/>
          </p:cNvSpPr>
          <p:nvPr>
            <p:ph type="title"/>
          </p:nvPr>
        </p:nvSpPr>
        <p:spPr/>
        <p:txBody>
          <a:bodyPr/>
          <a:lstStyle/>
          <a:p>
            <a:r>
              <a:rPr lang="en-US" dirty="0"/>
              <a:t>Reviewer Acknowledgment</a:t>
            </a:r>
          </a:p>
        </p:txBody>
      </p:sp>
      <p:pic>
        <p:nvPicPr>
          <p:cNvPr id="4" name="Content Placeholder 3">
            <a:extLst>
              <a:ext uri="{FF2B5EF4-FFF2-40B4-BE49-F238E27FC236}">
                <a16:creationId xmlns:a16="http://schemas.microsoft.com/office/drawing/2014/main" id="{A1EFFD13-16A2-4311-9B5C-D128B13CB54F}"/>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814" y="1538071"/>
            <a:ext cx="1100237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AF579356-63AB-4543-8DC1-DB3E64A74226}"/>
              </a:ext>
              <a:ext uri="{C183D7F6-B498-43B3-948B-1728B52AA6E4}">
                <adec:decorative xmlns:adec="http://schemas.microsoft.com/office/drawing/2017/decorative" val="1"/>
              </a:ext>
            </a:extLst>
          </p:cNvPr>
          <p:cNvSpPr/>
          <p:nvPr/>
        </p:nvSpPr>
        <p:spPr>
          <a:xfrm rot="10800000">
            <a:off x="2934787" y="2401149"/>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47C653-62B1-485D-8FE1-1A6F45F3B3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85300" y="1538071"/>
            <a:ext cx="1828800" cy="276225"/>
          </a:xfrm>
          <a:prstGeom prst="rect">
            <a:avLst/>
          </a:prstGeom>
        </p:spPr>
      </p:pic>
    </p:spTree>
    <p:extLst>
      <p:ext uri="{BB962C8B-B14F-4D97-AF65-F5344CB8AC3E}">
        <p14:creationId xmlns:p14="http://schemas.microsoft.com/office/powerpoint/2010/main" val="370981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08FD-2CAF-467B-ABC6-D983EF342466}"/>
              </a:ext>
            </a:extLst>
          </p:cNvPr>
          <p:cNvSpPr>
            <a:spLocks noGrp="1"/>
          </p:cNvSpPr>
          <p:nvPr>
            <p:ph type="title"/>
          </p:nvPr>
        </p:nvSpPr>
        <p:spPr/>
        <p:txBody>
          <a:bodyPr/>
          <a:lstStyle/>
          <a:p>
            <a:r>
              <a:rPr lang="en-US" dirty="0"/>
              <a:t>Reviewer Acknowledgment (2)</a:t>
            </a:r>
          </a:p>
        </p:txBody>
      </p:sp>
      <p:pic>
        <p:nvPicPr>
          <p:cNvPr id="4" name="Picture 1" descr="Review">
            <a:extLst>
              <a:ext uri="{FF2B5EF4-FFF2-40B4-BE49-F238E27FC236}">
                <a16:creationId xmlns:a16="http://schemas.microsoft.com/office/drawing/2014/main" id="{620BA4CF-351C-48B9-8F32-FB997A96F02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9362"/>
            <a:ext cx="11887200" cy="496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AFFE1FCB-DCAA-436D-BFB4-C875EF19A427}"/>
              </a:ext>
              <a:ext uri="{C183D7F6-B498-43B3-948B-1728B52AA6E4}">
                <adec:decorative xmlns:adec="http://schemas.microsoft.com/office/drawing/2017/decorative" val="1"/>
              </a:ext>
            </a:extLst>
          </p:cNvPr>
          <p:cNvSpPr/>
          <p:nvPr/>
        </p:nvSpPr>
        <p:spPr>
          <a:xfrm>
            <a:off x="2386300" y="3972910"/>
            <a:ext cx="1854624" cy="18918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3529979-DC7D-4EBF-B034-E357705CE917}"/>
              </a:ext>
              <a:ext uri="{C183D7F6-B498-43B3-948B-1728B52AA6E4}">
                <adec:decorative xmlns:adec="http://schemas.microsoft.com/office/drawing/2017/decorative" val="1"/>
              </a:ext>
            </a:extLst>
          </p:cNvPr>
          <p:cNvSpPr/>
          <p:nvPr/>
        </p:nvSpPr>
        <p:spPr>
          <a:xfrm>
            <a:off x="10111403" y="4021563"/>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66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(4)</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The system will not let you submit the expenditure report if your admin rate is over your approved amount.</a:t>
            </a:r>
          </a:p>
        </p:txBody>
      </p:sp>
    </p:spTree>
    <p:extLst>
      <p:ext uri="{BB962C8B-B14F-4D97-AF65-F5344CB8AC3E}">
        <p14:creationId xmlns:p14="http://schemas.microsoft.com/office/powerpoint/2010/main" val="4049659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(5)</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If you check the acknowledgement box and click the save button it can easily be undone by clicking the “back” button on your browser.</a:t>
            </a:r>
          </a:p>
        </p:txBody>
      </p:sp>
    </p:spTree>
    <p:extLst>
      <p:ext uri="{BB962C8B-B14F-4D97-AF65-F5344CB8AC3E}">
        <p14:creationId xmlns:p14="http://schemas.microsoft.com/office/powerpoint/2010/main" val="949071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971C-DB5F-4915-B6EE-46C9012581AE}"/>
              </a:ext>
            </a:extLst>
          </p:cNvPr>
          <p:cNvSpPr>
            <a:spLocks noGrp="1"/>
          </p:cNvSpPr>
          <p:nvPr>
            <p:ph type="title"/>
          </p:nvPr>
        </p:nvSpPr>
        <p:spPr/>
        <p:txBody>
          <a:bodyPr/>
          <a:lstStyle/>
          <a:p>
            <a:r>
              <a:rPr lang="en-US" dirty="0"/>
              <a:t>Questions? (2)</a:t>
            </a:r>
          </a:p>
        </p:txBody>
      </p:sp>
      <p:pic>
        <p:nvPicPr>
          <p:cNvPr id="4" name="Picture 1">
            <a:extLst>
              <a:ext uri="{FF2B5EF4-FFF2-40B4-BE49-F238E27FC236}">
                <a16:creationId xmlns:a16="http://schemas.microsoft.com/office/drawing/2014/main" id="{0D56491E-934A-42A7-B68A-94E3A961EC4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494" y="1529362"/>
            <a:ext cx="6127011" cy="41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662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A2D4-34BB-41C2-8DBB-DFAE7BB6B000}"/>
              </a:ext>
            </a:extLst>
          </p:cNvPr>
          <p:cNvSpPr>
            <a:spLocks noGrp="1"/>
          </p:cNvSpPr>
          <p:nvPr>
            <p:ph type="title"/>
          </p:nvPr>
        </p:nvSpPr>
        <p:spPr>
          <a:xfrm>
            <a:off x="152400" y="2766218"/>
            <a:ext cx="11887200" cy="1325563"/>
          </a:xfrm>
        </p:spPr>
        <p:txBody>
          <a:bodyPr/>
          <a:lstStyle/>
          <a:p>
            <a:r>
              <a:rPr lang="en-US" dirty="0"/>
              <a:t>Region/Direct-Funded District Submission to the California Department of Education</a:t>
            </a:r>
          </a:p>
        </p:txBody>
      </p:sp>
    </p:spTree>
    <p:extLst>
      <p:ext uri="{BB962C8B-B14F-4D97-AF65-F5344CB8AC3E}">
        <p14:creationId xmlns:p14="http://schemas.microsoft.com/office/powerpoint/2010/main" val="3050881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F91E-BEF9-4630-A5CE-33475F584010}"/>
              </a:ext>
            </a:extLst>
          </p:cNvPr>
          <p:cNvSpPr>
            <a:spLocks noGrp="1"/>
          </p:cNvSpPr>
          <p:nvPr>
            <p:ph type="title"/>
          </p:nvPr>
        </p:nvSpPr>
        <p:spPr/>
        <p:txBody>
          <a:bodyPr/>
          <a:lstStyle/>
          <a:p>
            <a:r>
              <a:rPr lang="en-US" dirty="0"/>
              <a:t>Submitter Acknowledgment</a:t>
            </a:r>
          </a:p>
        </p:txBody>
      </p:sp>
      <p:pic>
        <p:nvPicPr>
          <p:cNvPr id="4" name="Picture 2" descr="Submitter Acknowledgement">
            <a:extLst>
              <a:ext uri="{FF2B5EF4-FFF2-40B4-BE49-F238E27FC236}">
                <a16:creationId xmlns:a16="http://schemas.microsoft.com/office/drawing/2014/main" id="{24A549D6-661B-485B-BF34-8D462735C83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582" y="1584959"/>
            <a:ext cx="11776836" cy="483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470CE798-2F04-4871-A239-1B87B29326EF}"/>
              </a:ext>
              <a:ext uri="{C183D7F6-B498-43B3-948B-1728B52AA6E4}">
                <adec:decorative xmlns:adec="http://schemas.microsoft.com/office/drawing/2017/decorative" val="1"/>
              </a:ext>
            </a:extLst>
          </p:cNvPr>
          <p:cNvSpPr/>
          <p:nvPr/>
        </p:nvSpPr>
        <p:spPr>
          <a:xfrm rot="10800000">
            <a:off x="2657202" y="2477349"/>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7FFB046-A121-468C-BC27-5CC6D551C8AA}"/>
              </a:ext>
              <a:ext uri="{C183D7F6-B498-43B3-948B-1728B52AA6E4}">
                <adec:decorative xmlns:adec="http://schemas.microsoft.com/office/drawing/2017/decorative" val="1"/>
              </a:ext>
            </a:extLst>
          </p:cNvPr>
          <p:cNvSpPr/>
          <p:nvPr/>
        </p:nvSpPr>
        <p:spPr>
          <a:xfrm>
            <a:off x="207582" y="3089949"/>
            <a:ext cx="1274377" cy="583417"/>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EBA5CD3-EBA9-4073-956B-FD60C7EDA327}"/>
              </a:ext>
              <a:ext uri="{C183D7F6-B498-43B3-948B-1728B52AA6E4}">
                <adec:decorative xmlns:adec="http://schemas.microsoft.com/office/drawing/2017/decorative" val="1"/>
              </a:ext>
            </a:extLst>
          </p:cNvPr>
          <p:cNvSpPr/>
          <p:nvPr/>
        </p:nvSpPr>
        <p:spPr>
          <a:xfrm>
            <a:off x="1094204" y="5273041"/>
            <a:ext cx="9768237" cy="114511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F7E743-FF55-4A4D-A48C-698B055BDA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91700" y="1690687"/>
            <a:ext cx="1828800" cy="276225"/>
          </a:xfrm>
          <a:prstGeom prst="rect">
            <a:avLst/>
          </a:prstGeom>
        </p:spPr>
      </p:pic>
    </p:spTree>
    <p:extLst>
      <p:ext uri="{BB962C8B-B14F-4D97-AF65-F5344CB8AC3E}">
        <p14:creationId xmlns:p14="http://schemas.microsoft.com/office/powerpoint/2010/main" val="22215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97BD-00B6-4276-9AC9-27E986A94164}"/>
              </a:ext>
            </a:extLst>
          </p:cNvPr>
          <p:cNvSpPr>
            <a:spLocks noGrp="1"/>
          </p:cNvSpPr>
          <p:nvPr>
            <p:ph type="title"/>
          </p:nvPr>
        </p:nvSpPr>
        <p:spPr/>
        <p:txBody>
          <a:bodyPr/>
          <a:lstStyle/>
          <a:p>
            <a:r>
              <a:rPr lang="en-US" dirty="0"/>
              <a:t>Submission Complete</a:t>
            </a:r>
          </a:p>
        </p:txBody>
      </p:sp>
      <p:pic>
        <p:nvPicPr>
          <p:cNvPr id="4" name="Picture 1" descr="Submission Complete">
            <a:extLst>
              <a:ext uri="{FF2B5EF4-FFF2-40B4-BE49-F238E27FC236}">
                <a16:creationId xmlns:a16="http://schemas.microsoft.com/office/drawing/2014/main" id="{60500A64-B251-412D-9C64-5C0F2FE17E3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410" y="1707784"/>
            <a:ext cx="11727180" cy="344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BD70002-00BF-4CD7-9839-ABB5B0960A67}"/>
              </a:ext>
              <a:ext uri="{C183D7F6-B498-43B3-948B-1728B52AA6E4}">
                <adec:decorative xmlns:adec="http://schemas.microsoft.com/office/drawing/2017/decorative" val="1"/>
              </a:ext>
            </a:extLst>
          </p:cNvPr>
          <p:cNvSpPr/>
          <p:nvPr/>
        </p:nvSpPr>
        <p:spPr>
          <a:xfrm>
            <a:off x="8503998" y="1889760"/>
            <a:ext cx="1311651" cy="33905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99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0AD5-3EEF-4131-AB9B-EFC33EF4C01B}"/>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77E3FB9E-56F2-4160-B0C1-1936C1DD47C7}"/>
              </a:ext>
            </a:extLst>
          </p:cNvPr>
          <p:cNvSpPr>
            <a:spLocks noGrp="1"/>
          </p:cNvSpPr>
          <p:nvPr>
            <p:ph idx="1"/>
          </p:nvPr>
        </p:nvSpPr>
        <p:spPr>
          <a:xfrm>
            <a:off x="533400" y="1638300"/>
            <a:ext cx="11125200" cy="5015901"/>
          </a:xfrm>
        </p:spPr>
        <p:txBody>
          <a:bodyPr/>
          <a:lstStyle/>
          <a:p>
            <a:r>
              <a:rPr lang="en-US" altLang="en-US" dirty="0"/>
              <a:t>A district or region may not go back into prior submission months to report prior period (month or quarter) expenditures.</a:t>
            </a:r>
          </a:p>
          <a:p>
            <a:endParaRPr lang="en-US" altLang="en-US" dirty="0"/>
          </a:p>
          <a:p>
            <a:r>
              <a:rPr lang="en-US" altLang="en-US" dirty="0"/>
              <a:t>If a district or region needs to do this, it must request CDE approval. Remember, expenditures should be contemporaneous (when they happened). </a:t>
            </a:r>
            <a:br>
              <a:rPr lang="en-US" altLang="en-US" dirty="0"/>
            </a:br>
            <a:br>
              <a:rPr lang="en-US" altLang="en-US" dirty="0"/>
            </a:br>
            <a:endParaRPr lang="en-US" dirty="0"/>
          </a:p>
        </p:txBody>
      </p:sp>
    </p:spTree>
    <p:extLst>
      <p:ext uri="{BB962C8B-B14F-4D97-AF65-F5344CB8AC3E}">
        <p14:creationId xmlns:p14="http://schemas.microsoft.com/office/powerpoint/2010/main" val="170680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EBFD-0046-4EB3-93BC-BAAD2B63D733}"/>
              </a:ext>
            </a:extLst>
          </p:cNvPr>
          <p:cNvSpPr>
            <a:spLocks noGrp="1"/>
          </p:cNvSpPr>
          <p:nvPr>
            <p:ph type="title"/>
          </p:nvPr>
        </p:nvSpPr>
        <p:spPr>
          <a:xfrm>
            <a:off x="152400" y="0"/>
            <a:ext cx="11887200" cy="1325563"/>
          </a:xfrm>
        </p:spPr>
        <p:txBody>
          <a:bodyPr>
            <a:normAutofit/>
          </a:bodyPr>
          <a:lstStyle/>
          <a:p>
            <a:r>
              <a:rPr lang="en-US" sz="4000" dirty="0"/>
              <a:t>Expenditure Process Flow – Region to the CDE*</a:t>
            </a:r>
          </a:p>
        </p:txBody>
      </p:sp>
      <p:pic>
        <p:nvPicPr>
          <p:cNvPr id="4" name="Picture 1" descr="Flow Chart: Expenditure Reporting System">
            <a:extLst>
              <a:ext uri="{FF2B5EF4-FFF2-40B4-BE49-F238E27FC236}">
                <a16:creationId xmlns:a16="http://schemas.microsoft.com/office/drawing/2014/main" id="{622083EF-25FA-496E-B4CF-D516E484637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4035" y="1120747"/>
            <a:ext cx="904393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D9CBA57-EF76-46CD-B9DC-A6E9975B0B04}"/>
              </a:ext>
            </a:extLst>
          </p:cNvPr>
          <p:cNvSpPr txBox="1"/>
          <p:nvPr/>
        </p:nvSpPr>
        <p:spPr>
          <a:xfrm>
            <a:off x="2751220" y="6292516"/>
            <a:ext cx="6689559" cy="461665"/>
          </a:xfrm>
          <a:prstGeom prst="rect">
            <a:avLst/>
          </a:prstGeom>
          <a:noFill/>
        </p:spPr>
        <p:txBody>
          <a:bodyPr wrap="square" rtlCol="0">
            <a:spAutoFit/>
          </a:bodyPr>
          <a:lstStyle/>
          <a:p>
            <a:pPr algn="ctr"/>
            <a:r>
              <a:rPr lang="en-US" sz="2400" dirty="0"/>
              <a:t>*California Department of Education (CDE)</a:t>
            </a:r>
          </a:p>
        </p:txBody>
      </p:sp>
    </p:spTree>
    <p:extLst>
      <p:ext uri="{BB962C8B-B14F-4D97-AF65-F5344CB8AC3E}">
        <p14:creationId xmlns:p14="http://schemas.microsoft.com/office/powerpoint/2010/main" val="158589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BA1A-625E-47C6-8353-2C3D9D31611A}"/>
              </a:ext>
            </a:extLst>
          </p:cNvPr>
          <p:cNvSpPr>
            <a:spLocks noGrp="1"/>
          </p:cNvSpPr>
          <p:nvPr>
            <p:ph type="title"/>
          </p:nvPr>
        </p:nvSpPr>
        <p:spPr/>
        <p:txBody>
          <a:bodyPr/>
          <a:lstStyle/>
          <a:p>
            <a:r>
              <a:rPr lang="en-US" dirty="0"/>
              <a:t>Approval/Rejection Email</a:t>
            </a:r>
          </a:p>
        </p:txBody>
      </p:sp>
      <p:pic>
        <p:nvPicPr>
          <p:cNvPr id="4" name="Picture 1" descr="Approval/Rejection Email">
            <a:extLst>
              <a:ext uri="{FF2B5EF4-FFF2-40B4-BE49-F238E27FC236}">
                <a16:creationId xmlns:a16="http://schemas.microsoft.com/office/drawing/2014/main" id="{D787A058-4054-4FA6-861C-F5995636686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3525" y="2059724"/>
            <a:ext cx="8133333" cy="162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pproval/Rejections Sample (2)">
            <a:extLst>
              <a:ext uri="{FF2B5EF4-FFF2-40B4-BE49-F238E27FC236}">
                <a16:creationId xmlns:a16="http://schemas.microsoft.com/office/drawing/2014/main" id="{EF557A5D-FE41-4D9D-9569-355FA75904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9333" y="4307523"/>
            <a:ext cx="8137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1A6B1D9-FBD5-4E77-BD76-035299F9BB36}"/>
              </a:ext>
            </a:extLst>
          </p:cNvPr>
          <p:cNvSpPr txBox="1"/>
          <p:nvPr/>
        </p:nvSpPr>
        <p:spPr>
          <a:xfrm>
            <a:off x="5783580" y="1718412"/>
            <a:ext cx="2133600" cy="646112"/>
          </a:xfrm>
          <a:prstGeom prst="rect">
            <a:avLst/>
          </a:prstGeom>
          <a:solidFill>
            <a:schemeClr val="bg1"/>
          </a:solidFill>
          <a:ln w="38100">
            <a:solidFill>
              <a:schemeClr val="tx1"/>
            </a:solidFill>
          </a:ln>
        </p:spPr>
        <p:txBody>
          <a:bodyPr>
            <a:spAutoFit/>
          </a:bodyPr>
          <a:lstStyle/>
          <a:p>
            <a:pPr algn="ctr" defTabSz="685800" eaLnBrk="1" fontAlgn="auto" hangingPunct="1">
              <a:spcBef>
                <a:spcPts val="0"/>
              </a:spcBef>
              <a:spcAft>
                <a:spcPts val="0"/>
              </a:spcAft>
              <a:defRPr/>
            </a:pPr>
            <a:r>
              <a:rPr lang="en-US" dirty="0">
                <a:solidFill>
                  <a:prstClr val="black"/>
                </a:solidFill>
                <a:latin typeface="Constantia" panose="02030602050306030303" pitchFamily="18" charset="0"/>
                <a:ea typeface="+mn-ea"/>
              </a:rPr>
              <a:t>Approval Email - Sample</a:t>
            </a:r>
          </a:p>
        </p:txBody>
      </p:sp>
      <p:sp>
        <p:nvSpPr>
          <p:cNvPr id="7" name="TextBox 6">
            <a:extLst>
              <a:ext uri="{FF2B5EF4-FFF2-40B4-BE49-F238E27FC236}">
                <a16:creationId xmlns:a16="http://schemas.microsoft.com/office/drawing/2014/main" id="{30F69916-D199-4457-ABBF-C9884E30B48A}"/>
              </a:ext>
            </a:extLst>
          </p:cNvPr>
          <p:cNvSpPr txBox="1"/>
          <p:nvPr/>
        </p:nvSpPr>
        <p:spPr>
          <a:xfrm>
            <a:off x="5783580" y="3983673"/>
            <a:ext cx="2133600" cy="647700"/>
          </a:xfrm>
          <a:prstGeom prst="rect">
            <a:avLst/>
          </a:prstGeom>
          <a:solidFill>
            <a:schemeClr val="bg1"/>
          </a:solidFill>
          <a:ln w="38100">
            <a:solidFill>
              <a:schemeClr val="tx1"/>
            </a:solidFill>
          </a:ln>
        </p:spPr>
        <p:txBody>
          <a:bodyPr>
            <a:spAutoFit/>
          </a:bodyPr>
          <a:lstStyle/>
          <a:p>
            <a:pPr algn="ctr" defTabSz="685800" eaLnBrk="1" fontAlgn="auto" hangingPunct="1">
              <a:spcBef>
                <a:spcPts val="0"/>
              </a:spcBef>
              <a:spcAft>
                <a:spcPts val="0"/>
              </a:spcAft>
              <a:defRPr/>
            </a:pPr>
            <a:r>
              <a:rPr lang="en-US" dirty="0">
                <a:solidFill>
                  <a:prstClr val="black"/>
                </a:solidFill>
                <a:latin typeface="Constantia" panose="02030602050306030303" pitchFamily="18" charset="0"/>
                <a:ea typeface="+mn-ea"/>
              </a:rPr>
              <a:t>Rejection Email - Sample</a:t>
            </a:r>
          </a:p>
        </p:txBody>
      </p:sp>
    </p:spTree>
    <p:extLst>
      <p:ext uri="{BB962C8B-B14F-4D97-AF65-F5344CB8AC3E}">
        <p14:creationId xmlns:p14="http://schemas.microsoft.com/office/powerpoint/2010/main" val="3012322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9C61-98FA-4998-A924-FA12012D17FA}"/>
              </a:ext>
            </a:extLst>
          </p:cNvPr>
          <p:cNvSpPr>
            <a:spLocks noGrp="1"/>
          </p:cNvSpPr>
          <p:nvPr>
            <p:ph type="title"/>
          </p:nvPr>
        </p:nvSpPr>
        <p:spPr>
          <a:xfrm>
            <a:off x="152400" y="203800"/>
            <a:ext cx="11887200" cy="1003150"/>
          </a:xfrm>
        </p:spPr>
        <p:txBody>
          <a:bodyPr/>
          <a:lstStyle/>
          <a:p>
            <a:r>
              <a:rPr lang="en-US" dirty="0"/>
              <a:t>Approval/Rejection System Notice</a:t>
            </a:r>
          </a:p>
        </p:txBody>
      </p:sp>
      <p:pic>
        <p:nvPicPr>
          <p:cNvPr id="4" name="Picture 1" descr="App/Rejection System Notice">
            <a:extLst>
              <a:ext uri="{FF2B5EF4-FFF2-40B4-BE49-F238E27FC236}">
                <a16:creationId xmlns:a16="http://schemas.microsoft.com/office/drawing/2014/main" id="{6CF541EF-F069-4A74-9EE0-A35161D80B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2958" y="1206949"/>
            <a:ext cx="9233659" cy="286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pp/Rejection System Notice">
            <a:extLst>
              <a:ext uri="{FF2B5EF4-FFF2-40B4-BE49-F238E27FC236}">
                <a16:creationId xmlns:a16="http://schemas.microsoft.com/office/drawing/2014/main" id="{C21E2E67-3CA7-4C45-B4BC-189E4436D1B7}"/>
              </a:ext>
            </a:extLst>
          </p:cNvPr>
          <p:cNvPicPr>
            <a:picLocks noChangeAspect="1"/>
          </p:cNvPicPr>
          <p:nvPr/>
        </p:nvPicPr>
        <p:blipFill rotWithShape="1">
          <a:blip r:embed="rId4">
            <a:extLst>
              <a:ext uri="{28A0092B-C50C-407E-A947-70E740481C1C}">
                <a14:useLocalDpi xmlns:a14="http://schemas.microsoft.com/office/drawing/2010/main" val="0"/>
              </a:ext>
            </a:extLst>
          </a:blip>
          <a:srcRect b="30762"/>
          <a:stretch/>
        </p:blipFill>
        <p:spPr bwMode="auto">
          <a:xfrm>
            <a:off x="1802958" y="4171439"/>
            <a:ext cx="9233659" cy="228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597A6732-82BF-4C18-A3D1-261D65A56C2A}"/>
              </a:ext>
              <a:ext uri="{C183D7F6-B498-43B3-948B-1728B52AA6E4}">
                <adec:decorative xmlns:adec="http://schemas.microsoft.com/office/drawing/2017/decorative" val="1"/>
              </a:ext>
            </a:extLst>
          </p:cNvPr>
          <p:cNvSpPr/>
          <p:nvPr/>
        </p:nvSpPr>
        <p:spPr>
          <a:xfrm>
            <a:off x="8913901" y="1359836"/>
            <a:ext cx="1311651" cy="33905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E2D9FF-E6AE-45A0-9C32-D173DE617A4D}"/>
              </a:ext>
              <a:ext uri="{C183D7F6-B498-43B3-948B-1728B52AA6E4}">
                <adec:decorative xmlns:adec="http://schemas.microsoft.com/office/drawing/2017/decorative" val="1"/>
              </a:ext>
            </a:extLst>
          </p:cNvPr>
          <p:cNvSpPr/>
          <p:nvPr/>
        </p:nvSpPr>
        <p:spPr>
          <a:xfrm>
            <a:off x="8109860" y="4333416"/>
            <a:ext cx="1311651" cy="33905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223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C93D-D5A0-469C-9A67-A42DC7774DD1}"/>
              </a:ext>
            </a:extLst>
          </p:cNvPr>
          <p:cNvSpPr>
            <a:spLocks noGrp="1"/>
          </p:cNvSpPr>
          <p:nvPr>
            <p:ph type="title"/>
          </p:nvPr>
        </p:nvSpPr>
        <p:spPr/>
        <p:txBody>
          <a:bodyPr/>
          <a:lstStyle/>
          <a:p>
            <a:r>
              <a:rPr lang="en-US" dirty="0"/>
              <a:t>Technical Assistance &amp; Communication Plan</a:t>
            </a:r>
          </a:p>
        </p:txBody>
      </p:sp>
      <p:pic>
        <p:nvPicPr>
          <p:cNvPr id="4" name="Picture 5" descr="TA &amp; Communication Plan">
            <a:extLst>
              <a:ext uri="{FF2B5EF4-FFF2-40B4-BE49-F238E27FC236}">
                <a16:creationId xmlns:a16="http://schemas.microsoft.com/office/drawing/2014/main" id="{ED716D3D-3AB7-4964-ADAD-7103A20F55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8962" y="1529362"/>
            <a:ext cx="59340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FF20B44-979E-4799-98A2-C540D90519D4}"/>
              </a:ext>
            </a:extLst>
          </p:cNvPr>
          <p:cNvSpPr txBox="1"/>
          <p:nvPr/>
        </p:nvSpPr>
        <p:spPr>
          <a:xfrm>
            <a:off x="274180" y="1898692"/>
            <a:ext cx="2760514" cy="3785652"/>
          </a:xfrm>
          <a:prstGeom prst="rect">
            <a:avLst/>
          </a:prstGeom>
          <a:noFill/>
        </p:spPr>
        <p:txBody>
          <a:bodyPr wrap="square" rtlCol="0">
            <a:spAutoFit/>
          </a:bodyPr>
          <a:lstStyle/>
          <a:p>
            <a:r>
              <a:rPr lang="en-US" sz="2400" b="1" dirty="0"/>
              <a:t>Sample technical questions:</a:t>
            </a:r>
            <a:r>
              <a:rPr lang="en-US" sz="2400" dirty="0"/>
              <a:t> </a:t>
            </a:r>
          </a:p>
          <a:p>
            <a:r>
              <a:rPr lang="en-US" sz="2400" dirty="0"/>
              <a:t>I need help with my password. </a:t>
            </a:r>
          </a:p>
          <a:p>
            <a:r>
              <a:rPr lang="en-US" sz="2400" dirty="0"/>
              <a:t>Can you help me?</a:t>
            </a:r>
          </a:p>
          <a:p>
            <a:endParaRPr lang="en-US" sz="2400" dirty="0"/>
          </a:p>
          <a:p>
            <a:r>
              <a:rPr lang="en-US" sz="2400" dirty="0"/>
              <a:t>The tab for the ME-1 is not visible, how do I resolve this?</a:t>
            </a:r>
          </a:p>
        </p:txBody>
      </p:sp>
      <p:sp>
        <p:nvSpPr>
          <p:cNvPr id="6" name="TextBox 5">
            <a:extLst>
              <a:ext uri="{FF2B5EF4-FFF2-40B4-BE49-F238E27FC236}">
                <a16:creationId xmlns:a16="http://schemas.microsoft.com/office/drawing/2014/main" id="{17F7F3F1-1FA3-427D-9889-90227D3A94F7}"/>
              </a:ext>
            </a:extLst>
          </p:cNvPr>
          <p:cNvSpPr txBox="1"/>
          <p:nvPr/>
        </p:nvSpPr>
        <p:spPr>
          <a:xfrm>
            <a:off x="9279085" y="1529361"/>
            <a:ext cx="2638735" cy="4524315"/>
          </a:xfrm>
          <a:prstGeom prst="rect">
            <a:avLst/>
          </a:prstGeom>
          <a:noFill/>
        </p:spPr>
        <p:txBody>
          <a:bodyPr wrap="square" rtlCol="0">
            <a:spAutoFit/>
          </a:bodyPr>
          <a:lstStyle/>
          <a:p>
            <a:r>
              <a:rPr lang="en-US" sz="2400" b="1" dirty="0"/>
              <a:t>Sample program questions: </a:t>
            </a:r>
          </a:p>
          <a:p>
            <a:r>
              <a:rPr lang="en-US" sz="2400" dirty="0"/>
              <a:t>Can I assign the Regional Administrator role to Jane?</a:t>
            </a:r>
          </a:p>
          <a:p>
            <a:endParaRPr lang="en-US" sz="2400" dirty="0"/>
          </a:p>
          <a:p>
            <a:r>
              <a:rPr lang="en-US" sz="2400" dirty="0"/>
              <a:t>My districts submitted their BRs early, can I submit to CDE now?</a:t>
            </a:r>
          </a:p>
        </p:txBody>
      </p:sp>
    </p:spTree>
    <p:extLst>
      <p:ext uri="{BB962C8B-B14F-4D97-AF65-F5344CB8AC3E}">
        <p14:creationId xmlns:p14="http://schemas.microsoft.com/office/powerpoint/2010/main" val="1133194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20CC-EEA5-4423-8503-AB768C0571C8}"/>
              </a:ext>
            </a:extLst>
          </p:cNvPr>
          <p:cNvSpPr>
            <a:spLocks noGrp="1"/>
          </p:cNvSpPr>
          <p:nvPr>
            <p:ph type="title"/>
          </p:nvPr>
        </p:nvSpPr>
        <p:spPr>
          <a:xfrm>
            <a:off x="152400" y="0"/>
            <a:ext cx="11887200" cy="1057549"/>
          </a:xfrm>
        </p:spPr>
        <p:txBody>
          <a:bodyPr/>
          <a:lstStyle/>
          <a:p>
            <a:r>
              <a:rPr lang="en-US" dirty="0"/>
              <a:t>Presentation Materials</a:t>
            </a:r>
          </a:p>
        </p:txBody>
      </p:sp>
      <p:pic>
        <p:nvPicPr>
          <p:cNvPr id="4" name="Content Placeholder 3" descr="Screenshot of the LACOE website. " title="Screenshot">
            <a:extLst>
              <a:ext uri="{FF2B5EF4-FFF2-40B4-BE49-F238E27FC236}">
                <a16:creationId xmlns:a16="http://schemas.microsoft.com/office/drawing/2014/main" id="{283CAD4B-23E7-4116-8B71-B7C7B2E686D2}"/>
              </a:ext>
            </a:extLst>
          </p:cNvPr>
          <p:cNvPicPr>
            <a:picLocks noGrp="1" noChangeAspect="1"/>
          </p:cNvPicPr>
          <p:nvPr>
            <p:ph idx="1"/>
          </p:nvPr>
        </p:nvPicPr>
        <p:blipFill rotWithShape="1">
          <a:blip r:embed="rId3"/>
          <a:srcRect l="53125" r="9875" b="6666"/>
          <a:stretch/>
        </p:blipFill>
        <p:spPr>
          <a:xfrm>
            <a:off x="2781551" y="1196521"/>
            <a:ext cx="6628898" cy="5016500"/>
          </a:xfrm>
          <a:prstGeom prst="rect">
            <a:avLst/>
          </a:prstGeom>
          <a:ln w="38100">
            <a:solidFill>
              <a:schemeClr val="tx1"/>
            </a:solidFill>
          </a:ln>
        </p:spPr>
      </p:pic>
      <p:sp>
        <p:nvSpPr>
          <p:cNvPr id="5" name="TextBox 4">
            <a:extLst>
              <a:ext uri="{FF2B5EF4-FFF2-40B4-BE49-F238E27FC236}">
                <a16:creationId xmlns:a16="http://schemas.microsoft.com/office/drawing/2014/main" id="{0AE60855-0D0C-4171-86C1-48C07B1B1505}"/>
              </a:ext>
            </a:extLst>
          </p:cNvPr>
          <p:cNvSpPr txBox="1"/>
          <p:nvPr/>
        </p:nvSpPr>
        <p:spPr>
          <a:xfrm>
            <a:off x="1756012" y="6351993"/>
            <a:ext cx="8679976" cy="830997"/>
          </a:xfrm>
          <a:prstGeom prst="rect">
            <a:avLst/>
          </a:prstGeom>
          <a:noFill/>
        </p:spPr>
        <p:txBody>
          <a:bodyPr wrap="square" rtlCol="0">
            <a:spAutoFit/>
          </a:bodyPr>
          <a:lstStyle/>
          <a:p>
            <a:pPr algn="ctr"/>
            <a:r>
              <a:rPr lang="en-US" sz="2400" dirty="0">
                <a:hlinkClick r:id="rId4"/>
              </a:rPr>
              <a:t>https://www.lacoe.edu/Technology/MEP-Online-Systems</a:t>
            </a:r>
            <a:endParaRPr lang="en-US" sz="2400" dirty="0"/>
          </a:p>
          <a:p>
            <a:pPr algn="ctr"/>
            <a:endParaRPr lang="en-US" sz="2400" dirty="0"/>
          </a:p>
        </p:txBody>
      </p:sp>
    </p:spTree>
    <p:extLst>
      <p:ext uri="{BB962C8B-B14F-4D97-AF65-F5344CB8AC3E}">
        <p14:creationId xmlns:p14="http://schemas.microsoft.com/office/powerpoint/2010/main" val="367432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2ABA-EC2B-4B46-B1AC-E2386F952236}"/>
              </a:ext>
            </a:extLst>
          </p:cNvPr>
          <p:cNvSpPr>
            <a:spLocks noGrp="1"/>
          </p:cNvSpPr>
          <p:nvPr>
            <p:ph type="title"/>
          </p:nvPr>
        </p:nvSpPr>
        <p:spPr/>
        <p:txBody>
          <a:bodyPr/>
          <a:lstStyle/>
          <a:p>
            <a:r>
              <a:rPr lang="en-US" altLang="en-US" b="1" dirty="0">
                <a:cs typeface="Arial" panose="020B0604020202020204" pitchFamily="34" charset="0"/>
              </a:rPr>
              <a:t>BR &amp; Expenditure Report Due Dates</a:t>
            </a:r>
            <a:endParaRPr lang="en-US" dirty="0"/>
          </a:p>
        </p:txBody>
      </p:sp>
      <p:pic>
        <p:nvPicPr>
          <p:cNvPr id="11" name="Content Placeholder 10">
            <a:extLst>
              <a:ext uri="{FF2B5EF4-FFF2-40B4-BE49-F238E27FC236}">
                <a16:creationId xmlns:a16="http://schemas.microsoft.com/office/drawing/2014/main" id="{986B19A0-A90E-1FA0-E00C-7DB198D025A1}"/>
              </a:ext>
            </a:extLst>
          </p:cNvPr>
          <p:cNvPicPr>
            <a:picLocks noGrp="1" noChangeAspect="1"/>
          </p:cNvPicPr>
          <p:nvPr>
            <p:ph idx="1"/>
          </p:nvPr>
        </p:nvPicPr>
        <p:blipFill>
          <a:blip r:embed="rId3"/>
          <a:stretch>
            <a:fillRect/>
          </a:stretch>
        </p:blipFill>
        <p:spPr>
          <a:xfrm>
            <a:off x="275773" y="2155825"/>
            <a:ext cx="11640453" cy="2546349"/>
          </a:xfrm>
        </p:spPr>
      </p:pic>
    </p:spTree>
    <p:extLst>
      <p:ext uri="{BB962C8B-B14F-4D97-AF65-F5344CB8AC3E}">
        <p14:creationId xmlns:p14="http://schemas.microsoft.com/office/powerpoint/2010/main" val="3460503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971C-DB5F-4915-B6EE-46C9012581AE}"/>
              </a:ext>
            </a:extLst>
          </p:cNvPr>
          <p:cNvSpPr>
            <a:spLocks noGrp="1"/>
          </p:cNvSpPr>
          <p:nvPr>
            <p:ph type="title"/>
          </p:nvPr>
        </p:nvSpPr>
        <p:spPr/>
        <p:txBody>
          <a:bodyPr/>
          <a:lstStyle/>
          <a:p>
            <a:r>
              <a:rPr lang="en-US" dirty="0"/>
              <a:t>Questions? (3)</a:t>
            </a:r>
          </a:p>
        </p:txBody>
      </p:sp>
      <p:pic>
        <p:nvPicPr>
          <p:cNvPr id="4" name="Picture 1">
            <a:extLst>
              <a:ext uri="{FF2B5EF4-FFF2-40B4-BE49-F238E27FC236}">
                <a16:creationId xmlns:a16="http://schemas.microsoft.com/office/drawing/2014/main" id="{0D56491E-934A-42A7-B68A-94E3A961EC4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494" y="1529362"/>
            <a:ext cx="6127011" cy="41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235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4F76-BC2E-40BF-9FF6-2477FCAAB85F}"/>
              </a:ext>
            </a:extLst>
          </p:cNvPr>
          <p:cNvSpPr>
            <a:spLocks noGrp="1"/>
          </p:cNvSpPr>
          <p:nvPr>
            <p:ph type="title"/>
          </p:nvPr>
        </p:nvSpPr>
        <p:spPr>
          <a:xfrm>
            <a:off x="152400" y="203800"/>
            <a:ext cx="11887200" cy="1086158"/>
          </a:xfrm>
        </p:spPr>
        <p:txBody>
          <a:bodyPr/>
          <a:lstStyle/>
          <a:p>
            <a:r>
              <a:rPr lang="en-US" dirty="0"/>
              <a:t>Annual Fiscal Trainings</a:t>
            </a:r>
          </a:p>
        </p:txBody>
      </p:sp>
      <p:sp>
        <p:nvSpPr>
          <p:cNvPr id="3" name="Content Placeholder 2">
            <a:extLst>
              <a:ext uri="{FF2B5EF4-FFF2-40B4-BE49-F238E27FC236}">
                <a16:creationId xmlns:a16="http://schemas.microsoft.com/office/drawing/2014/main" id="{D08192B7-E126-432D-B0B0-C5D6271029F0}"/>
              </a:ext>
            </a:extLst>
          </p:cNvPr>
          <p:cNvSpPr>
            <a:spLocks noGrp="1"/>
          </p:cNvSpPr>
          <p:nvPr>
            <p:ph idx="1"/>
          </p:nvPr>
        </p:nvSpPr>
        <p:spPr>
          <a:xfrm>
            <a:off x="4129193" y="2405289"/>
            <a:ext cx="7802252" cy="2047422"/>
          </a:xfrm>
        </p:spPr>
        <p:txBody>
          <a:bodyPr>
            <a:normAutofit/>
          </a:bodyPr>
          <a:lstStyle/>
          <a:p>
            <a:pPr>
              <a:buFont typeface="Wingdings" panose="05000000000000000000" pitchFamily="2" charset="2"/>
              <a:buChar char="ü"/>
            </a:pPr>
            <a:r>
              <a:rPr lang="en-US" sz="2800" dirty="0"/>
              <a:t> August 3: Budget Revision Webinar</a:t>
            </a:r>
          </a:p>
          <a:p>
            <a:pPr>
              <a:buFont typeface="Wingdings" panose="05000000000000000000" pitchFamily="2" charset="2"/>
              <a:buChar char="ü"/>
            </a:pPr>
            <a:r>
              <a:rPr lang="en-US" sz="2800" dirty="0"/>
              <a:t> August 3: Expenditure Report</a:t>
            </a:r>
          </a:p>
          <a:p>
            <a:pPr>
              <a:buFont typeface="Wingdings" panose="05000000000000000000" pitchFamily="2" charset="2"/>
              <a:buChar char="q"/>
            </a:pPr>
            <a:r>
              <a:rPr lang="en-US" sz="2800" dirty="0"/>
              <a:t> August 22: Brustein &amp; Manasevit Allowability</a:t>
            </a:r>
          </a:p>
          <a:p>
            <a:pPr>
              <a:buFont typeface="Wingdings" panose="05000000000000000000" pitchFamily="2" charset="2"/>
              <a:buChar char="q"/>
            </a:pPr>
            <a:r>
              <a:rPr lang="en-US" sz="2800" dirty="0"/>
              <a:t> February 2024: Grant Application Training</a:t>
            </a:r>
          </a:p>
          <a:p>
            <a:pPr>
              <a:buFont typeface="Wingdings" panose="05000000000000000000" pitchFamily="2" charset="2"/>
              <a:buChar char="q"/>
            </a:pPr>
            <a:endParaRPr lang="en-US" sz="2800" dirty="0"/>
          </a:p>
        </p:txBody>
      </p:sp>
      <p:pic>
        <p:nvPicPr>
          <p:cNvPr id="2050" name="Picture 2" descr="Business Management Organization Finance Sales - success png download - 975*975 - Free ...">
            <a:extLst>
              <a:ext uri="{FF2B5EF4-FFF2-40B4-BE49-F238E27FC236}">
                <a16:creationId xmlns:a16="http://schemas.microsoft.com/office/drawing/2014/main" id="{A6B90D57-BB7F-48A0-969B-C1BAAD519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09" y="1696210"/>
            <a:ext cx="3392840" cy="409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35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40E3-DAB1-40DF-BD5B-E5DEF838325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26EEC4E-ECB4-4CF5-8437-460D6C4653E9}"/>
              </a:ext>
            </a:extLst>
          </p:cNvPr>
          <p:cNvSpPr>
            <a:spLocks noGrp="1"/>
          </p:cNvSpPr>
          <p:nvPr>
            <p:ph idx="1"/>
          </p:nvPr>
        </p:nvSpPr>
        <p:spPr>
          <a:xfrm>
            <a:off x="152400" y="1638300"/>
            <a:ext cx="11887200" cy="5015901"/>
          </a:xfrm>
        </p:spPr>
        <p:txBody>
          <a:bodyPr>
            <a:normAutofit lnSpcReduction="10000"/>
          </a:bodyPr>
          <a:lstStyle/>
          <a:p>
            <a:pPr marL="0" indent="0" algn="ctr">
              <a:buNone/>
            </a:pPr>
            <a:r>
              <a:rPr lang="en-US" b="1" dirty="0">
                <a:solidFill>
                  <a:schemeClr val="tx1"/>
                </a:solidFill>
              </a:rPr>
              <a:t>Alex Leguizamo</a:t>
            </a:r>
          </a:p>
          <a:p>
            <a:pPr marL="0" indent="0" algn="ctr">
              <a:buNone/>
            </a:pPr>
            <a:r>
              <a:rPr lang="en-US" dirty="0">
                <a:solidFill>
                  <a:schemeClr val="tx1"/>
                </a:solidFill>
              </a:rPr>
              <a:t>Education Programs Consultant</a:t>
            </a:r>
          </a:p>
          <a:p>
            <a:pPr marL="0" indent="0" algn="ctr">
              <a:buNone/>
            </a:pPr>
            <a:r>
              <a:rPr lang="en-US" dirty="0">
                <a:solidFill>
                  <a:schemeClr val="tx1"/>
                </a:solidFill>
              </a:rPr>
              <a:t>California Department of Education</a:t>
            </a:r>
          </a:p>
          <a:p>
            <a:pPr marL="0" indent="0" algn="ctr">
              <a:buNone/>
            </a:pPr>
            <a:r>
              <a:rPr lang="en-US" dirty="0">
                <a:solidFill>
                  <a:schemeClr val="tx1"/>
                </a:solidFill>
              </a:rPr>
              <a:t>aleguizamo@cde.ca.gov</a:t>
            </a:r>
          </a:p>
          <a:p>
            <a:pPr marL="0" indent="0" algn="ctr">
              <a:buNone/>
            </a:pPr>
            <a:r>
              <a:rPr lang="en-US" dirty="0">
                <a:solidFill>
                  <a:schemeClr val="tx1"/>
                </a:solidFill>
              </a:rPr>
              <a:t>916-327-4408</a:t>
            </a:r>
          </a:p>
          <a:p>
            <a:pPr marL="0" indent="0" algn="ctr">
              <a:buNone/>
            </a:pPr>
            <a:r>
              <a:rPr lang="en-US" sz="1900" dirty="0">
                <a:solidFill>
                  <a:schemeClr val="tx1"/>
                </a:solidFill>
              </a:rPr>
              <a:t>_____________________________</a:t>
            </a:r>
            <a:endParaRPr lang="en-US" dirty="0">
              <a:solidFill>
                <a:schemeClr val="tx1"/>
              </a:solidFill>
            </a:endParaRPr>
          </a:p>
          <a:p>
            <a:pPr marL="0" indent="0" algn="ctr">
              <a:buNone/>
            </a:pPr>
            <a:endParaRPr lang="en-US" sz="1900" b="1" dirty="0">
              <a:solidFill>
                <a:schemeClr val="tx1"/>
              </a:solidFill>
            </a:endParaRPr>
          </a:p>
          <a:p>
            <a:pPr marL="0" indent="0" algn="ctr">
              <a:buNone/>
            </a:pPr>
            <a:r>
              <a:rPr lang="en-US" b="1" dirty="0">
                <a:solidFill>
                  <a:schemeClr val="tx1"/>
                </a:solidFill>
              </a:rPr>
              <a:t>LACOE Help Desk</a:t>
            </a:r>
          </a:p>
          <a:p>
            <a:pPr marL="0" indent="0" algn="ctr">
              <a:buNone/>
            </a:pPr>
            <a:r>
              <a:rPr lang="en-US" dirty="0">
                <a:solidFill>
                  <a:schemeClr val="tx1"/>
                </a:solidFill>
              </a:rPr>
              <a:t>HelpDesk@lacoe.edu</a:t>
            </a:r>
          </a:p>
          <a:p>
            <a:pPr marL="0" indent="0" algn="ctr">
              <a:buNone/>
            </a:pPr>
            <a:r>
              <a:rPr lang="en-US" dirty="0">
                <a:solidFill>
                  <a:schemeClr val="tx1"/>
                </a:solidFill>
              </a:rPr>
              <a:t>562-922-6646</a:t>
            </a:r>
          </a:p>
          <a:p>
            <a:endParaRPr lang="en-US" dirty="0"/>
          </a:p>
        </p:txBody>
      </p:sp>
    </p:spTree>
    <p:extLst>
      <p:ext uri="{BB962C8B-B14F-4D97-AF65-F5344CB8AC3E}">
        <p14:creationId xmlns:p14="http://schemas.microsoft.com/office/powerpoint/2010/main" val="1058414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1871798" y="1896292"/>
            <a:ext cx="8448403" cy="1828800"/>
          </a:xfrm>
        </p:spPr>
        <p:txBody>
          <a:bodyPr>
            <a:normAutofit/>
          </a:bodyPr>
          <a:lstStyle/>
          <a:p>
            <a:r>
              <a:rPr lang="en-US" dirty="0"/>
              <a:t>Thank you for attending!</a:t>
            </a:r>
          </a:p>
        </p:txBody>
      </p:sp>
      <p:sp>
        <p:nvSpPr>
          <p:cNvPr id="3" name="TextBox 2">
            <a:extLst>
              <a:ext uri="{FF2B5EF4-FFF2-40B4-BE49-F238E27FC236}">
                <a16:creationId xmlns:a16="http://schemas.microsoft.com/office/drawing/2014/main" id="{6395A858-D42B-4022-8F66-9EA042DBD6A1}"/>
              </a:ext>
            </a:extLst>
          </p:cNvPr>
          <p:cNvSpPr txBox="1"/>
          <p:nvPr/>
        </p:nvSpPr>
        <p:spPr>
          <a:xfrm>
            <a:off x="0" y="3725092"/>
            <a:ext cx="12192000" cy="954107"/>
          </a:xfrm>
          <a:prstGeom prst="rect">
            <a:avLst/>
          </a:prstGeom>
          <a:noFill/>
        </p:spPr>
        <p:txBody>
          <a:bodyPr wrap="square" rtlCol="0">
            <a:spAutoFit/>
          </a:bodyPr>
          <a:lstStyle/>
          <a:p>
            <a:pPr algn="ctr"/>
            <a:r>
              <a:rPr lang="en-US" sz="2800" dirty="0">
                <a:solidFill>
                  <a:schemeClr val="bg1"/>
                </a:solidFill>
              </a:rPr>
              <a:t>If you have any additional questions, please contact Alex Leguizamo. </a:t>
            </a:r>
            <a:br>
              <a:rPr lang="en-US" sz="2800" dirty="0">
                <a:solidFill>
                  <a:schemeClr val="bg1"/>
                </a:solidFill>
              </a:rPr>
            </a:br>
            <a:r>
              <a:rPr lang="en-US" sz="2800" dirty="0">
                <a:solidFill>
                  <a:schemeClr val="accent2"/>
                </a:solidFill>
                <a:hlinkClick r:id="rId3">
                  <a:extLst>
                    <a:ext uri="{A12FA001-AC4F-418D-AE19-62706E023703}">
                      <ahyp:hlinkClr xmlns:ahyp="http://schemas.microsoft.com/office/drawing/2018/hyperlinkcolor" val="tx"/>
                    </a:ext>
                  </a:extLst>
                </a:hlinkClick>
              </a:rPr>
              <a:t>ALeguizamo@cde.ca.gov</a:t>
            </a:r>
            <a:r>
              <a:rPr lang="en-US" sz="2800" dirty="0">
                <a:solidFill>
                  <a:schemeClr val="accent2"/>
                </a:solidFill>
              </a:rPr>
              <a:t> </a:t>
            </a:r>
            <a:r>
              <a:rPr lang="en-US" sz="2800" dirty="0">
                <a:solidFill>
                  <a:schemeClr val="bg1"/>
                </a:solidFill>
              </a:rPr>
              <a:t>| 916-327-4408</a:t>
            </a:r>
            <a:endParaRPr lang="en-US" sz="2000" dirty="0">
              <a:solidFill>
                <a:schemeClr val="bg1"/>
              </a:solidFill>
            </a:endParaRPr>
          </a:p>
        </p:txBody>
      </p:sp>
    </p:spTree>
    <p:extLst>
      <p:ext uri="{BB962C8B-B14F-4D97-AF65-F5344CB8AC3E}">
        <p14:creationId xmlns:p14="http://schemas.microsoft.com/office/powerpoint/2010/main" val="127687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C782-1E5A-4B90-90FA-947DBDEAD87A}"/>
              </a:ext>
            </a:extLst>
          </p:cNvPr>
          <p:cNvSpPr>
            <a:spLocks noGrp="1"/>
          </p:cNvSpPr>
          <p:nvPr>
            <p:ph type="title"/>
          </p:nvPr>
        </p:nvSpPr>
        <p:spPr/>
        <p:txBody>
          <a:bodyPr/>
          <a:lstStyle/>
          <a:p>
            <a:r>
              <a:rPr lang="en-US" dirty="0"/>
              <a:t>System Roles</a:t>
            </a:r>
          </a:p>
        </p:txBody>
      </p:sp>
      <p:sp>
        <p:nvSpPr>
          <p:cNvPr id="3" name="Content Placeholder 2">
            <a:extLst>
              <a:ext uri="{FF2B5EF4-FFF2-40B4-BE49-F238E27FC236}">
                <a16:creationId xmlns:a16="http://schemas.microsoft.com/office/drawing/2014/main" id="{6D5D5994-2968-4BAD-A70B-C77A190C73D3}"/>
              </a:ext>
            </a:extLst>
          </p:cNvPr>
          <p:cNvSpPr>
            <a:spLocks noGrp="1"/>
          </p:cNvSpPr>
          <p:nvPr>
            <p:ph idx="1"/>
          </p:nvPr>
        </p:nvSpPr>
        <p:spPr>
          <a:xfrm>
            <a:off x="2649582" y="1529362"/>
            <a:ext cx="7345317" cy="5015901"/>
          </a:xfrm>
        </p:spPr>
        <p:txBody>
          <a:bodyPr/>
          <a:lstStyle/>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Editor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Accountant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Account Clerk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Accounting Technician</a:t>
            </a: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Required Reviewer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Accountant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Fiscal Manager</a:t>
            </a: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Program Manager</a:t>
            </a: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Optional Reviewer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Designee</a:t>
            </a:r>
            <a:b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b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Submitter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Director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Deputy Superintendent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Designee</a:t>
            </a:r>
            <a:endParaRPr lang="en-US" altLang="en-US" sz="2000" dirty="0">
              <a:solidFill>
                <a:prstClr val="black"/>
              </a:solidFill>
              <a:latin typeface="Arial" panose="020B0604020202020204" pitchFamily="34" charset="0"/>
              <a:ea typeface="MS PGothic" panose="020B0600070205080204" pitchFamily="34" charset="-128"/>
            </a:endParaRPr>
          </a:p>
          <a:p>
            <a:pPr marL="0" indent="0">
              <a:buNone/>
            </a:pPr>
            <a:endParaRPr lang="en-US" dirty="0"/>
          </a:p>
        </p:txBody>
      </p:sp>
      <p:cxnSp>
        <p:nvCxnSpPr>
          <p:cNvPr id="5" name="Straight Arrow Connector 4">
            <a:extLst>
              <a:ext uri="{FF2B5EF4-FFF2-40B4-BE49-F238E27FC236}">
                <a16:creationId xmlns:a16="http://schemas.microsoft.com/office/drawing/2014/main" id="{C3B4767D-10B5-4660-B95D-2DE6CE95E5FA}"/>
              </a:ext>
              <a:ext uri="{C183D7F6-B498-43B3-948B-1728B52AA6E4}">
                <adec:decorative xmlns:adec="http://schemas.microsoft.com/office/drawing/2017/decorative" val="1"/>
              </a:ext>
            </a:extLst>
          </p:cNvPr>
          <p:cNvCxnSpPr/>
          <p:nvPr/>
        </p:nvCxnSpPr>
        <p:spPr>
          <a:xfrm>
            <a:off x="5055325" y="1759131"/>
            <a:ext cx="1271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727A92-089A-432F-B14D-74FBB1317E86}"/>
              </a:ext>
              <a:ext uri="{C183D7F6-B498-43B3-948B-1728B52AA6E4}">
                <adec:decorative xmlns:adec="http://schemas.microsoft.com/office/drawing/2017/decorative" val="1"/>
              </a:ext>
            </a:extLst>
          </p:cNvPr>
          <p:cNvCxnSpPr/>
          <p:nvPr/>
        </p:nvCxnSpPr>
        <p:spPr>
          <a:xfrm>
            <a:off x="5055325" y="1759130"/>
            <a:ext cx="1271451" cy="28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891BA9-DA60-42EB-964D-ECC2C8571A25}"/>
              </a:ext>
              <a:ext uri="{C183D7F6-B498-43B3-948B-1728B52AA6E4}">
                <adec:decorative xmlns:adec="http://schemas.microsoft.com/office/drawing/2017/decorative" val="1"/>
              </a:ext>
            </a:extLst>
          </p:cNvPr>
          <p:cNvCxnSpPr/>
          <p:nvPr/>
        </p:nvCxnSpPr>
        <p:spPr>
          <a:xfrm>
            <a:off x="5055324" y="1759130"/>
            <a:ext cx="1271451" cy="557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B15BBF-0545-4769-B0FF-AFF8C0745755}"/>
              </a:ext>
              <a:ext uri="{C183D7F6-B498-43B3-948B-1728B52AA6E4}">
                <adec:decorative xmlns:adec="http://schemas.microsoft.com/office/drawing/2017/decorative" val="1"/>
              </a:ext>
            </a:extLst>
          </p:cNvPr>
          <p:cNvCxnSpPr/>
          <p:nvPr/>
        </p:nvCxnSpPr>
        <p:spPr>
          <a:xfrm>
            <a:off x="6618515" y="3257006"/>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BDD7F1-ADE1-46A3-8608-9F57229A41C3}"/>
              </a:ext>
              <a:ext uri="{C183D7F6-B498-43B3-948B-1728B52AA6E4}">
                <adec:decorative xmlns:adec="http://schemas.microsoft.com/office/drawing/2017/decorative" val="1"/>
              </a:ext>
            </a:extLst>
          </p:cNvPr>
          <p:cNvCxnSpPr/>
          <p:nvPr/>
        </p:nvCxnSpPr>
        <p:spPr>
          <a:xfrm>
            <a:off x="6618515" y="3257006"/>
            <a:ext cx="1001485" cy="28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25A4DF-3668-445D-A789-DD3A1E05DF1C}"/>
              </a:ext>
              <a:ext uri="{C183D7F6-B498-43B3-948B-1728B52AA6E4}">
                <adec:decorative xmlns:adec="http://schemas.microsoft.com/office/drawing/2017/decorative" val="1"/>
              </a:ext>
            </a:extLst>
          </p:cNvPr>
          <p:cNvCxnSpPr/>
          <p:nvPr/>
        </p:nvCxnSpPr>
        <p:spPr>
          <a:xfrm>
            <a:off x="6531429" y="4493623"/>
            <a:ext cx="966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967562-AC21-41EC-97DA-986693DEC0A5}"/>
              </a:ext>
              <a:ext uri="{C183D7F6-B498-43B3-948B-1728B52AA6E4}">
                <adec:decorative xmlns:adec="http://schemas.microsoft.com/office/drawing/2017/decorative" val="1"/>
              </a:ext>
            </a:extLst>
          </p:cNvPr>
          <p:cNvCxnSpPr/>
          <p:nvPr/>
        </p:nvCxnSpPr>
        <p:spPr>
          <a:xfrm>
            <a:off x="5495109" y="5399314"/>
            <a:ext cx="923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8AA85E6-5BBB-4FAF-AA40-97726A44010E}"/>
              </a:ext>
              <a:ext uri="{C183D7F6-B498-43B3-948B-1728B52AA6E4}">
                <adec:decorative xmlns:adec="http://schemas.microsoft.com/office/drawing/2017/decorative" val="1"/>
              </a:ext>
            </a:extLst>
          </p:cNvPr>
          <p:cNvCxnSpPr/>
          <p:nvPr/>
        </p:nvCxnSpPr>
        <p:spPr>
          <a:xfrm>
            <a:off x="5495109" y="5399314"/>
            <a:ext cx="923108" cy="27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D335EC-051B-4823-8E3D-DF9A50A02357}"/>
              </a:ext>
              <a:ext uri="{C183D7F6-B498-43B3-948B-1728B52AA6E4}">
                <adec:decorative xmlns:adec="http://schemas.microsoft.com/office/drawing/2017/decorative" val="1"/>
              </a:ext>
            </a:extLst>
          </p:cNvPr>
          <p:cNvCxnSpPr/>
          <p:nvPr/>
        </p:nvCxnSpPr>
        <p:spPr>
          <a:xfrm>
            <a:off x="5495109" y="5399314"/>
            <a:ext cx="923108"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CBC8DA-7C30-419F-B205-D7BC975FB19B}"/>
              </a:ext>
              <a:ext uri="{C183D7F6-B498-43B3-948B-1728B52AA6E4}">
                <adec:decorative xmlns:adec="http://schemas.microsoft.com/office/drawing/2017/decorative" val="1"/>
              </a:ext>
            </a:extLst>
          </p:cNvPr>
          <p:cNvCxnSpPr>
            <a:cxnSpLocks/>
          </p:cNvCxnSpPr>
          <p:nvPr/>
        </p:nvCxnSpPr>
        <p:spPr>
          <a:xfrm>
            <a:off x="6618515" y="3257005"/>
            <a:ext cx="879565" cy="53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173-1CBF-4249-B12A-D1CBBAF617F6}"/>
              </a:ext>
            </a:extLst>
          </p:cNvPr>
          <p:cNvSpPr>
            <a:spLocks noGrp="1"/>
          </p:cNvSpPr>
          <p:nvPr>
            <p:ph type="title"/>
          </p:nvPr>
        </p:nvSpPr>
        <p:spPr>
          <a:xfrm>
            <a:off x="152400" y="2766218"/>
            <a:ext cx="11887200" cy="1325563"/>
          </a:xfrm>
        </p:spPr>
        <p:txBody>
          <a:bodyPr/>
          <a:lstStyle/>
          <a:p>
            <a:r>
              <a:rPr lang="en-US" dirty="0"/>
              <a:t>Recording Monthly Expenditures</a:t>
            </a:r>
          </a:p>
        </p:txBody>
      </p:sp>
    </p:spTree>
    <p:extLst>
      <p:ext uri="{BB962C8B-B14F-4D97-AF65-F5344CB8AC3E}">
        <p14:creationId xmlns:p14="http://schemas.microsoft.com/office/powerpoint/2010/main" val="213548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DB1E-B389-4BE4-A289-26D7C3AD8AD7}"/>
              </a:ext>
            </a:extLst>
          </p:cNvPr>
          <p:cNvSpPr>
            <a:spLocks noGrp="1"/>
          </p:cNvSpPr>
          <p:nvPr>
            <p:ph type="title"/>
          </p:nvPr>
        </p:nvSpPr>
        <p:spPr/>
        <p:txBody>
          <a:bodyPr/>
          <a:lstStyle/>
          <a:p>
            <a:r>
              <a:rPr lang="en-US" dirty="0"/>
              <a:t>Initial Steps</a:t>
            </a:r>
          </a:p>
        </p:txBody>
      </p:sp>
      <p:pic>
        <p:nvPicPr>
          <p:cNvPr id="4" name="Picture 2" descr="Screenshot of ME home page">
            <a:extLst>
              <a:ext uri="{FF2B5EF4-FFF2-40B4-BE49-F238E27FC236}">
                <a16:creationId xmlns:a16="http://schemas.microsoft.com/office/drawing/2014/main" id="{E2395AC3-69DB-461E-A367-B85EBD819A3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4287" y="1529362"/>
            <a:ext cx="10103426" cy="501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2DEE22D-BAA8-450C-BBC3-FDCFA75C5DE8}"/>
              </a:ext>
              <a:ext uri="{C183D7F6-B498-43B3-948B-1728B52AA6E4}">
                <adec:decorative xmlns:adec="http://schemas.microsoft.com/office/drawing/2017/decorative" val="1"/>
              </a:ext>
            </a:extLst>
          </p:cNvPr>
          <p:cNvSpPr/>
          <p:nvPr/>
        </p:nvSpPr>
        <p:spPr>
          <a:xfrm rot="10800000">
            <a:off x="4746172" y="1881051"/>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C0110E-3C36-4BA1-BB7B-B47F5A2B99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26780" y="1599588"/>
            <a:ext cx="2209420" cy="333714"/>
          </a:xfrm>
          <a:prstGeom prst="rect">
            <a:avLst/>
          </a:prstGeom>
        </p:spPr>
      </p:pic>
    </p:spTree>
    <p:extLst>
      <p:ext uri="{BB962C8B-B14F-4D97-AF65-F5344CB8AC3E}">
        <p14:creationId xmlns:p14="http://schemas.microsoft.com/office/powerpoint/2010/main" val="20902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A36B-1228-4634-AAE3-6991362CC4B3}"/>
              </a:ext>
            </a:extLst>
          </p:cNvPr>
          <p:cNvSpPr>
            <a:spLocks noGrp="1"/>
          </p:cNvSpPr>
          <p:nvPr>
            <p:ph type="title"/>
          </p:nvPr>
        </p:nvSpPr>
        <p:spPr/>
        <p:txBody>
          <a:bodyPr/>
          <a:lstStyle/>
          <a:p>
            <a:r>
              <a:rPr lang="en-US" dirty="0"/>
              <a:t>Expenditure Entry Screen</a:t>
            </a:r>
          </a:p>
        </p:txBody>
      </p:sp>
      <p:pic>
        <p:nvPicPr>
          <p:cNvPr id="4" name="Picture 2" descr="Screenshot of expenditure entry screen">
            <a:extLst>
              <a:ext uri="{FF2B5EF4-FFF2-40B4-BE49-F238E27FC236}">
                <a16:creationId xmlns:a16="http://schemas.microsoft.com/office/drawing/2014/main" id="{C202CDCA-A7A3-49CB-BFFC-A6F533BDEFA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8384" y="1529362"/>
            <a:ext cx="1023523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E74C2F0-EE7A-4341-A431-5023CF135E9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83408" y="1529362"/>
            <a:ext cx="1828800" cy="276225"/>
          </a:xfrm>
          <a:prstGeom prst="rect">
            <a:avLst/>
          </a:prstGeom>
        </p:spPr>
      </p:pic>
    </p:spTree>
    <p:extLst>
      <p:ext uri="{BB962C8B-B14F-4D97-AF65-F5344CB8AC3E}">
        <p14:creationId xmlns:p14="http://schemas.microsoft.com/office/powerpoint/2010/main" val="2773999752"/>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5244</TotalTime>
  <Words>6321</Words>
  <Application>Microsoft Office PowerPoint</Application>
  <PresentationFormat>Widescreen</PresentationFormat>
  <Paragraphs>678</Paragraphs>
  <Slides>58</Slides>
  <Notes>58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58</vt:i4>
      </vt:variant>
    </vt:vector>
  </HeadingPairs>
  <TitlesOfParts>
    <vt:vector size="69" baseType="lpstr">
      <vt:lpstr>Arial</vt:lpstr>
      <vt:lpstr>Calibri</vt:lpstr>
      <vt:lpstr>Constantia</vt:lpstr>
      <vt:lpstr>Wingdings</vt:lpstr>
      <vt:lpstr>CDE Set 1</vt:lpstr>
      <vt:lpstr>CDE Set 2</vt:lpstr>
      <vt:lpstr>CDE Set 3</vt:lpstr>
      <vt:lpstr>CDE Set 4</vt:lpstr>
      <vt:lpstr>CDE Set 5</vt:lpstr>
      <vt:lpstr>CDE Set 6</vt:lpstr>
      <vt:lpstr>CDE Set 7</vt:lpstr>
      <vt:lpstr>Migrant Education Program Expenditure Reporting Webinar  Welcome back! We will begin shortly.</vt:lpstr>
      <vt:lpstr>Migrant Education Program Expenditure Reporting Webinar</vt:lpstr>
      <vt:lpstr>Agenda</vt:lpstr>
      <vt:lpstr>Expenditure Process Flow – Districts to Region</vt:lpstr>
      <vt:lpstr>Expenditure Process Flow – Region to the CDE*</vt:lpstr>
      <vt:lpstr>System Roles</vt:lpstr>
      <vt:lpstr>Recording Monthly Expenditures</vt:lpstr>
      <vt:lpstr>Initial Steps</vt:lpstr>
      <vt:lpstr>Expenditure Entry Screen</vt:lpstr>
      <vt:lpstr>Direct Services Expenditure Example</vt:lpstr>
      <vt:lpstr>Direct Services Expenditure Example (2)</vt:lpstr>
      <vt:lpstr>Admin Services Expenditure Example</vt:lpstr>
      <vt:lpstr>Admin Services Expenditure Example (2)</vt:lpstr>
      <vt:lpstr>Admin Services Expenditure Example (3)</vt:lpstr>
      <vt:lpstr>Expenditure Reporting</vt:lpstr>
      <vt:lpstr>Summary by Object Code Example</vt:lpstr>
      <vt:lpstr>Summary by Program Example</vt:lpstr>
      <vt:lpstr>District Submitter Acknowledgment</vt:lpstr>
      <vt:lpstr>Successful Submission</vt:lpstr>
      <vt:lpstr>Pop Quiz (1)</vt:lpstr>
      <vt:lpstr>Pop Quiz (2)</vt:lpstr>
      <vt:lpstr>Questions?</vt:lpstr>
      <vt:lpstr>District Expenditure Report Review</vt:lpstr>
      <vt:lpstr>Region Review of District Reports</vt:lpstr>
      <vt:lpstr>Region Review of District Reports (2)</vt:lpstr>
      <vt:lpstr>Region Review of District Reports (3)</vt:lpstr>
      <vt:lpstr>Region Review of District Reports (4)</vt:lpstr>
      <vt:lpstr>Region Review of District Reports (5)</vt:lpstr>
      <vt:lpstr>Region Review of District Reports (6)</vt:lpstr>
      <vt:lpstr>Region Review of District Reports (7)</vt:lpstr>
      <vt:lpstr>Region Review of District Reports (8)</vt:lpstr>
      <vt:lpstr>Reflection</vt:lpstr>
      <vt:lpstr>Pop Quiz (3)</vt:lpstr>
      <vt:lpstr>Region &amp; Direct-Funded District  Expenditure Report Review</vt:lpstr>
      <vt:lpstr>Region/Direct-Funded District (DFD)  Expenditure Review</vt:lpstr>
      <vt:lpstr>Review of Direct Services</vt:lpstr>
      <vt:lpstr>Review of Admin Services</vt:lpstr>
      <vt:lpstr>Quarterly Summaries to the CDE</vt:lpstr>
      <vt:lpstr>Review Summary by Program</vt:lpstr>
      <vt:lpstr>Review Expenditure Admin Rate</vt:lpstr>
      <vt:lpstr>Reviewer Acknowledgment</vt:lpstr>
      <vt:lpstr>Reviewer Acknowledgment (2)</vt:lpstr>
      <vt:lpstr>Pop Quiz (4)</vt:lpstr>
      <vt:lpstr>Pop Quiz (5)</vt:lpstr>
      <vt:lpstr>Questions? (2)</vt:lpstr>
      <vt:lpstr>Region/Direct-Funded District Submission to the California Department of Education</vt:lpstr>
      <vt:lpstr>Submitter Acknowledgment</vt:lpstr>
      <vt:lpstr>Submission Complete</vt:lpstr>
      <vt:lpstr>Reminder</vt:lpstr>
      <vt:lpstr>Approval/Rejection Email</vt:lpstr>
      <vt:lpstr>Approval/Rejection System Notice</vt:lpstr>
      <vt:lpstr>Technical Assistance &amp; Communication Plan</vt:lpstr>
      <vt:lpstr>Presentation Materials</vt:lpstr>
      <vt:lpstr>BR &amp; Expenditure Report Due Dates</vt:lpstr>
      <vt:lpstr>Questions? (3)</vt:lpstr>
      <vt:lpstr>Annual Fiscal Trainings</vt:lpstr>
      <vt:lpstr>Contact Information</vt:lpstr>
      <vt:lpstr>Thank you for attending!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Alejandro Leguizamo</dc:creator>
  <cp:lastModifiedBy>Alejandro Leguizamo</cp:lastModifiedBy>
  <cp:revision>139</cp:revision>
  <dcterms:created xsi:type="dcterms:W3CDTF">2020-08-25T03:09:04Z</dcterms:created>
  <dcterms:modified xsi:type="dcterms:W3CDTF">2023-08-02T21:02:04Z</dcterms:modified>
</cp:coreProperties>
</file>