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ink/ink1.xml" ContentType="application/inkml+xml"/>
  <Override PartName="/ppt/ink/ink2.xml" ContentType="application/inkml+xml"/>
  <Override PartName="/ppt/notesSlides/notesSlide11.xml" ContentType="application/vnd.openxmlformats-officedocument.presentationml.notesSlide+xml"/>
  <Override PartName="/ppt/ink/ink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theme/themeOverride1.xml" ContentType="application/vnd.openxmlformats-officedocument.themeOverr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 id="2147483688" r:id="rId8"/>
    <p:sldMasterId id="2147483693" r:id="rId9"/>
    <p:sldMasterId id="2147483698" r:id="rId10"/>
    <p:sldMasterId id="2147483703" r:id="rId11"/>
  </p:sldMasterIdLst>
  <p:notesMasterIdLst>
    <p:notesMasterId r:id="rId126"/>
  </p:notesMasterIdLst>
  <p:handoutMasterIdLst>
    <p:handoutMasterId r:id="rId127"/>
  </p:handoutMasterIdLst>
  <p:sldIdLst>
    <p:sldId id="876" r:id="rId12"/>
    <p:sldId id="744" r:id="rId13"/>
    <p:sldId id="872" r:id="rId14"/>
    <p:sldId id="647" r:id="rId15"/>
    <p:sldId id="260" r:id="rId16"/>
    <p:sldId id="272" r:id="rId17"/>
    <p:sldId id="652" r:id="rId18"/>
    <p:sldId id="661" r:id="rId19"/>
    <p:sldId id="655" r:id="rId20"/>
    <p:sldId id="567" r:id="rId21"/>
    <p:sldId id="266" r:id="rId22"/>
    <p:sldId id="880" r:id="rId23"/>
    <p:sldId id="346" r:id="rId24"/>
    <p:sldId id="663" r:id="rId25"/>
    <p:sldId id="390" r:id="rId26"/>
    <p:sldId id="389" r:id="rId27"/>
    <p:sldId id="727" r:id="rId28"/>
    <p:sldId id="722" r:id="rId29"/>
    <p:sldId id="730" r:id="rId30"/>
    <p:sldId id="698" r:id="rId31"/>
    <p:sldId id="692" r:id="rId32"/>
    <p:sldId id="848" r:id="rId33"/>
    <p:sldId id="694" r:id="rId34"/>
    <p:sldId id="284" r:id="rId35"/>
    <p:sldId id="681" r:id="rId36"/>
    <p:sldId id="733" r:id="rId37"/>
    <p:sldId id="667" r:id="rId38"/>
    <p:sldId id="703" r:id="rId39"/>
    <p:sldId id="704" r:id="rId40"/>
    <p:sldId id="705" r:id="rId41"/>
    <p:sldId id="731" r:id="rId42"/>
    <p:sldId id="735" r:id="rId43"/>
    <p:sldId id="720" r:id="rId44"/>
    <p:sldId id="338" r:id="rId45"/>
    <p:sldId id="732" r:id="rId46"/>
    <p:sldId id="311" r:id="rId47"/>
    <p:sldId id="739" r:id="rId48"/>
    <p:sldId id="324" r:id="rId49"/>
    <p:sldId id="834" r:id="rId50"/>
    <p:sldId id="600" r:id="rId51"/>
    <p:sldId id="745" r:id="rId52"/>
    <p:sldId id="849" r:id="rId53"/>
    <p:sldId id="602" r:id="rId54"/>
    <p:sldId id="746" r:id="rId55"/>
    <p:sldId id="747" r:id="rId56"/>
    <p:sldId id="476" r:id="rId57"/>
    <p:sldId id="601" r:id="rId58"/>
    <p:sldId id="315" r:id="rId59"/>
    <p:sldId id="688" r:id="rId60"/>
    <p:sldId id="279" r:id="rId61"/>
    <p:sldId id="869" r:id="rId62"/>
    <p:sldId id="656" r:id="rId63"/>
    <p:sldId id="865" r:id="rId64"/>
    <p:sldId id="757" r:id="rId65"/>
    <p:sldId id="286" r:id="rId66"/>
    <p:sldId id="748" r:id="rId67"/>
    <p:sldId id="856" r:id="rId68"/>
    <p:sldId id="749" r:id="rId69"/>
    <p:sldId id="831" r:id="rId70"/>
    <p:sldId id="824" r:id="rId71"/>
    <p:sldId id="838" r:id="rId72"/>
    <p:sldId id="837" r:id="rId73"/>
    <p:sldId id="874" r:id="rId74"/>
    <p:sldId id="873" r:id="rId75"/>
    <p:sldId id="825" r:id="rId76"/>
    <p:sldId id="752" r:id="rId77"/>
    <p:sldId id="840" r:id="rId78"/>
    <p:sldId id="649" r:id="rId79"/>
    <p:sldId id="585" r:id="rId80"/>
    <p:sldId id="751" r:id="rId81"/>
    <p:sldId id="620" r:id="rId82"/>
    <p:sldId id="622" r:id="rId83"/>
    <p:sldId id="623" r:id="rId84"/>
    <p:sldId id="624" r:id="rId85"/>
    <p:sldId id="754" r:id="rId86"/>
    <p:sldId id="755" r:id="rId87"/>
    <p:sldId id="625" r:id="rId88"/>
    <p:sldId id="626" r:id="rId89"/>
    <p:sldId id="627" r:id="rId90"/>
    <p:sldId id="628" r:id="rId91"/>
    <p:sldId id="853" r:id="rId92"/>
    <p:sldId id="866" r:id="rId93"/>
    <p:sldId id="855" r:id="rId94"/>
    <p:sldId id="587" r:id="rId95"/>
    <p:sldId id="290" r:id="rId96"/>
    <p:sldId id="316" r:id="rId97"/>
    <p:sldId id="291" r:id="rId98"/>
    <p:sldId id="292" r:id="rId99"/>
    <p:sldId id="386" r:id="rId100"/>
    <p:sldId id="877" r:id="rId101"/>
    <p:sldId id="870" r:id="rId102"/>
    <p:sldId id="682" r:id="rId103"/>
    <p:sldId id="2146849441" r:id="rId104"/>
    <p:sldId id="2146849436" r:id="rId105"/>
    <p:sldId id="843" r:id="rId106"/>
    <p:sldId id="844" r:id="rId107"/>
    <p:sldId id="575" r:id="rId108"/>
    <p:sldId id="859" r:id="rId109"/>
    <p:sldId id="871" r:id="rId110"/>
    <p:sldId id="868" r:id="rId111"/>
    <p:sldId id="657" r:id="rId112"/>
    <p:sldId id="339" r:id="rId113"/>
    <p:sldId id="878" r:id="rId114"/>
    <p:sldId id="879" r:id="rId115"/>
    <p:sldId id="340" r:id="rId116"/>
    <p:sldId id="611" r:id="rId117"/>
    <p:sldId id="867" r:id="rId118"/>
    <p:sldId id="660" r:id="rId119"/>
    <p:sldId id="561" r:id="rId120"/>
    <p:sldId id="439" r:id="rId121"/>
    <p:sldId id="454" r:id="rId122"/>
    <p:sldId id="440" r:id="rId123"/>
    <p:sldId id="860" r:id="rId124"/>
    <p:sldId id="471" r:id="rId125"/>
  </p:sldIdLst>
  <p:sldSz cx="12192000" cy="6858000"/>
  <p:notesSz cx="6858000" cy="9144000"/>
  <p:custDataLst>
    <p:tags r:id="rId1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9FC"/>
    <a:srgbClr val="0C4A6D"/>
    <a:srgbClr val="ED8B6F"/>
    <a:srgbClr val="FFDDD5"/>
    <a:srgbClr val="FFC1B3"/>
    <a:srgbClr val="E2B751"/>
    <a:srgbClr val="1580BB"/>
    <a:srgbClr val="BBE2F7"/>
    <a:srgbClr val="DDF0FB"/>
    <a:srgbClr val="F8F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67925" autoAdjust="0"/>
  </p:normalViewPr>
  <p:slideViewPr>
    <p:cSldViewPr snapToGrid="0">
      <p:cViewPr varScale="1">
        <p:scale>
          <a:sx n="39" d="100"/>
          <a:sy n="39" d="100"/>
        </p:scale>
        <p:origin x="1176" y="24"/>
      </p:cViewPr>
      <p:guideLst/>
    </p:cSldViewPr>
  </p:slideViewPr>
  <p:outlineViewPr>
    <p:cViewPr>
      <p:scale>
        <a:sx n="33" d="100"/>
        <a:sy n="33" d="100"/>
      </p:scale>
      <p:origin x="0" y="-33134"/>
    </p:cViewPr>
  </p:outlineViewPr>
  <p:notesTextViewPr>
    <p:cViewPr>
      <p:scale>
        <a:sx n="3" d="2"/>
        <a:sy n="3" d="2"/>
      </p:scale>
      <p:origin x="0" y="0"/>
    </p:cViewPr>
  </p:notesTextViewPr>
  <p:sorterViewPr>
    <p:cViewPr>
      <p:scale>
        <a:sx n="170" d="100"/>
        <a:sy n="170" d="100"/>
      </p:scale>
      <p:origin x="0" y="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tableStyles" Target="tableStyles.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tags" Target="tags/tag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slide" Target="slides/slide102.xml"/><Relationship Id="rId118" Type="http://schemas.openxmlformats.org/officeDocument/2006/relationships/slide" Target="slides/slide107.xml"/><Relationship Id="rId126" Type="http://schemas.openxmlformats.org/officeDocument/2006/relationships/notesMaster" Target="notesMasters/notesMaster1.xml"/><Relationship Id="rId134" Type="http://schemas.microsoft.com/office/2018/10/relationships/authors" Target="author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slide" Target="slides/slide105.xml"/><Relationship Id="rId124" Type="http://schemas.openxmlformats.org/officeDocument/2006/relationships/slide" Target="slides/slide113.xml"/><Relationship Id="rId129"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viewProps" Target="view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BA682-624B-4906-906E-9F566D85A0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A0761F9-A95C-426F-80DE-3FC1D310F55C}">
      <dgm:prSet phldrT="[Text]"/>
      <dgm:spPr>
        <a:solidFill>
          <a:srgbClr val="0C4A6D"/>
        </a:solidFill>
      </dgm:spPr>
      <dgm:t>
        <a:bodyPr/>
        <a:lstStyle/>
        <a:p>
          <a:pPr>
            <a:spcAft>
              <a:spcPts val="0"/>
            </a:spcAft>
          </a:pPr>
          <a:r>
            <a:rPr lang="en-US" b="1" dirty="0"/>
            <a:t>RA: </a:t>
          </a:r>
        </a:p>
        <a:p>
          <a:pPr>
            <a:spcAft>
              <a:spcPts val="0"/>
            </a:spcAft>
          </a:pPr>
          <a:r>
            <a:rPr lang="en-US" dirty="0"/>
            <a:t>Regional Application</a:t>
          </a:r>
        </a:p>
      </dgm:t>
    </dgm:pt>
    <dgm:pt modelId="{DB76024A-16B6-410A-9795-094AF43B2789}" type="parTrans" cxnId="{B0871DC0-83AF-4E53-B71A-23BE9D6D5AD5}">
      <dgm:prSet/>
      <dgm:spPr/>
      <dgm:t>
        <a:bodyPr/>
        <a:lstStyle/>
        <a:p>
          <a:endParaRPr lang="en-US"/>
        </a:p>
      </dgm:t>
    </dgm:pt>
    <dgm:pt modelId="{B8B039F5-8E6D-4510-A765-E9923A37EDA2}" type="sibTrans" cxnId="{B0871DC0-83AF-4E53-B71A-23BE9D6D5AD5}">
      <dgm:prSet/>
      <dgm:spPr/>
      <dgm:t>
        <a:bodyPr/>
        <a:lstStyle/>
        <a:p>
          <a:endParaRPr lang="en-US"/>
        </a:p>
      </dgm:t>
    </dgm:pt>
    <dgm:pt modelId="{244970E2-89FA-4C40-BC73-BC1C6E4571A4}">
      <dgm:prSet phldrT="[Text]"/>
      <dgm:spPr>
        <a:solidFill>
          <a:srgbClr val="0C4A6D"/>
        </a:solidFill>
      </dgm:spPr>
      <dgm:t>
        <a:bodyPr/>
        <a:lstStyle/>
        <a:p>
          <a:pPr>
            <a:spcAft>
              <a:spcPts val="0"/>
            </a:spcAft>
          </a:pPr>
          <a:r>
            <a:rPr lang="en-US" b="1" dirty="0"/>
            <a:t>DFD: </a:t>
          </a:r>
        </a:p>
        <a:p>
          <a:pPr>
            <a:spcAft>
              <a:spcPts val="0"/>
            </a:spcAft>
          </a:pPr>
          <a:r>
            <a:rPr lang="en-US" dirty="0"/>
            <a:t>Direct Funded District</a:t>
          </a:r>
        </a:p>
      </dgm:t>
    </dgm:pt>
    <dgm:pt modelId="{884B96C0-D62D-4316-98BC-00F36945D344}" type="parTrans" cxnId="{949ACE36-7FA2-40E1-BDA1-F0AE8B2F5C1A}">
      <dgm:prSet/>
      <dgm:spPr/>
      <dgm:t>
        <a:bodyPr/>
        <a:lstStyle/>
        <a:p>
          <a:endParaRPr lang="en-US"/>
        </a:p>
      </dgm:t>
    </dgm:pt>
    <dgm:pt modelId="{73EA68C1-CE96-414D-BC91-D073DDD8702B}" type="sibTrans" cxnId="{949ACE36-7FA2-40E1-BDA1-F0AE8B2F5C1A}">
      <dgm:prSet/>
      <dgm:spPr/>
      <dgm:t>
        <a:bodyPr/>
        <a:lstStyle/>
        <a:p>
          <a:endParaRPr lang="en-US"/>
        </a:p>
      </dgm:t>
    </dgm:pt>
    <dgm:pt modelId="{666BE724-6698-4830-A378-185FB6521384}">
      <dgm:prSet phldrT="[Text]"/>
      <dgm:spPr>
        <a:solidFill>
          <a:srgbClr val="0C4A6D"/>
        </a:solidFill>
      </dgm:spPr>
      <dgm:t>
        <a:bodyPr/>
        <a:lstStyle/>
        <a:p>
          <a:pPr>
            <a:spcAft>
              <a:spcPts val="0"/>
            </a:spcAft>
          </a:pPr>
          <a:r>
            <a:rPr lang="en-US" b="1" dirty="0"/>
            <a:t>DSA: </a:t>
          </a:r>
        </a:p>
        <a:p>
          <a:pPr>
            <a:spcAft>
              <a:spcPts val="0"/>
            </a:spcAft>
          </a:pPr>
          <a:r>
            <a:rPr lang="en-US" dirty="0"/>
            <a:t>District Service Agreement</a:t>
          </a:r>
        </a:p>
      </dgm:t>
    </dgm:pt>
    <dgm:pt modelId="{76F63C18-FAC4-4B71-BEF3-3DC9063B63A0}" type="parTrans" cxnId="{816A378B-649C-4314-9D0B-CA74AFECF16B}">
      <dgm:prSet/>
      <dgm:spPr/>
      <dgm:t>
        <a:bodyPr/>
        <a:lstStyle/>
        <a:p>
          <a:endParaRPr lang="en-US"/>
        </a:p>
      </dgm:t>
    </dgm:pt>
    <dgm:pt modelId="{B2074589-3DEA-4273-A835-C3EB64D95A05}" type="sibTrans" cxnId="{816A378B-649C-4314-9D0B-CA74AFECF16B}">
      <dgm:prSet/>
      <dgm:spPr/>
      <dgm:t>
        <a:bodyPr/>
        <a:lstStyle/>
        <a:p>
          <a:endParaRPr lang="en-US"/>
        </a:p>
      </dgm:t>
    </dgm:pt>
    <dgm:pt modelId="{8C12CC09-FCA9-477B-88A1-9DF8A6F8550D}">
      <dgm:prSet phldrT="[Text]"/>
      <dgm:spPr>
        <a:solidFill>
          <a:srgbClr val="0C4A6D"/>
        </a:solidFill>
      </dgm:spPr>
      <dgm:t>
        <a:bodyPr/>
        <a:lstStyle/>
        <a:p>
          <a:pPr>
            <a:spcAft>
              <a:spcPts val="0"/>
            </a:spcAft>
          </a:pPr>
          <a:r>
            <a:rPr lang="en-US" b="1" dirty="0"/>
            <a:t>MOU: </a:t>
          </a:r>
        </a:p>
        <a:p>
          <a:pPr>
            <a:spcAft>
              <a:spcPts val="0"/>
            </a:spcAft>
          </a:pPr>
          <a:r>
            <a:rPr lang="en-US" dirty="0"/>
            <a:t> Memorandum of Understanding (District)</a:t>
          </a:r>
        </a:p>
      </dgm:t>
    </dgm:pt>
    <dgm:pt modelId="{C28582D0-5D39-44B3-AE95-20A9CA4148E7}" type="parTrans" cxnId="{7C7F69D7-5D4C-484E-B7C9-42BF1310F517}">
      <dgm:prSet/>
      <dgm:spPr/>
      <dgm:t>
        <a:bodyPr/>
        <a:lstStyle/>
        <a:p>
          <a:endParaRPr lang="en-US"/>
        </a:p>
      </dgm:t>
    </dgm:pt>
    <dgm:pt modelId="{19C42F15-AC0A-45C8-9E12-D004689CE69E}" type="sibTrans" cxnId="{7C7F69D7-5D4C-484E-B7C9-42BF1310F517}">
      <dgm:prSet/>
      <dgm:spPr/>
      <dgm:t>
        <a:bodyPr/>
        <a:lstStyle/>
        <a:p>
          <a:endParaRPr lang="en-US"/>
        </a:p>
      </dgm:t>
    </dgm:pt>
    <dgm:pt modelId="{1D57EA4B-ECD4-467A-88D7-4F5D9EAC513F}" type="pres">
      <dgm:prSet presAssocID="{36FBA682-624B-4906-906E-9F566D85A0E3}" presName="diagram" presStyleCnt="0">
        <dgm:presLayoutVars>
          <dgm:dir/>
          <dgm:resizeHandles val="exact"/>
        </dgm:presLayoutVars>
      </dgm:prSet>
      <dgm:spPr/>
    </dgm:pt>
    <dgm:pt modelId="{7001BEBC-E61E-4819-9F2E-851FBC80B38D}" type="pres">
      <dgm:prSet presAssocID="{1A0761F9-A95C-426F-80DE-3FC1D310F55C}" presName="node" presStyleLbl="node1" presStyleIdx="0" presStyleCnt="4">
        <dgm:presLayoutVars>
          <dgm:bulletEnabled val="1"/>
        </dgm:presLayoutVars>
      </dgm:prSet>
      <dgm:spPr/>
    </dgm:pt>
    <dgm:pt modelId="{18947F60-FE51-4104-A7C5-E7CB2AF9C351}" type="pres">
      <dgm:prSet presAssocID="{B8B039F5-8E6D-4510-A765-E9923A37EDA2}" presName="sibTrans" presStyleCnt="0"/>
      <dgm:spPr/>
    </dgm:pt>
    <dgm:pt modelId="{097E31D8-BAD3-4E47-BC3B-547077464C7C}" type="pres">
      <dgm:prSet presAssocID="{244970E2-89FA-4C40-BC73-BC1C6E4571A4}" presName="node" presStyleLbl="node1" presStyleIdx="1" presStyleCnt="4">
        <dgm:presLayoutVars>
          <dgm:bulletEnabled val="1"/>
        </dgm:presLayoutVars>
      </dgm:prSet>
      <dgm:spPr/>
    </dgm:pt>
    <dgm:pt modelId="{F546FA86-ACDB-47DF-ABD3-7FDBFB976209}" type="pres">
      <dgm:prSet presAssocID="{73EA68C1-CE96-414D-BC91-D073DDD8702B}" presName="sibTrans" presStyleCnt="0"/>
      <dgm:spPr/>
    </dgm:pt>
    <dgm:pt modelId="{ACFB6A34-63D7-4371-9E58-DAB0DC12B956}" type="pres">
      <dgm:prSet presAssocID="{666BE724-6698-4830-A378-185FB6521384}" presName="node" presStyleLbl="node1" presStyleIdx="2" presStyleCnt="4">
        <dgm:presLayoutVars>
          <dgm:bulletEnabled val="1"/>
        </dgm:presLayoutVars>
      </dgm:prSet>
      <dgm:spPr/>
    </dgm:pt>
    <dgm:pt modelId="{B31B477D-EB07-45A8-8DB1-AB7885B6BE88}" type="pres">
      <dgm:prSet presAssocID="{B2074589-3DEA-4273-A835-C3EB64D95A05}" presName="sibTrans" presStyleCnt="0"/>
      <dgm:spPr/>
    </dgm:pt>
    <dgm:pt modelId="{D9BD6DA9-BF2A-45C7-A8FD-D48A7FFB71F8}" type="pres">
      <dgm:prSet presAssocID="{8C12CC09-FCA9-477B-88A1-9DF8A6F8550D}" presName="node" presStyleLbl="node1" presStyleIdx="3" presStyleCnt="4">
        <dgm:presLayoutVars>
          <dgm:bulletEnabled val="1"/>
        </dgm:presLayoutVars>
      </dgm:prSet>
      <dgm:spPr/>
    </dgm:pt>
  </dgm:ptLst>
  <dgm:cxnLst>
    <dgm:cxn modelId="{7A20E50E-39CE-44C3-B537-9C9DE356962C}" type="presOf" srcId="{8C12CC09-FCA9-477B-88A1-9DF8A6F8550D}" destId="{D9BD6DA9-BF2A-45C7-A8FD-D48A7FFB71F8}" srcOrd="0" destOrd="0" presId="urn:microsoft.com/office/officeart/2005/8/layout/default"/>
    <dgm:cxn modelId="{2001E92D-A60B-47EB-AF21-1C90E65785B6}" type="presOf" srcId="{1A0761F9-A95C-426F-80DE-3FC1D310F55C}" destId="{7001BEBC-E61E-4819-9F2E-851FBC80B38D}" srcOrd="0" destOrd="0" presId="urn:microsoft.com/office/officeart/2005/8/layout/default"/>
    <dgm:cxn modelId="{949ACE36-7FA2-40E1-BDA1-F0AE8B2F5C1A}" srcId="{36FBA682-624B-4906-906E-9F566D85A0E3}" destId="{244970E2-89FA-4C40-BC73-BC1C6E4571A4}" srcOrd="1" destOrd="0" parTransId="{884B96C0-D62D-4316-98BC-00F36945D344}" sibTransId="{73EA68C1-CE96-414D-BC91-D073DDD8702B}"/>
    <dgm:cxn modelId="{816A378B-649C-4314-9D0B-CA74AFECF16B}" srcId="{36FBA682-624B-4906-906E-9F566D85A0E3}" destId="{666BE724-6698-4830-A378-185FB6521384}" srcOrd="2" destOrd="0" parTransId="{76F63C18-FAC4-4B71-BEF3-3DC9063B63A0}" sibTransId="{B2074589-3DEA-4273-A835-C3EB64D95A05}"/>
    <dgm:cxn modelId="{9C368E9A-CAD3-447A-8619-17572227C8D5}" type="presOf" srcId="{36FBA682-624B-4906-906E-9F566D85A0E3}" destId="{1D57EA4B-ECD4-467A-88D7-4F5D9EAC513F}" srcOrd="0" destOrd="0" presId="urn:microsoft.com/office/officeart/2005/8/layout/default"/>
    <dgm:cxn modelId="{582002B3-630A-4203-8B65-C2CD7B14E176}" type="presOf" srcId="{244970E2-89FA-4C40-BC73-BC1C6E4571A4}" destId="{097E31D8-BAD3-4E47-BC3B-547077464C7C}" srcOrd="0" destOrd="0" presId="urn:microsoft.com/office/officeart/2005/8/layout/default"/>
    <dgm:cxn modelId="{B0871DC0-83AF-4E53-B71A-23BE9D6D5AD5}" srcId="{36FBA682-624B-4906-906E-9F566D85A0E3}" destId="{1A0761F9-A95C-426F-80DE-3FC1D310F55C}" srcOrd="0" destOrd="0" parTransId="{DB76024A-16B6-410A-9795-094AF43B2789}" sibTransId="{B8B039F5-8E6D-4510-A765-E9923A37EDA2}"/>
    <dgm:cxn modelId="{7C7F69D7-5D4C-484E-B7C9-42BF1310F517}" srcId="{36FBA682-624B-4906-906E-9F566D85A0E3}" destId="{8C12CC09-FCA9-477B-88A1-9DF8A6F8550D}" srcOrd="3" destOrd="0" parTransId="{C28582D0-5D39-44B3-AE95-20A9CA4148E7}" sibTransId="{19C42F15-AC0A-45C8-9E12-D004689CE69E}"/>
    <dgm:cxn modelId="{5D0F18EA-DEB7-4550-AAE4-73829DE29721}" type="presOf" srcId="{666BE724-6698-4830-A378-185FB6521384}" destId="{ACFB6A34-63D7-4371-9E58-DAB0DC12B956}" srcOrd="0" destOrd="0" presId="urn:microsoft.com/office/officeart/2005/8/layout/default"/>
    <dgm:cxn modelId="{E2701D81-D4F1-4EF1-81D2-855B6E633750}" type="presParOf" srcId="{1D57EA4B-ECD4-467A-88D7-4F5D9EAC513F}" destId="{7001BEBC-E61E-4819-9F2E-851FBC80B38D}" srcOrd="0" destOrd="0" presId="urn:microsoft.com/office/officeart/2005/8/layout/default"/>
    <dgm:cxn modelId="{85AA1B0F-E8CE-4803-A3E6-F5542FE18F76}" type="presParOf" srcId="{1D57EA4B-ECD4-467A-88D7-4F5D9EAC513F}" destId="{18947F60-FE51-4104-A7C5-E7CB2AF9C351}" srcOrd="1" destOrd="0" presId="urn:microsoft.com/office/officeart/2005/8/layout/default"/>
    <dgm:cxn modelId="{EA072802-D8D2-48D5-91B0-41BD6A7B2F84}" type="presParOf" srcId="{1D57EA4B-ECD4-467A-88D7-4F5D9EAC513F}" destId="{097E31D8-BAD3-4E47-BC3B-547077464C7C}" srcOrd="2" destOrd="0" presId="urn:microsoft.com/office/officeart/2005/8/layout/default"/>
    <dgm:cxn modelId="{2034F346-E8F6-4A2E-A973-4D843E9DBE23}" type="presParOf" srcId="{1D57EA4B-ECD4-467A-88D7-4F5D9EAC513F}" destId="{F546FA86-ACDB-47DF-ABD3-7FDBFB976209}" srcOrd="3" destOrd="0" presId="urn:microsoft.com/office/officeart/2005/8/layout/default"/>
    <dgm:cxn modelId="{1E4B1E95-E62A-48B7-8031-23E7A9479D8C}" type="presParOf" srcId="{1D57EA4B-ECD4-467A-88D7-4F5D9EAC513F}" destId="{ACFB6A34-63D7-4371-9E58-DAB0DC12B956}" srcOrd="4" destOrd="0" presId="urn:microsoft.com/office/officeart/2005/8/layout/default"/>
    <dgm:cxn modelId="{598BD60E-B196-4AE1-B278-C4CAD2118A02}" type="presParOf" srcId="{1D57EA4B-ECD4-467A-88D7-4F5D9EAC513F}" destId="{B31B477D-EB07-45A8-8DB1-AB7885B6BE88}" srcOrd="5" destOrd="0" presId="urn:microsoft.com/office/officeart/2005/8/layout/default"/>
    <dgm:cxn modelId="{55F891F5-5055-4DEC-82BF-EA31C04C86FB}" type="presParOf" srcId="{1D57EA4B-ECD4-467A-88D7-4F5D9EAC513F}" destId="{D9BD6DA9-BF2A-45C7-A8FD-D48A7FFB71F8}"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E32B7B-14E0-44FE-B141-F562C0DF5B9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05C35D75-8992-42E3-8D7A-F8F5B17A5C4F}">
      <dgm:prSet phldrT="[Text]" custT="1"/>
      <dgm:spPr>
        <a:solidFill>
          <a:schemeClr val="accent1">
            <a:lumMod val="40000"/>
            <a:lumOff val="60000"/>
          </a:schemeClr>
        </a:solidFill>
      </dgm:spPr>
      <dgm:t>
        <a:bodyPr/>
        <a:lstStyle/>
        <a:p>
          <a:r>
            <a:rPr lang="en-US" sz="3900" dirty="0">
              <a:solidFill>
                <a:srgbClr val="0C4A6D"/>
              </a:solidFill>
            </a:rPr>
            <a:t>California Department of Education </a:t>
          </a:r>
          <a:r>
            <a:rPr lang="en-US" sz="3700" dirty="0">
              <a:solidFill>
                <a:srgbClr val="0C4A6D"/>
              </a:solidFill>
            </a:rPr>
            <a:t>(</a:t>
          </a:r>
          <a:r>
            <a:rPr lang="en-US" sz="3900" dirty="0">
              <a:solidFill>
                <a:srgbClr val="0C4A6D"/>
              </a:solidFill>
            </a:rPr>
            <a:t>CDE</a:t>
          </a:r>
          <a:r>
            <a:rPr lang="en-US" sz="3700" dirty="0">
              <a:solidFill>
                <a:srgbClr val="0C4A6D"/>
              </a:solidFill>
            </a:rPr>
            <a:t>) </a:t>
          </a:r>
        </a:p>
        <a:p>
          <a:r>
            <a:rPr lang="en-US" sz="3900" dirty="0">
              <a:solidFill>
                <a:srgbClr val="0C4A6D"/>
              </a:solidFill>
            </a:rPr>
            <a:t>Migrant Education Office</a:t>
          </a:r>
        </a:p>
      </dgm:t>
    </dgm:pt>
    <dgm:pt modelId="{70416F53-B143-45F9-8443-33A115E39A5D}" type="parTrans" cxnId="{5206ED5E-B089-48AB-9EB4-09615409C6D5}">
      <dgm:prSet/>
      <dgm:spPr/>
      <dgm:t>
        <a:bodyPr/>
        <a:lstStyle/>
        <a:p>
          <a:endParaRPr lang="en-US"/>
        </a:p>
      </dgm:t>
    </dgm:pt>
    <dgm:pt modelId="{957A44F0-0F88-4BB2-9BE5-E5A57B363C4D}" type="sibTrans" cxnId="{5206ED5E-B089-48AB-9EB4-09615409C6D5}">
      <dgm:prSet/>
      <dgm:spPr/>
      <dgm:t>
        <a:bodyPr/>
        <a:lstStyle/>
        <a:p>
          <a:endParaRPr lang="en-US"/>
        </a:p>
      </dgm:t>
    </dgm:pt>
    <dgm:pt modelId="{CB5C53E6-7667-4F72-8BF6-B2FFA58296A2}">
      <dgm:prSet phldrT="[Text]" custT="1">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a:ln>
          <a:solidFill>
            <a:schemeClr val="accent1">
              <a:lumMod val="40000"/>
              <a:lumOff val="60000"/>
            </a:schemeClr>
          </a:solidFill>
        </a:ln>
      </dgm:spPr>
      <dgm:t>
        <a:bodyPr/>
        <a:lstStyle/>
        <a:p>
          <a:r>
            <a:rPr lang="en-US" sz="3900" dirty="0">
              <a:solidFill>
                <a:srgbClr val="0C4A6D"/>
              </a:solidFill>
            </a:rPr>
            <a:t>RA</a:t>
          </a:r>
        </a:p>
      </dgm:t>
    </dgm:pt>
    <dgm:pt modelId="{F3D3DB2A-0778-4EFF-8124-12BBCF0EC1C2}" type="parTrans" cxnId="{58376548-B9D8-43F5-8A75-40470537FDBE}">
      <dgm:prSet/>
      <dgm:spPr/>
      <dgm:t>
        <a:bodyPr/>
        <a:lstStyle/>
        <a:p>
          <a:endParaRPr lang="en-US"/>
        </a:p>
      </dgm:t>
    </dgm:pt>
    <dgm:pt modelId="{24ECD969-7F1F-4058-B47E-80EDFD6C0C20}" type="sibTrans" cxnId="{58376548-B9D8-43F5-8A75-40470537FDBE}">
      <dgm:prSet/>
      <dgm:spPr/>
      <dgm:t>
        <a:bodyPr/>
        <a:lstStyle/>
        <a:p>
          <a:endParaRPr lang="en-US"/>
        </a:p>
      </dgm:t>
    </dgm:pt>
    <dgm:pt modelId="{01032A42-FA21-4DED-A6B7-CF16E8853CBC}">
      <dgm:prSet phldrT="[Text]" custT="1">
        <dgm:style>
          <a:lnRef idx="2">
            <a:schemeClr val="accent2"/>
          </a:lnRef>
          <a:fillRef idx="1">
            <a:schemeClr val="lt1"/>
          </a:fillRef>
          <a:effectRef idx="0">
            <a:schemeClr val="accent2"/>
          </a:effectRef>
          <a:fontRef idx="minor">
            <a:schemeClr val="dk1"/>
          </a:fontRef>
        </dgm:style>
      </dgm:prSet>
      <dgm:spPr>
        <a:solidFill>
          <a:srgbClr val="ED8B6F"/>
        </a:solidFill>
      </dgm:spPr>
      <dgm:t>
        <a:bodyPr/>
        <a:lstStyle/>
        <a:p>
          <a:r>
            <a:rPr lang="en-US" sz="3900" dirty="0">
              <a:solidFill>
                <a:srgbClr val="0C4A6D"/>
              </a:solidFill>
            </a:rPr>
            <a:t>DSAs</a:t>
          </a:r>
        </a:p>
      </dgm:t>
    </dgm:pt>
    <dgm:pt modelId="{F8EC09A2-61F0-4EF1-BD0D-AEF4CC9D1A53}" type="parTrans" cxnId="{AE109CF3-CAED-453A-9AE7-8534AC511CFD}">
      <dgm:prSet/>
      <dgm:spPr/>
      <dgm:t>
        <a:bodyPr/>
        <a:lstStyle/>
        <a:p>
          <a:endParaRPr lang="en-US"/>
        </a:p>
      </dgm:t>
    </dgm:pt>
    <dgm:pt modelId="{61B3C1F8-BC1C-4F8B-AD3D-AF579791D948}" type="sibTrans" cxnId="{AE109CF3-CAED-453A-9AE7-8534AC511CFD}">
      <dgm:prSet/>
      <dgm:spPr/>
      <dgm:t>
        <a:bodyPr/>
        <a:lstStyle/>
        <a:p>
          <a:endParaRPr lang="en-US"/>
        </a:p>
      </dgm:t>
    </dgm:pt>
    <dgm:pt modelId="{D7B665CD-BD50-454E-868B-4109A0936F82}">
      <dgm:prSet phldrT="[Text]" custT="1">
        <dgm:style>
          <a:lnRef idx="2">
            <a:schemeClr val="dk1"/>
          </a:lnRef>
          <a:fillRef idx="1">
            <a:schemeClr val="lt1"/>
          </a:fillRef>
          <a:effectRef idx="0">
            <a:schemeClr val="dk1"/>
          </a:effectRef>
          <a:fontRef idx="minor">
            <a:schemeClr val="dk1"/>
          </a:fontRef>
        </dgm:style>
      </dgm:prSet>
      <dgm:spPr>
        <a:solidFill>
          <a:srgbClr val="ED8B6F"/>
        </a:solidFill>
        <a:ln>
          <a:solidFill>
            <a:srgbClr val="ED8B6F"/>
          </a:solidFill>
        </a:ln>
      </dgm:spPr>
      <dgm:t>
        <a:bodyPr/>
        <a:lstStyle/>
        <a:p>
          <a:r>
            <a:rPr lang="en-US" sz="3900" dirty="0">
              <a:solidFill>
                <a:srgbClr val="0C4A6D"/>
              </a:solidFill>
            </a:rPr>
            <a:t>MOUs</a:t>
          </a:r>
        </a:p>
      </dgm:t>
    </dgm:pt>
    <dgm:pt modelId="{A716CE7E-F818-4CDB-9DF6-7EC1BD318ACA}" type="parTrans" cxnId="{329F62B1-0EEF-441F-A15C-C54A0F86896E}">
      <dgm:prSet/>
      <dgm:spPr/>
      <dgm:t>
        <a:bodyPr/>
        <a:lstStyle/>
        <a:p>
          <a:endParaRPr lang="en-US"/>
        </a:p>
      </dgm:t>
    </dgm:pt>
    <dgm:pt modelId="{791A3B4B-54A5-41A4-A20A-FC8D0F73FB94}" type="sibTrans" cxnId="{329F62B1-0EEF-441F-A15C-C54A0F86896E}">
      <dgm:prSet/>
      <dgm:spPr/>
      <dgm:t>
        <a:bodyPr/>
        <a:lstStyle/>
        <a:p>
          <a:endParaRPr lang="en-US"/>
        </a:p>
      </dgm:t>
    </dgm:pt>
    <dgm:pt modelId="{77EC1247-F25D-45F1-9F78-3EC443E774AA}">
      <dgm:prSet phldrT="[Text]" custT="1">
        <dgm:style>
          <a:lnRef idx="2">
            <a:schemeClr val="accent5"/>
          </a:lnRef>
          <a:fillRef idx="1">
            <a:schemeClr val="lt1"/>
          </a:fillRef>
          <a:effectRef idx="0">
            <a:schemeClr val="accent5"/>
          </a:effectRef>
          <a:fontRef idx="minor">
            <a:schemeClr val="dk1"/>
          </a:fontRef>
        </dgm:style>
      </dgm:prSet>
      <dgm:spPr>
        <a:solidFill>
          <a:schemeClr val="accent6">
            <a:lumMod val="20000"/>
            <a:lumOff val="80000"/>
          </a:schemeClr>
        </a:solidFill>
        <a:ln>
          <a:solidFill>
            <a:schemeClr val="accent1">
              <a:lumMod val="40000"/>
              <a:lumOff val="60000"/>
            </a:schemeClr>
          </a:solidFill>
        </a:ln>
      </dgm:spPr>
      <dgm:t>
        <a:bodyPr/>
        <a:lstStyle/>
        <a:p>
          <a:r>
            <a:rPr lang="en-US" sz="3900" dirty="0">
              <a:solidFill>
                <a:srgbClr val="0C4A6D"/>
              </a:solidFill>
            </a:rPr>
            <a:t>DFD</a:t>
          </a:r>
        </a:p>
      </dgm:t>
    </dgm:pt>
    <dgm:pt modelId="{13C160F6-3F10-4626-B169-9BF3FA5AC92F}" type="parTrans" cxnId="{3A49B289-C5FB-4115-9343-2DA858C11D83}">
      <dgm:prSet/>
      <dgm:spPr/>
      <dgm:t>
        <a:bodyPr/>
        <a:lstStyle/>
        <a:p>
          <a:endParaRPr lang="en-US"/>
        </a:p>
      </dgm:t>
    </dgm:pt>
    <dgm:pt modelId="{3DCE8FF6-B2F0-493B-978B-AD80A6F5D83F}" type="sibTrans" cxnId="{3A49B289-C5FB-4115-9343-2DA858C11D83}">
      <dgm:prSet/>
      <dgm:spPr/>
      <dgm:t>
        <a:bodyPr/>
        <a:lstStyle/>
        <a:p>
          <a:endParaRPr lang="en-US"/>
        </a:p>
      </dgm:t>
    </dgm:pt>
    <dgm:pt modelId="{8C79160E-B841-488C-85B9-196FAEE88E3D}" type="pres">
      <dgm:prSet presAssocID="{49E32B7B-14E0-44FE-B141-F562C0DF5B9A}" presName="Name0" presStyleCnt="0">
        <dgm:presLayoutVars>
          <dgm:chPref val="1"/>
          <dgm:dir/>
          <dgm:animOne val="branch"/>
          <dgm:animLvl val="lvl"/>
          <dgm:resizeHandles/>
        </dgm:presLayoutVars>
      </dgm:prSet>
      <dgm:spPr/>
    </dgm:pt>
    <dgm:pt modelId="{C508B81B-812F-4A2A-9069-6EC26C0878CE}" type="pres">
      <dgm:prSet presAssocID="{05C35D75-8992-42E3-8D7A-F8F5B17A5C4F}" presName="vertOne" presStyleCnt="0"/>
      <dgm:spPr/>
    </dgm:pt>
    <dgm:pt modelId="{BC0FF97D-DB69-4811-8D36-D2B51B109506}" type="pres">
      <dgm:prSet presAssocID="{05C35D75-8992-42E3-8D7A-F8F5B17A5C4F}" presName="txOne" presStyleLbl="node0" presStyleIdx="0" presStyleCnt="1" custScaleX="100023" custLinFactNeighborX="-1054" custLinFactNeighborY="17452">
        <dgm:presLayoutVars>
          <dgm:chPref val="3"/>
        </dgm:presLayoutVars>
      </dgm:prSet>
      <dgm:spPr/>
    </dgm:pt>
    <dgm:pt modelId="{51D95245-C810-40DF-89FA-4909E7944C25}" type="pres">
      <dgm:prSet presAssocID="{05C35D75-8992-42E3-8D7A-F8F5B17A5C4F}" presName="parTransOne" presStyleCnt="0"/>
      <dgm:spPr/>
    </dgm:pt>
    <dgm:pt modelId="{BC5AF523-7616-42C5-8A3F-00878907DFF9}" type="pres">
      <dgm:prSet presAssocID="{05C35D75-8992-42E3-8D7A-F8F5B17A5C4F}" presName="horzOne" presStyleCnt="0"/>
      <dgm:spPr/>
    </dgm:pt>
    <dgm:pt modelId="{8B7189AF-0A7C-419B-864B-F3869735012C}" type="pres">
      <dgm:prSet presAssocID="{CB5C53E6-7667-4F72-8BF6-B2FFA58296A2}" presName="vertTwo" presStyleCnt="0"/>
      <dgm:spPr/>
    </dgm:pt>
    <dgm:pt modelId="{19FEE56D-8D21-493A-A769-0F77767980A8}" type="pres">
      <dgm:prSet presAssocID="{CB5C53E6-7667-4F72-8BF6-B2FFA58296A2}" presName="txTwo" presStyleLbl="node2" presStyleIdx="0" presStyleCnt="2" custLinFactNeighborX="1229" custLinFactNeighborY="-3744">
        <dgm:presLayoutVars>
          <dgm:chPref val="3"/>
        </dgm:presLayoutVars>
      </dgm:prSet>
      <dgm:spPr/>
    </dgm:pt>
    <dgm:pt modelId="{A199C493-4BBE-4687-B2FB-7EEE41CD9020}" type="pres">
      <dgm:prSet presAssocID="{CB5C53E6-7667-4F72-8BF6-B2FFA58296A2}" presName="parTransTwo" presStyleCnt="0"/>
      <dgm:spPr/>
    </dgm:pt>
    <dgm:pt modelId="{BF450691-EF5F-48BC-AEF9-D748DE7EAD47}" type="pres">
      <dgm:prSet presAssocID="{CB5C53E6-7667-4F72-8BF6-B2FFA58296A2}" presName="horzTwo" presStyleCnt="0"/>
      <dgm:spPr/>
    </dgm:pt>
    <dgm:pt modelId="{AE8C065E-74A6-4E7D-8D15-E706885D3C1B}" type="pres">
      <dgm:prSet presAssocID="{01032A42-FA21-4DED-A6B7-CF16E8853CBC}" presName="vertThree" presStyleCnt="0"/>
      <dgm:spPr/>
    </dgm:pt>
    <dgm:pt modelId="{E6808843-4271-4376-A311-62EB0BBA4C7A}" type="pres">
      <dgm:prSet presAssocID="{01032A42-FA21-4DED-A6B7-CF16E8853CBC}" presName="txThree" presStyleLbl="node3" presStyleIdx="0" presStyleCnt="2">
        <dgm:presLayoutVars>
          <dgm:chPref val="3"/>
        </dgm:presLayoutVars>
      </dgm:prSet>
      <dgm:spPr/>
    </dgm:pt>
    <dgm:pt modelId="{ED7B1216-3B5C-4D4F-BD94-A5534AADEBF1}" type="pres">
      <dgm:prSet presAssocID="{01032A42-FA21-4DED-A6B7-CF16E8853CBC}" presName="horzThree" presStyleCnt="0"/>
      <dgm:spPr/>
    </dgm:pt>
    <dgm:pt modelId="{28D6335F-5BE8-4457-9E76-DB32E546F6E6}" type="pres">
      <dgm:prSet presAssocID="{61B3C1F8-BC1C-4F8B-AD3D-AF579791D948}" presName="sibSpaceThree" presStyleCnt="0"/>
      <dgm:spPr/>
    </dgm:pt>
    <dgm:pt modelId="{CAE4CB2A-E58B-470F-A4B5-910C0C04AF2C}" type="pres">
      <dgm:prSet presAssocID="{D7B665CD-BD50-454E-868B-4109A0936F82}" presName="vertThree" presStyleCnt="0"/>
      <dgm:spPr/>
    </dgm:pt>
    <dgm:pt modelId="{5FCD543A-1080-4CE2-BB01-EB91AD410EF1}" type="pres">
      <dgm:prSet presAssocID="{D7B665CD-BD50-454E-868B-4109A0936F82}" presName="txThree" presStyleLbl="node3" presStyleIdx="1" presStyleCnt="2">
        <dgm:presLayoutVars>
          <dgm:chPref val="3"/>
        </dgm:presLayoutVars>
      </dgm:prSet>
      <dgm:spPr/>
    </dgm:pt>
    <dgm:pt modelId="{B1833B3D-889A-4038-99E4-BAA53B327508}" type="pres">
      <dgm:prSet presAssocID="{D7B665CD-BD50-454E-868B-4109A0936F82}" presName="horzThree" presStyleCnt="0"/>
      <dgm:spPr/>
    </dgm:pt>
    <dgm:pt modelId="{8B104DB5-0D18-4AD4-ADFC-A11DB30D0A41}" type="pres">
      <dgm:prSet presAssocID="{24ECD969-7F1F-4058-B47E-80EDFD6C0C20}" presName="sibSpaceTwo" presStyleCnt="0"/>
      <dgm:spPr/>
    </dgm:pt>
    <dgm:pt modelId="{8D10865E-7501-45B6-891F-2C4A55A9BAF7}" type="pres">
      <dgm:prSet presAssocID="{77EC1247-F25D-45F1-9F78-3EC443E774AA}" presName="vertTwo" presStyleCnt="0"/>
      <dgm:spPr/>
    </dgm:pt>
    <dgm:pt modelId="{81275AE7-AED4-4CE5-A944-22B5561BAE63}" type="pres">
      <dgm:prSet presAssocID="{77EC1247-F25D-45F1-9F78-3EC443E774AA}" presName="txTwo" presStyleLbl="node2" presStyleIdx="1" presStyleCnt="2">
        <dgm:presLayoutVars>
          <dgm:chPref val="3"/>
        </dgm:presLayoutVars>
      </dgm:prSet>
      <dgm:spPr/>
    </dgm:pt>
    <dgm:pt modelId="{407A33AF-9A5C-472B-8C1E-F12C33A78183}" type="pres">
      <dgm:prSet presAssocID="{77EC1247-F25D-45F1-9F78-3EC443E774AA}" presName="horzTwo" presStyleCnt="0"/>
      <dgm:spPr/>
    </dgm:pt>
  </dgm:ptLst>
  <dgm:cxnLst>
    <dgm:cxn modelId="{42F5E719-773E-41F8-B920-DC747BCE6101}" type="presOf" srcId="{01032A42-FA21-4DED-A6B7-CF16E8853CBC}" destId="{E6808843-4271-4376-A311-62EB0BBA4C7A}" srcOrd="0" destOrd="0" presId="urn:microsoft.com/office/officeart/2005/8/layout/hierarchy4"/>
    <dgm:cxn modelId="{8817EF35-A430-4B64-8B80-F7067992ADA0}" type="presOf" srcId="{49E32B7B-14E0-44FE-B141-F562C0DF5B9A}" destId="{8C79160E-B841-488C-85B9-196FAEE88E3D}" srcOrd="0" destOrd="0" presId="urn:microsoft.com/office/officeart/2005/8/layout/hierarchy4"/>
    <dgm:cxn modelId="{E3ED335B-C765-44B8-9558-AC6662E69654}" type="presOf" srcId="{CB5C53E6-7667-4F72-8BF6-B2FFA58296A2}" destId="{19FEE56D-8D21-493A-A769-0F77767980A8}" srcOrd="0" destOrd="0" presId="urn:microsoft.com/office/officeart/2005/8/layout/hierarchy4"/>
    <dgm:cxn modelId="{5206ED5E-B089-48AB-9EB4-09615409C6D5}" srcId="{49E32B7B-14E0-44FE-B141-F562C0DF5B9A}" destId="{05C35D75-8992-42E3-8D7A-F8F5B17A5C4F}" srcOrd="0" destOrd="0" parTransId="{70416F53-B143-45F9-8443-33A115E39A5D}" sibTransId="{957A44F0-0F88-4BB2-9BE5-E5A57B363C4D}"/>
    <dgm:cxn modelId="{58376548-B9D8-43F5-8A75-40470537FDBE}" srcId="{05C35D75-8992-42E3-8D7A-F8F5B17A5C4F}" destId="{CB5C53E6-7667-4F72-8BF6-B2FFA58296A2}" srcOrd="0" destOrd="0" parTransId="{F3D3DB2A-0778-4EFF-8124-12BBCF0EC1C2}" sibTransId="{24ECD969-7F1F-4058-B47E-80EDFD6C0C20}"/>
    <dgm:cxn modelId="{3A49B289-C5FB-4115-9343-2DA858C11D83}" srcId="{05C35D75-8992-42E3-8D7A-F8F5B17A5C4F}" destId="{77EC1247-F25D-45F1-9F78-3EC443E774AA}" srcOrd="1" destOrd="0" parTransId="{13C160F6-3F10-4626-B169-9BF3FA5AC92F}" sibTransId="{3DCE8FF6-B2F0-493B-978B-AD80A6F5D83F}"/>
    <dgm:cxn modelId="{329F62B1-0EEF-441F-A15C-C54A0F86896E}" srcId="{CB5C53E6-7667-4F72-8BF6-B2FFA58296A2}" destId="{D7B665CD-BD50-454E-868B-4109A0936F82}" srcOrd="1" destOrd="0" parTransId="{A716CE7E-F818-4CDB-9DF6-7EC1BD318ACA}" sibTransId="{791A3B4B-54A5-41A4-A20A-FC8D0F73FB94}"/>
    <dgm:cxn modelId="{F81EFDD8-14A3-41F8-B251-7B4CED13D209}" type="presOf" srcId="{77EC1247-F25D-45F1-9F78-3EC443E774AA}" destId="{81275AE7-AED4-4CE5-A944-22B5561BAE63}" srcOrd="0" destOrd="0" presId="urn:microsoft.com/office/officeart/2005/8/layout/hierarchy4"/>
    <dgm:cxn modelId="{CD34ADD9-F169-4D15-92E4-E3B9C235A157}" type="presOf" srcId="{05C35D75-8992-42E3-8D7A-F8F5B17A5C4F}" destId="{BC0FF97D-DB69-4811-8D36-D2B51B109506}" srcOrd="0" destOrd="0" presId="urn:microsoft.com/office/officeart/2005/8/layout/hierarchy4"/>
    <dgm:cxn modelId="{F33C52DF-3693-4D96-88C7-E721A19E6FFE}" type="presOf" srcId="{D7B665CD-BD50-454E-868B-4109A0936F82}" destId="{5FCD543A-1080-4CE2-BB01-EB91AD410EF1}" srcOrd="0" destOrd="0" presId="urn:microsoft.com/office/officeart/2005/8/layout/hierarchy4"/>
    <dgm:cxn modelId="{AE109CF3-CAED-453A-9AE7-8534AC511CFD}" srcId="{CB5C53E6-7667-4F72-8BF6-B2FFA58296A2}" destId="{01032A42-FA21-4DED-A6B7-CF16E8853CBC}" srcOrd="0" destOrd="0" parTransId="{F8EC09A2-61F0-4EF1-BD0D-AEF4CC9D1A53}" sibTransId="{61B3C1F8-BC1C-4F8B-AD3D-AF579791D948}"/>
    <dgm:cxn modelId="{EF77E703-0C6B-4DAE-8E45-7C9F575288D2}" type="presParOf" srcId="{8C79160E-B841-488C-85B9-196FAEE88E3D}" destId="{C508B81B-812F-4A2A-9069-6EC26C0878CE}" srcOrd="0" destOrd="0" presId="urn:microsoft.com/office/officeart/2005/8/layout/hierarchy4"/>
    <dgm:cxn modelId="{B3501165-1390-40A1-8508-09D7D956F809}" type="presParOf" srcId="{C508B81B-812F-4A2A-9069-6EC26C0878CE}" destId="{BC0FF97D-DB69-4811-8D36-D2B51B109506}" srcOrd="0" destOrd="0" presId="urn:microsoft.com/office/officeart/2005/8/layout/hierarchy4"/>
    <dgm:cxn modelId="{C719F9F3-186B-46E1-AB52-2ABFF4774238}" type="presParOf" srcId="{C508B81B-812F-4A2A-9069-6EC26C0878CE}" destId="{51D95245-C810-40DF-89FA-4909E7944C25}" srcOrd="1" destOrd="0" presId="urn:microsoft.com/office/officeart/2005/8/layout/hierarchy4"/>
    <dgm:cxn modelId="{1118E682-1557-4B32-867C-9DB8A7F3CC19}" type="presParOf" srcId="{C508B81B-812F-4A2A-9069-6EC26C0878CE}" destId="{BC5AF523-7616-42C5-8A3F-00878907DFF9}" srcOrd="2" destOrd="0" presId="urn:microsoft.com/office/officeart/2005/8/layout/hierarchy4"/>
    <dgm:cxn modelId="{769268BE-9B50-4C9F-AA3B-08A73AE57462}" type="presParOf" srcId="{BC5AF523-7616-42C5-8A3F-00878907DFF9}" destId="{8B7189AF-0A7C-419B-864B-F3869735012C}" srcOrd="0" destOrd="0" presId="urn:microsoft.com/office/officeart/2005/8/layout/hierarchy4"/>
    <dgm:cxn modelId="{ECE91703-EAA6-4F45-AD9F-DCC5C5F8652F}" type="presParOf" srcId="{8B7189AF-0A7C-419B-864B-F3869735012C}" destId="{19FEE56D-8D21-493A-A769-0F77767980A8}" srcOrd="0" destOrd="0" presId="urn:microsoft.com/office/officeart/2005/8/layout/hierarchy4"/>
    <dgm:cxn modelId="{5B799FC7-CD74-47D5-B134-F4D6B2F9ED46}" type="presParOf" srcId="{8B7189AF-0A7C-419B-864B-F3869735012C}" destId="{A199C493-4BBE-4687-B2FB-7EEE41CD9020}" srcOrd="1" destOrd="0" presId="urn:microsoft.com/office/officeart/2005/8/layout/hierarchy4"/>
    <dgm:cxn modelId="{F03BF39A-F802-4492-B304-E445DBC76061}" type="presParOf" srcId="{8B7189AF-0A7C-419B-864B-F3869735012C}" destId="{BF450691-EF5F-48BC-AEF9-D748DE7EAD47}" srcOrd="2" destOrd="0" presId="urn:microsoft.com/office/officeart/2005/8/layout/hierarchy4"/>
    <dgm:cxn modelId="{FBEDAA2E-FAB9-4564-B3EE-64899C105E81}" type="presParOf" srcId="{BF450691-EF5F-48BC-AEF9-D748DE7EAD47}" destId="{AE8C065E-74A6-4E7D-8D15-E706885D3C1B}" srcOrd="0" destOrd="0" presId="urn:microsoft.com/office/officeart/2005/8/layout/hierarchy4"/>
    <dgm:cxn modelId="{BC11E25A-A1CB-496D-996F-87A0450A824A}" type="presParOf" srcId="{AE8C065E-74A6-4E7D-8D15-E706885D3C1B}" destId="{E6808843-4271-4376-A311-62EB0BBA4C7A}" srcOrd="0" destOrd="0" presId="urn:microsoft.com/office/officeart/2005/8/layout/hierarchy4"/>
    <dgm:cxn modelId="{E65C5FB9-B8F3-4151-945A-01237DA84548}" type="presParOf" srcId="{AE8C065E-74A6-4E7D-8D15-E706885D3C1B}" destId="{ED7B1216-3B5C-4D4F-BD94-A5534AADEBF1}" srcOrd="1" destOrd="0" presId="urn:microsoft.com/office/officeart/2005/8/layout/hierarchy4"/>
    <dgm:cxn modelId="{35D6E316-FEBA-4EEC-B63C-E406DDCFFEAB}" type="presParOf" srcId="{BF450691-EF5F-48BC-AEF9-D748DE7EAD47}" destId="{28D6335F-5BE8-4457-9E76-DB32E546F6E6}" srcOrd="1" destOrd="0" presId="urn:microsoft.com/office/officeart/2005/8/layout/hierarchy4"/>
    <dgm:cxn modelId="{411A543F-BD62-4AAA-9210-966D8E4D68F1}" type="presParOf" srcId="{BF450691-EF5F-48BC-AEF9-D748DE7EAD47}" destId="{CAE4CB2A-E58B-470F-A4B5-910C0C04AF2C}" srcOrd="2" destOrd="0" presId="urn:microsoft.com/office/officeart/2005/8/layout/hierarchy4"/>
    <dgm:cxn modelId="{7B26E5C0-800D-4E15-90E9-112B803A15BA}" type="presParOf" srcId="{CAE4CB2A-E58B-470F-A4B5-910C0C04AF2C}" destId="{5FCD543A-1080-4CE2-BB01-EB91AD410EF1}" srcOrd="0" destOrd="0" presId="urn:microsoft.com/office/officeart/2005/8/layout/hierarchy4"/>
    <dgm:cxn modelId="{D3AC414E-999F-41B1-9AE3-9C00942C4E1E}" type="presParOf" srcId="{CAE4CB2A-E58B-470F-A4B5-910C0C04AF2C}" destId="{B1833B3D-889A-4038-99E4-BAA53B327508}" srcOrd="1" destOrd="0" presId="urn:microsoft.com/office/officeart/2005/8/layout/hierarchy4"/>
    <dgm:cxn modelId="{C9FC4D19-30B4-4CC1-8446-46C1E0C8483C}" type="presParOf" srcId="{BC5AF523-7616-42C5-8A3F-00878907DFF9}" destId="{8B104DB5-0D18-4AD4-ADFC-A11DB30D0A41}" srcOrd="1" destOrd="0" presId="urn:microsoft.com/office/officeart/2005/8/layout/hierarchy4"/>
    <dgm:cxn modelId="{B0EA81AF-2473-4F08-9BEE-ADF9A1CFA767}" type="presParOf" srcId="{BC5AF523-7616-42C5-8A3F-00878907DFF9}" destId="{8D10865E-7501-45B6-891F-2C4A55A9BAF7}" srcOrd="2" destOrd="0" presId="urn:microsoft.com/office/officeart/2005/8/layout/hierarchy4"/>
    <dgm:cxn modelId="{EE005A56-817B-43B7-8F92-ACD478657D24}" type="presParOf" srcId="{8D10865E-7501-45B6-891F-2C4A55A9BAF7}" destId="{81275AE7-AED4-4CE5-A944-22B5561BAE63}" srcOrd="0" destOrd="0" presId="urn:microsoft.com/office/officeart/2005/8/layout/hierarchy4"/>
    <dgm:cxn modelId="{B0CC52D1-50B4-4D05-9A09-1A1CE65A2EE5}" type="presParOf" srcId="{8D10865E-7501-45B6-891F-2C4A55A9BAF7}" destId="{407A33AF-9A5C-472B-8C1E-F12C33A7818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CCB8EB-AEEC-4908-A951-997A84D005D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DE1BB19-CEF2-4C58-999D-BDD83783F92F}">
      <dgm:prSet phldrT="[Text]"/>
      <dgm:spPr>
        <a:solidFill>
          <a:srgbClr val="0C4A6D"/>
        </a:solidFill>
      </dgm:spPr>
      <dgm:t>
        <a:bodyPr/>
        <a:lstStyle/>
        <a:p>
          <a:r>
            <a:rPr lang="en-US" b="1" dirty="0"/>
            <a:t>Approver</a:t>
          </a:r>
        </a:p>
      </dgm:t>
    </dgm:pt>
    <dgm:pt modelId="{0FCE0641-02E2-46A0-A142-28806F05E77C}" type="parTrans" cxnId="{0075E645-239C-4AF9-9025-229C15D50F68}">
      <dgm:prSet/>
      <dgm:spPr/>
      <dgm:t>
        <a:bodyPr/>
        <a:lstStyle/>
        <a:p>
          <a:endParaRPr lang="en-US"/>
        </a:p>
      </dgm:t>
    </dgm:pt>
    <dgm:pt modelId="{F9E3BF90-CCE9-4DE4-BF4A-CA09CBDDE1C6}" type="sibTrans" cxnId="{0075E645-239C-4AF9-9025-229C15D50F68}">
      <dgm:prSet/>
      <dgm:spPr/>
      <dgm:t>
        <a:bodyPr/>
        <a:lstStyle/>
        <a:p>
          <a:endParaRPr lang="en-US"/>
        </a:p>
      </dgm:t>
    </dgm:pt>
    <dgm:pt modelId="{AD3F5322-2CD0-4A87-81FA-188F70D4BF61}">
      <dgm:prSet phldrT="[Text]"/>
      <dgm:spPr/>
      <dgm:t>
        <a:bodyPr/>
        <a:lstStyle/>
        <a:p>
          <a:r>
            <a:rPr lang="en-US" b="1" dirty="0"/>
            <a:t>Region Director </a:t>
          </a:r>
          <a:r>
            <a:rPr lang="en-US" dirty="0"/>
            <a:t>(or designee) will approve DSA/MOU plans.</a:t>
          </a:r>
        </a:p>
      </dgm:t>
    </dgm:pt>
    <dgm:pt modelId="{276E87B1-F7CA-44F3-A8DC-B99BDFA42B31}" type="parTrans" cxnId="{A732E990-9412-460D-9727-F52DC90258AD}">
      <dgm:prSet/>
      <dgm:spPr/>
      <dgm:t>
        <a:bodyPr/>
        <a:lstStyle/>
        <a:p>
          <a:endParaRPr lang="en-US"/>
        </a:p>
      </dgm:t>
    </dgm:pt>
    <dgm:pt modelId="{200C4748-6DD6-40A7-91C3-8E992775EBDD}" type="sibTrans" cxnId="{A732E990-9412-460D-9727-F52DC90258AD}">
      <dgm:prSet/>
      <dgm:spPr/>
      <dgm:t>
        <a:bodyPr/>
        <a:lstStyle/>
        <a:p>
          <a:endParaRPr lang="en-US"/>
        </a:p>
      </dgm:t>
    </dgm:pt>
    <dgm:pt modelId="{27F8C918-8104-4E99-929E-62ACB9BFF4F8}">
      <dgm:prSet phldrT="[Text]"/>
      <dgm:spPr/>
      <dgm:t>
        <a:bodyPr/>
        <a:lstStyle/>
        <a:p>
          <a:r>
            <a:rPr lang="en-US" b="1" dirty="0"/>
            <a:t>CDE Consultant </a:t>
          </a:r>
          <a:r>
            <a:rPr lang="en-US" dirty="0"/>
            <a:t>(for regions) will approve region and DFD plans.</a:t>
          </a:r>
        </a:p>
      </dgm:t>
    </dgm:pt>
    <dgm:pt modelId="{3F2101FD-E72C-4A62-8DEB-D9BB25861C7C}" type="parTrans" cxnId="{2E488EAD-3BA2-4DFD-B5B7-963F0CBE33AA}">
      <dgm:prSet/>
      <dgm:spPr/>
      <dgm:t>
        <a:bodyPr/>
        <a:lstStyle/>
        <a:p>
          <a:endParaRPr lang="en-US"/>
        </a:p>
      </dgm:t>
    </dgm:pt>
    <dgm:pt modelId="{2F1280C5-7DE1-42F0-B61C-6180DEF7C90E}" type="sibTrans" cxnId="{2E488EAD-3BA2-4DFD-B5B7-963F0CBE33AA}">
      <dgm:prSet/>
      <dgm:spPr/>
      <dgm:t>
        <a:bodyPr/>
        <a:lstStyle/>
        <a:p>
          <a:endParaRPr lang="en-US"/>
        </a:p>
      </dgm:t>
    </dgm:pt>
    <dgm:pt modelId="{D5A70CDF-0DAE-4C54-9F61-A0FCC5166EC7}">
      <dgm:prSet phldrT="[Text]" custT="1"/>
      <dgm:spPr>
        <a:solidFill>
          <a:srgbClr val="0C4A6D"/>
        </a:solidFill>
        <a:ln w="12700" cap="flat" cmpd="sng" algn="ctr">
          <a:solidFill>
            <a:srgbClr val="4472C4">
              <a:hueOff val="0"/>
              <a:satOff val="0"/>
              <a:lumOff val="0"/>
              <a:alphaOff val="0"/>
            </a:srgbClr>
          </a:solidFill>
          <a:prstDash val="solid"/>
          <a:miter lim="800000"/>
        </a:ln>
        <a:effectLst/>
      </dgm:spPr>
      <dgm:t>
        <a:bodyPr spcFirstLastPara="0" vert="horz" wrap="square" lIns="135128" tIns="77216" rIns="135128" bIns="77216" numCol="1" spcCol="1270" anchor="ctr" anchorCtr="0"/>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Submitter</a:t>
          </a:r>
        </a:p>
      </dgm:t>
    </dgm:pt>
    <dgm:pt modelId="{18B94B56-A356-4A77-BFB0-8C0E30BFAE72}" type="parTrans" cxnId="{7403D4AE-7057-47BF-894A-D70AD2249D4B}">
      <dgm:prSet/>
      <dgm:spPr/>
      <dgm:t>
        <a:bodyPr/>
        <a:lstStyle/>
        <a:p>
          <a:endParaRPr lang="en-US"/>
        </a:p>
      </dgm:t>
    </dgm:pt>
    <dgm:pt modelId="{144175E2-BD48-41ED-87F6-C5632F6A6F35}" type="sibTrans" cxnId="{7403D4AE-7057-47BF-894A-D70AD2249D4B}">
      <dgm:prSet/>
      <dgm:spPr/>
      <dgm:t>
        <a:bodyPr/>
        <a:lstStyle/>
        <a:p>
          <a:endParaRPr lang="en-US"/>
        </a:p>
      </dgm:t>
    </dgm:pt>
    <dgm:pt modelId="{9B279E72-781C-4CEB-A36F-BCE9E559F399}">
      <dgm:prSet phldrT="[Text]"/>
      <dgm:spPr/>
      <dgm:t>
        <a:bodyPr/>
        <a:lstStyle/>
        <a:p>
          <a:r>
            <a:rPr lang="en-US" b="1" dirty="0"/>
            <a:t>DSA/MOU Director </a:t>
          </a:r>
          <a:r>
            <a:rPr lang="en-US" dirty="0"/>
            <a:t>(or designee) will submit the application to their region.</a:t>
          </a:r>
        </a:p>
      </dgm:t>
    </dgm:pt>
    <dgm:pt modelId="{17030E48-2E81-4F3F-A270-D707C55143BE}" type="parTrans" cxnId="{BBC8D217-8288-4D51-93CC-492FEFC2E810}">
      <dgm:prSet/>
      <dgm:spPr/>
      <dgm:t>
        <a:bodyPr/>
        <a:lstStyle/>
        <a:p>
          <a:endParaRPr lang="en-US"/>
        </a:p>
      </dgm:t>
    </dgm:pt>
    <dgm:pt modelId="{B3ADE5E9-87EC-45A3-A698-E6DBB8245761}" type="sibTrans" cxnId="{BBC8D217-8288-4D51-93CC-492FEFC2E810}">
      <dgm:prSet/>
      <dgm:spPr/>
      <dgm:t>
        <a:bodyPr/>
        <a:lstStyle/>
        <a:p>
          <a:endParaRPr lang="en-US"/>
        </a:p>
      </dgm:t>
    </dgm:pt>
    <dgm:pt modelId="{DE11D0C7-4326-4B60-8EC6-4DA737FDE4F0}">
      <dgm:prSet phldrT="[Text]" custT="1"/>
      <dgm:spPr>
        <a:solidFill>
          <a:srgbClr val="0C4A6D"/>
        </a:solidFill>
        <a:ln w="12700" cap="flat" cmpd="sng" algn="ctr">
          <a:solidFill>
            <a:srgbClr val="4472C4">
              <a:hueOff val="0"/>
              <a:satOff val="0"/>
              <a:lumOff val="0"/>
              <a:alphaOff val="0"/>
            </a:srgbClr>
          </a:solidFill>
          <a:prstDash val="solid"/>
          <a:miter lim="800000"/>
        </a:ln>
        <a:effectLst/>
      </dgm:spPr>
      <dgm:t>
        <a:bodyPr spcFirstLastPara="0" vert="horz" wrap="square" lIns="135128" tIns="77216" rIns="135128" bIns="77216" numCol="1" spcCol="1270" anchor="ctr" anchorCtr="0"/>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Editor</a:t>
          </a:r>
        </a:p>
      </dgm:t>
    </dgm:pt>
    <dgm:pt modelId="{3DF01F93-E55D-438E-B19C-5CA68075F091}" type="parTrans" cxnId="{B8F86EA6-65D8-4591-96B0-8A9F26F1F271}">
      <dgm:prSet/>
      <dgm:spPr/>
      <dgm:t>
        <a:bodyPr/>
        <a:lstStyle/>
        <a:p>
          <a:endParaRPr lang="en-US"/>
        </a:p>
      </dgm:t>
    </dgm:pt>
    <dgm:pt modelId="{0B7CCDAF-64E4-4E15-A842-4B1028BC374F}" type="sibTrans" cxnId="{B8F86EA6-65D8-4591-96B0-8A9F26F1F271}">
      <dgm:prSet/>
      <dgm:spPr/>
      <dgm:t>
        <a:bodyPr/>
        <a:lstStyle/>
        <a:p>
          <a:endParaRPr lang="en-US"/>
        </a:p>
      </dgm:t>
    </dgm:pt>
    <dgm:pt modelId="{53201325-6717-4F46-8AF6-C71A318BC5E7}">
      <dgm:prSet phldrT="[Text]"/>
      <dgm:spPr/>
      <dgm:t>
        <a:bodyPr/>
        <a:lstStyle/>
        <a:p>
          <a:pPr algn="l">
            <a:lnSpc>
              <a:spcPct val="100000"/>
            </a:lnSpc>
            <a:spcBef>
              <a:spcPts val="342"/>
            </a:spcBef>
          </a:pPr>
          <a:r>
            <a:rPr lang="en-US" dirty="0"/>
            <a:t>Directors</a:t>
          </a:r>
        </a:p>
      </dgm:t>
    </dgm:pt>
    <dgm:pt modelId="{04CFC724-33ED-4F8E-934D-435C758B0551}" type="parTrans" cxnId="{EEB21AD0-8CCB-4252-8CB1-EA859042B3B9}">
      <dgm:prSet/>
      <dgm:spPr/>
      <dgm:t>
        <a:bodyPr/>
        <a:lstStyle/>
        <a:p>
          <a:endParaRPr lang="en-US"/>
        </a:p>
      </dgm:t>
    </dgm:pt>
    <dgm:pt modelId="{EBDA8CC4-E857-4750-AE57-DF9EA457C068}" type="sibTrans" cxnId="{EEB21AD0-8CCB-4252-8CB1-EA859042B3B9}">
      <dgm:prSet/>
      <dgm:spPr/>
      <dgm:t>
        <a:bodyPr/>
        <a:lstStyle/>
        <a:p>
          <a:endParaRPr lang="en-US"/>
        </a:p>
      </dgm:t>
    </dgm:pt>
    <dgm:pt modelId="{5A5AD4DB-2A03-4372-BF7F-8461F110ED9C}">
      <dgm:prSet phldrT="[Text]"/>
      <dgm:spPr/>
      <dgm:t>
        <a:bodyPr/>
        <a:lstStyle/>
        <a:p>
          <a:pPr algn="l">
            <a:lnSpc>
              <a:spcPct val="100000"/>
            </a:lnSpc>
            <a:spcBef>
              <a:spcPts val="342"/>
            </a:spcBef>
          </a:pPr>
          <a:r>
            <a:rPr lang="en-US" dirty="0"/>
            <a:t>Program Specialist</a:t>
          </a:r>
        </a:p>
      </dgm:t>
    </dgm:pt>
    <dgm:pt modelId="{47CED991-1B77-4290-B2AA-334CC2DF6ACC}" type="parTrans" cxnId="{DAF484F3-3982-4969-B086-C0BAE369A383}">
      <dgm:prSet/>
      <dgm:spPr/>
      <dgm:t>
        <a:bodyPr/>
        <a:lstStyle/>
        <a:p>
          <a:endParaRPr lang="en-US"/>
        </a:p>
      </dgm:t>
    </dgm:pt>
    <dgm:pt modelId="{41671E5E-7905-4A3A-92E7-653C27D58747}" type="sibTrans" cxnId="{DAF484F3-3982-4969-B086-C0BAE369A383}">
      <dgm:prSet/>
      <dgm:spPr/>
      <dgm:t>
        <a:bodyPr/>
        <a:lstStyle/>
        <a:p>
          <a:endParaRPr lang="en-US"/>
        </a:p>
      </dgm:t>
    </dgm:pt>
    <dgm:pt modelId="{018A1404-3948-4A71-8BE5-F2BC0D79684F}">
      <dgm:prSet phldrT="[Text]"/>
      <dgm:spPr/>
      <dgm:t>
        <a:bodyPr/>
        <a:lstStyle/>
        <a:p>
          <a:pPr algn="l">
            <a:lnSpc>
              <a:spcPct val="100000"/>
            </a:lnSpc>
            <a:spcBef>
              <a:spcPts val="342"/>
            </a:spcBef>
          </a:pPr>
          <a:r>
            <a:rPr lang="en-US" dirty="0"/>
            <a:t>Program Coordinators</a:t>
          </a:r>
        </a:p>
      </dgm:t>
    </dgm:pt>
    <dgm:pt modelId="{252DFEF5-37B7-4220-91BB-8ECBFC93AB95}" type="parTrans" cxnId="{E1CFA2C3-7340-4FE4-ACBB-E0B0354A7B76}">
      <dgm:prSet/>
      <dgm:spPr/>
      <dgm:t>
        <a:bodyPr/>
        <a:lstStyle/>
        <a:p>
          <a:endParaRPr lang="en-US"/>
        </a:p>
      </dgm:t>
    </dgm:pt>
    <dgm:pt modelId="{D45FB4E0-19B5-412F-B5C8-2CEF1620775F}" type="sibTrans" cxnId="{E1CFA2C3-7340-4FE4-ACBB-E0B0354A7B76}">
      <dgm:prSet/>
      <dgm:spPr/>
      <dgm:t>
        <a:bodyPr/>
        <a:lstStyle/>
        <a:p>
          <a:endParaRPr lang="en-US"/>
        </a:p>
      </dgm:t>
    </dgm:pt>
    <dgm:pt modelId="{D7A7AC31-EEFE-4CC4-A1A7-7368828AED24}">
      <dgm:prSet phldrT="[Text]"/>
      <dgm:spPr/>
      <dgm:t>
        <a:bodyPr/>
        <a:lstStyle/>
        <a:p>
          <a:pPr algn="l">
            <a:lnSpc>
              <a:spcPct val="100000"/>
            </a:lnSpc>
            <a:spcBef>
              <a:spcPts val="342"/>
            </a:spcBef>
          </a:pPr>
          <a:r>
            <a:rPr lang="en-US" dirty="0"/>
            <a:t>Assistant Administrator</a:t>
          </a:r>
        </a:p>
      </dgm:t>
    </dgm:pt>
    <dgm:pt modelId="{9579018D-764B-496E-95FC-C09929602707}" type="parTrans" cxnId="{6C88E6D0-81CF-4259-B3A3-AD2E1D478D1E}">
      <dgm:prSet/>
      <dgm:spPr/>
      <dgm:t>
        <a:bodyPr/>
        <a:lstStyle/>
        <a:p>
          <a:endParaRPr lang="en-US"/>
        </a:p>
      </dgm:t>
    </dgm:pt>
    <dgm:pt modelId="{3A43D189-F71C-420E-A82B-08317C62E5ED}" type="sibTrans" cxnId="{6C88E6D0-81CF-4259-B3A3-AD2E1D478D1E}">
      <dgm:prSet/>
      <dgm:spPr/>
      <dgm:t>
        <a:bodyPr/>
        <a:lstStyle/>
        <a:p>
          <a:endParaRPr lang="en-US"/>
        </a:p>
      </dgm:t>
    </dgm:pt>
    <dgm:pt modelId="{3CC1633E-6CCC-433B-AAC9-6417164E2BFB}">
      <dgm:prSet phldrT="[Text]"/>
      <dgm:spPr/>
      <dgm:t>
        <a:bodyPr/>
        <a:lstStyle/>
        <a:p>
          <a:pPr algn="l">
            <a:lnSpc>
              <a:spcPct val="100000"/>
            </a:lnSpc>
            <a:spcBef>
              <a:spcPts val="342"/>
            </a:spcBef>
          </a:pPr>
          <a:r>
            <a:rPr lang="en-US" dirty="0"/>
            <a:t>Fiscal Staff</a:t>
          </a:r>
        </a:p>
      </dgm:t>
    </dgm:pt>
    <dgm:pt modelId="{A465BF59-80CC-4181-B502-753CEFD4231D}" type="parTrans" cxnId="{000B4DAF-487E-4BBD-8749-C0C64AE23AE1}">
      <dgm:prSet/>
      <dgm:spPr/>
      <dgm:t>
        <a:bodyPr/>
        <a:lstStyle/>
        <a:p>
          <a:endParaRPr lang="en-US"/>
        </a:p>
      </dgm:t>
    </dgm:pt>
    <dgm:pt modelId="{0A097D1A-58C9-47E0-9A24-F31E47BA4BF4}" type="sibTrans" cxnId="{000B4DAF-487E-4BBD-8749-C0C64AE23AE1}">
      <dgm:prSet/>
      <dgm:spPr/>
      <dgm:t>
        <a:bodyPr/>
        <a:lstStyle/>
        <a:p>
          <a:endParaRPr lang="en-US"/>
        </a:p>
      </dgm:t>
    </dgm:pt>
    <dgm:pt modelId="{8B229C36-7F9E-4E84-AC72-1C8585666FF6}">
      <dgm:prSet phldrT="[Text]"/>
      <dgm:spPr/>
      <dgm:t>
        <a:bodyPr/>
        <a:lstStyle/>
        <a:p>
          <a:pPr algn="l">
            <a:lnSpc>
              <a:spcPct val="100000"/>
            </a:lnSpc>
            <a:spcBef>
              <a:spcPts val="342"/>
            </a:spcBef>
          </a:pPr>
          <a:r>
            <a:rPr lang="en-US" dirty="0" err="1"/>
            <a:t>I&amp;R</a:t>
          </a:r>
          <a:r>
            <a:rPr lang="en-US" dirty="0"/>
            <a:t> Coordinators</a:t>
          </a:r>
        </a:p>
      </dgm:t>
    </dgm:pt>
    <dgm:pt modelId="{441D6E75-AB23-4B3E-9AA8-7B9DF41D57CE}" type="parTrans" cxnId="{E9B2B5D3-BF3E-4282-8CA1-711D7E3D9A81}">
      <dgm:prSet/>
      <dgm:spPr/>
      <dgm:t>
        <a:bodyPr/>
        <a:lstStyle/>
        <a:p>
          <a:endParaRPr lang="en-US"/>
        </a:p>
      </dgm:t>
    </dgm:pt>
    <dgm:pt modelId="{CEBF2810-AE52-46A0-B5F9-48C253E0DA91}" type="sibTrans" cxnId="{E9B2B5D3-BF3E-4282-8CA1-711D7E3D9A81}">
      <dgm:prSet/>
      <dgm:spPr/>
      <dgm:t>
        <a:bodyPr/>
        <a:lstStyle/>
        <a:p>
          <a:endParaRPr lang="en-US"/>
        </a:p>
      </dgm:t>
    </dgm:pt>
    <dgm:pt modelId="{12890436-D6A8-42DD-9A4F-A73674D3A366}">
      <dgm:prSet phldrT="[Text]"/>
      <dgm:spPr/>
      <dgm:t>
        <a:bodyPr/>
        <a:lstStyle/>
        <a:p>
          <a:pPr algn="l">
            <a:lnSpc>
              <a:spcPct val="100000"/>
            </a:lnSpc>
            <a:spcBef>
              <a:spcPts val="342"/>
            </a:spcBef>
          </a:pPr>
          <a:r>
            <a:rPr lang="en-US" dirty="0"/>
            <a:t>Data Entry Specialist</a:t>
          </a:r>
        </a:p>
      </dgm:t>
    </dgm:pt>
    <dgm:pt modelId="{48AD7871-95CA-44F2-ABFB-C6A348CD7C21}" type="parTrans" cxnId="{1CD1BC2A-A147-41FE-9526-0FA96437F89A}">
      <dgm:prSet/>
      <dgm:spPr/>
      <dgm:t>
        <a:bodyPr/>
        <a:lstStyle/>
        <a:p>
          <a:endParaRPr lang="en-US"/>
        </a:p>
      </dgm:t>
    </dgm:pt>
    <dgm:pt modelId="{347483C0-A8B5-4353-BC75-97C7C91C0DE0}" type="sibTrans" cxnId="{1CD1BC2A-A147-41FE-9526-0FA96437F89A}">
      <dgm:prSet/>
      <dgm:spPr/>
      <dgm:t>
        <a:bodyPr/>
        <a:lstStyle/>
        <a:p>
          <a:endParaRPr lang="en-US"/>
        </a:p>
      </dgm:t>
    </dgm:pt>
    <dgm:pt modelId="{7A07A0FD-942D-4059-B86C-6B62ABDC6ABC}">
      <dgm:prSet custT="1"/>
      <dgm:spPr>
        <a:solidFill>
          <a:srgbClr val="0C4A6D"/>
        </a:solidFill>
      </dgm:spPr>
      <dgm:t>
        <a:bodyPr/>
        <a:lstStyle/>
        <a:p>
          <a:r>
            <a:rPr lang="en-US" sz="1900" b="1" kern="1200" dirty="0">
              <a:solidFill>
                <a:prstClr val="white"/>
              </a:solidFill>
              <a:latin typeface="Arial" panose="020B0604020202020204"/>
              <a:ea typeface="+mn-ea"/>
              <a:cs typeface="+mn-cs"/>
            </a:rPr>
            <a:t>Read</a:t>
          </a:r>
          <a:r>
            <a:rPr lang="en-US" sz="1900" b="1" kern="1200" dirty="0"/>
            <a:t> Only</a:t>
          </a:r>
          <a:endParaRPr lang="en-US" sz="1900" kern="1200" dirty="0"/>
        </a:p>
      </dgm:t>
    </dgm:pt>
    <dgm:pt modelId="{73F0D8C0-5A6F-498A-BB7C-830413B64BEF}" type="parTrans" cxnId="{C668A73F-4666-481D-A804-56ED92D54A2E}">
      <dgm:prSet/>
      <dgm:spPr/>
      <dgm:t>
        <a:bodyPr/>
        <a:lstStyle/>
        <a:p>
          <a:endParaRPr lang="en-US"/>
        </a:p>
      </dgm:t>
    </dgm:pt>
    <dgm:pt modelId="{7C6940BF-0BD1-4D4C-8EBA-36CE0116011E}" type="sibTrans" cxnId="{C668A73F-4666-481D-A804-56ED92D54A2E}">
      <dgm:prSet/>
      <dgm:spPr/>
      <dgm:t>
        <a:bodyPr/>
        <a:lstStyle/>
        <a:p>
          <a:endParaRPr lang="en-US"/>
        </a:p>
      </dgm:t>
    </dgm:pt>
    <dgm:pt modelId="{A1D57272-2F1D-45F9-80FA-7A02C0A5B6D3}">
      <dgm:prSet custT="1"/>
      <dgm:spPr>
        <a:solidFill>
          <a:srgbClr val="0C4A6D"/>
        </a:solidFill>
        <a:ln w="12700" cap="flat" cmpd="sng" algn="ctr">
          <a:solidFill>
            <a:srgbClr val="4472C4">
              <a:hueOff val="0"/>
              <a:satOff val="0"/>
              <a:lumOff val="0"/>
              <a:alphaOff val="0"/>
            </a:srgbClr>
          </a:solidFill>
          <a:prstDash val="solid"/>
          <a:miter lim="800000"/>
        </a:ln>
        <a:effectLst/>
      </dgm:spPr>
      <dgm:t>
        <a:bodyPr spcFirstLastPara="0" vert="horz" wrap="square" lIns="135128" tIns="77216" rIns="135128" bIns="77216" numCol="1" spcCol="1270" anchor="ctr" anchorCtr="0"/>
        <a:lstStyle/>
        <a:p>
          <a:r>
            <a:rPr lang="en-US" sz="1900" b="1" kern="1200" dirty="0">
              <a:solidFill>
                <a:prstClr val="white"/>
              </a:solidFill>
              <a:latin typeface="Arial" panose="020B0604020202020204"/>
              <a:ea typeface="+mn-ea"/>
              <a:cs typeface="+mn-cs"/>
            </a:rPr>
            <a:t>Commenters</a:t>
          </a:r>
        </a:p>
      </dgm:t>
    </dgm:pt>
    <dgm:pt modelId="{8DBFFC50-53D8-4517-8E09-F1112D0DDECB}" type="parTrans" cxnId="{19E8DAB0-87CF-4F59-B2A2-7D6BC04A71EA}">
      <dgm:prSet/>
      <dgm:spPr/>
      <dgm:t>
        <a:bodyPr/>
        <a:lstStyle/>
        <a:p>
          <a:endParaRPr lang="en-US"/>
        </a:p>
      </dgm:t>
    </dgm:pt>
    <dgm:pt modelId="{58792DB9-2725-4BE8-B081-B22AC53CA20F}" type="sibTrans" cxnId="{19E8DAB0-87CF-4F59-B2A2-7D6BC04A71EA}">
      <dgm:prSet/>
      <dgm:spPr/>
      <dgm:t>
        <a:bodyPr/>
        <a:lstStyle/>
        <a:p>
          <a:endParaRPr lang="en-US"/>
        </a:p>
      </dgm:t>
    </dgm:pt>
    <dgm:pt modelId="{BA3ACEE9-69D9-463E-A8C6-4900FB5553C6}">
      <dgm:prSet/>
      <dgm:spPr/>
      <dgm:t>
        <a:bodyPr/>
        <a:lstStyle/>
        <a:p>
          <a:r>
            <a:rPr lang="en-US" dirty="0"/>
            <a:t>Region staff</a:t>
          </a:r>
        </a:p>
      </dgm:t>
    </dgm:pt>
    <dgm:pt modelId="{E41F4F4A-0A74-4FFC-94BB-A001098E5E23}" type="parTrans" cxnId="{28484B31-B923-491A-9E43-A1A3A6E29762}">
      <dgm:prSet/>
      <dgm:spPr/>
      <dgm:t>
        <a:bodyPr/>
        <a:lstStyle/>
        <a:p>
          <a:endParaRPr lang="en-US"/>
        </a:p>
      </dgm:t>
    </dgm:pt>
    <dgm:pt modelId="{B11E8FE2-C7DF-4B49-9152-1359E9E49646}" type="sibTrans" cxnId="{28484B31-B923-491A-9E43-A1A3A6E29762}">
      <dgm:prSet/>
      <dgm:spPr/>
      <dgm:t>
        <a:bodyPr/>
        <a:lstStyle/>
        <a:p>
          <a:endParaRPr lang="en-US"/>
        </a:p>
      </dgm:t>
    </dgm:pt>
    <dgm:pt modelId="{4D2ED5C7-8EE7-467B-8B5B-46BFCE957248}">
      <dgm:prSet/>
      <dgm:spPr/>
      <dgm:t>
        <a:bodyPr/>
        <a:lstStyle/>
        <a:p>
          <a:r>
            <a:rPr lang="en-US" dirty="0"/>
            <a:t>Assign this role to anyone that needs access to view the plan without having to make edits or comments </a:t>
          </a:r>
        </a:p>
      </dgm:t>
    </dgm:pt>
    <dgm:pt modelId="{CB928AFB-2671-4636-8C92-56EE56CEF3D3}" type="parTrans" cxnId="{BA8226E2-46B8-4284-91EB-E25BD2C8C3CF}">
      <dgm:prSet/>
      <dgm:spPr/>
      <dgm:t>
        <a:bodyPr/>
        <a:lstStyle/>
        <a:p>
          <a:endParaRPr lang="en-US"/>
        </a:p>
      </dgm:t>
    </dgm:pt>
    <dgm:pt modelId="{7AB1EAFD-860A-4B61-9757-F673464A0F5A}" type="sibTrans" cxnId="{BA8226E2-46B8-4284-91EB-E25BD2C8C3CF}">
      <dgm:prSet/>
      <dgm:spPr/>
      <dgm:t>
        <a:bodyPr/>
        <a:lstStyle/>
        <a:p>
          <a:endParaRPr lang="en-US"/>
        </a:p>
      </dgm:t>
    </dgm:pt>
    <dgm:pt modelId="{93F12832-73F7-4717-8772-38F35EFCBE0F}">
      <dgm:prSet/>
      <dgm:spPr/>
      <dgm:t>
        <a:bodyPr/>
        <a:lstStyle/>
        <a:p>
          <a:r>
            <a:rPr lang="en-US" dirty="0"/>
            <a:t>Assign this role to anyone you think will provide helpful comments</a:t>
          </a:r>
        </a:p>
      </dgm:t>
    </dgm:pt>
    <dgm:pt modelId="{8A68286D-9FA4-4936-85A1-2C49C8A7DDDC}" type="parTrans" cxnId="{88A25AA2-A985-4D6D-A524-C390BDE35D57}">
      <dgm:prSet/>
      <dgm:spPr/>
      <dgm:t>
        <a:bodyPr/>
        <a:lstStyle/>
        <a:p>
          <a:endParaRPr lang="en-US"/>
        </a:p>
      </dgm:t>
    </dgm:pt>
    <dgm:pt modelId="{B557ECEE-6484-4835-95D5-F79EFCCD4939}" type="sibTrans" cxnId="{88A25AA2-A985-4D6D-A524-C390BDE35D57}">
      <dgm:prSet/>
      <dgm:spPr/>
      <dgm:t>
        <a:bodyPr/>
        <a:lstStyle/>
        <a:p>
          <a:endParaRPr lang="en-US"/>
        </a:p>
      </dgm:t>
    </dgm:pt>
    <dgm:pt modelId="{85EA316D-9B0D-4A90-880B-47B789E978AC}">
      <dgm:prSet phldrT="[Text]"/>
      <dgm:spPr/>
      <dgm:t>
        <a:bodyPr/>
        <a:lstStyle/>
        <a:p>
          <a:r>
            <a:rPr lang="en-US" b="1" dirty="0"/>
            <a:t>Region or DFD Director </a:t>
          </a:r>
          <a:r>
            <a:rPr lang="en-US" dirty="0"/>
            <a:t>(or designee) will submit their application to CDE.</a:t>
          </a:r>
        </a:p>
      </dgm:t>
    </dgm:pt>
    <dgm:pt modelId="{4C1912B6-5382-4703-A57C-2CD815E790AC}" type="parTrans" cxnId="{746797AA-36D1-4556-A50D-871DD14DFBBF}">
      <dgm:prSet/>
      <dgm:spPr/>
      <dgm:t>
        <a:bodyPr/>
        <a:lstStyle/>
        <a:p>
          <a:endParaRPr lang="en-US"/>
        </a:p>
      </dgm:t>
    </dgm:pt>
    <dgm:pt modelId="{185C3F04-B667-4208-8A81-6B70CFCAFAC3}" type="sibTrans" cxnId="{746797AA-36D1-4556-A50D-871DD14DFBBF}">
      <dgm:prSet/>
      <dgm:spPr/>
      <dgm:t>
        <a:bodyPr/>
        <a:lstStyle/>
        <a:p>
          <a:endParaRPr lang="en-US"/>
        </a:p>
      </dgm:t>
    </dgm:pt>
    <dgm:pt modelId="{154A4B3D-36A7-441E-8FA5-FB29A198E2F5}">
      <dgm:prSet phldrT="[Text]"/>
      <dgm:spPr/>
      <dgm:t>
        <a:bodyPr/>
        <a:lstStyle/>
        <a:p>
          <a:endParaRPr lang="en-US" dirty="0"/>
        </a:p>
      </dgm:t>
    </dgm:pt>
    <dgm:pt modelId="{5E544B64-7140-4159-941C-AF2FBC5C8651}" type="parTrans" cxnId="{3D95276B-6176-4CE8-BA28-0452329FC412}">
      <dgm:prSet/>
      <dgm:spPr/>
      <dgm:t>
        <a:bodyPr/>
        <a:lstStyle/>
        <a:p>
          <a:endParaRPr lang="en-US"/>
        </a:p>
      </dgm:t>
    </dgm:pt>
    <dgm:pt modelId="{65B30560-98D5-4D3C-9E3E-BD93B9CF9BC8}" type="sibTrans" cxnId="{3D95276B-6176-4CE8-BA28-0452329FC412}">
      <dgm:prSet/>
      <dgm:spPr/>
      <dgm:t>
        <a:bodyPr/>
        <a:lstStyle/>
        <a:p>
          <a:endParaRPr lang="en-US"/>
        </a:p>
      </dgm:t>
    </dgm:pt>
    <dgm:pt modelId="{2C0DFD30-2888-4097-980E-169F357B0399}">
      <dgm:prSet phldrT="[Text]"/>
      <dgm:spPr/>
      <dgm:t>
        <a:bodyPr/>
        <a:lstStyle/>
        <a:p>
          <a:endParaRPr lang="en-US" dirty="0"/>
        </a:p>
      </dgm:t>
    </dgm:pt>
    <dgm:pt modelId="{F9AC45DF-6DA0-4EF3-AA1B-519777E33D75}" type="parTrans" cxnId="{0668A291-116B-4324-8148-19BFC6719941}">
      <dgm:prSet/>
      <dgm:spPr/>
      <dgm:t>
        <a:bodyPr/>
        <a:lstStyle/>
        <a:p>
          <a:endParaRPr lang="en-US"/>
        </a:p>
      </dgm:t>
    </dgm:pt>
    <dgm:pt modelId="{7A55A3F4-B075-483E-B3DF-40C24DFC198E}" type="sibTrans" cxnId="{0668A291-116B-4324-8148-19BFC6719941}">
      <dgm:prSet/>
      <dgm:spPr/>
      <dgm:t>
        <a:bodyPr/>
        <a:lstStyle/>
        <a:p>
          <a:endParaRPr lang="en-US"/>
        </a:p>
      </dgm:t>
    </dgm:pt>
    <dgm:pt modelId="{C9319A0F-A24D-4638-948E-5D497C6762C9}" type="pres">
      <dgm:prSet presAssocID="{9ACCB8EB-AEEC-4908-A951-997A84D005DE}" presName="Name0" presStyleCnt="0">
        <dgm:presLayoutVars>
          <dgm:dir/>
          <dgm:animLvl val="lvl"/>
          <dgm:resizeHandles val="exact"/>
        </dgm:presLayoutVars>
      </dgm:prSet>
      <dgm:spPr/>
    </dgm:pt>
    <dgm:pt modelId="{3B3605AA-698D-4630-8F2E-49B2AFF5531A}" type="pres">
      <dgm:prSet presAssocID="{7DE1BB19-CEF2-4C58-999D-BDD83783F92F}" presName="composite" presStyleCnt="0"/>
      <dgm:spPr/>
    </dgm:pt>
    <dgm:pt modelId="{6938F59C-2482-4A49-9B6C-FB79D08F8FE0}" type="pres">
      <dgm:prSet presAssocID="{7DE1BB19-CEF2-4C58-999D-BDD83783F92F}" presName="parTx" presStyleLbl="alignNode1" presStyleIdx="0" presStyleCnt="5">
        <dgm:presLayoutVars>
          <dgm:chMax val="0"/>
          <dgm:chPref val="0"/>
          <dgm:bulletEnabled val="1"/>
        </dgm:presLayoutVars>
      </dgm:prSet>
      <dgm:spPr/>
    </dgm:pt>
    <dgm:pt modelId="{79B3715D-85DE-468B-BF1E-EA18AD767EDE}" type="pres">
      <dgm:prSet presAssocID="{7DE1BB19-CEF2-4C58-999D-BDD83783F92F}" presName="desTx" presStyleLbl="alignAccFollowNode1" presStyleIdx="0" presStyleCnt="5">
        <dgm:presLayoutVars>
          <dgm:bulletEnabled val="1"/>
        </dgm:presLayoutVars>
      </dgm:prSet>
      <dgm:spPr/>
    </dgm:pt>
    <dgm:pt modelId="{26F5D136-710D-4924-B257-756940F307BB}" type="pres">
      <dgm:prSet presAssocID="{F9E3BF90-CCE9-4DE4-BF4A-CA09CBDDE1C6}" presName="space" presStyleCnt="0"/>
      <dgm:spPr/>
    </dgm:pt>
    <dgm:pt modelId="{82C811EB-752E-4EA0-95A7-27E9CE45C9F1}" type="pres">
      <dgm:prSet presAssocID="{D5A70CDF-0DAE-4C54-9F61-A0FCC5166EC7}" presName="composite" presStyleCnt="0"/>
      <dgm:spPr/>
    </dgm:pt>
    <dgm:pt modelId="{3868A219-81E4-40AB-9BAB-031D78A255AD}" type="pres">
      <dgm:prSet presAssocID="{D5A70CDF-0DAE-4C54-9F61-A0FCC5166EC7}" presName="parTx" presStyleLbl="alignNode1" presStyleIdx="1" presStyleCnt="5">
        <dgm:presLayoutVars>
          <dgm:chMax val="0"/>
          <dgm:chPref val="0"/>
          <dgm:bulletEnabled val="1"/>
        </dgm:presLayoutVars>
      </dgm:prSet>
      <dgm:spPr>
        <a:xfrm>
          <a:off x="2101619" y="681614"/>
          <a:ext cx="1839317" cy="547200"/>
        </a:xfrm>
        <a:prstGeom prst="rect">
          <a:avLst/>
        </a:prstGeom>
      </dgm:spPr>
    </dgm:pt>
    <dgm:pt modelId="{688BD7F6-0DA4-499A-ADC4-76EED6B35613}" type="pres">
      <dgm:prSet presAssocID="{D5A70CDF-0DAE-4C54-9F61-A0FCC5166EC7}" presName="desTx" presStyleLbl="alignAccFollowNode1" presStyleIdx="1" presStyleCnt="5">
        <dgm:presLayoutVars>
          <dgm:bulletEnabled val="1"/>
        </dgm:presLayoutVars>
      </dgm:prSet>
      <dgm:spPr/>
    </dgm:pt>
    <dgm:pt modelId="{47FBC4FA-0700-470B-A935-EC2DC6140578}" type="pres">
      <dgm:prSet presAssocID="{144175E2-BD48-41ED-87F6-C5632F6A6F35}" presName="space" presStyleCnt="0"/>
      <dgm:spPr/>
    </dgm:pt>
    <dgm:pt modelId="{973E2EDC-2EB6-4CD8-AFD5-3C0A31D3069F}" type="pres">
      <dgm:prSet presAssocID="{DE11D0C7-4326-4B60-8EC6-4DA737FDE4F0}" presName="composite" presStyleCnt="0"/>
      <dgm:spPr/>
    </dgm:pt>
    <dgm:pt modelId="{6B272668-94CE-47E4-97F7-D99A82CDF99D}" type="pres">
      <dgm:prSet presAssocID="{DE11D0C7-4326-4B60-8EC6-4DA737FDE4F0}" presName="parTx" presStyleLbl="alignNode1" presStyleIdx="2" presStyleCnt="5">
        <dgm:presLayoutVars>
          <dgm:chMax val="0"/>
          <dgm:chPref val="0"/>
          <dgm:bulletEnabled val="1"/>
        </dgm:presLayoutVars>
      </dgm:prSet>
      <dgm:spPr>
        <a:xfrm>
          <a:off x="4198441" y="645070"/>
          <a:ext cx="1839317" cy="547200"/>
        </a:xfrm>
        <a:prstGeom prst="rect">
          <a:avLst/>
        </a:prstGeom>
      </dgm:spPr>
    </dgm:pt>
    <dgm:pt modelId="{8E47C1FB-0681-4B8A-89B0-9631428A8993}" type="pres">
      <dgm:prSet presAssocID="{DE11D0C7-4326-4B60-8EC6-4DA737FDE4F0}" presName="desTx" presStyleLbl="alignAccFollowNode1" presStyleIdx="2" presStyleCnt="5">
        <dgm:presLayoutVars>
          <dgm:bulletEnabled val="1"/>
        </dgm:presLayoutVars>
      </dgm:prSet>
      <dgm:spPr/>
    </dgm:pt>
    <dgm:pt modelId="{F56965E4-B831-4CDC-AB7F-DC78D319F916}" type="pres">
      <dgm:prSet presAssocID="{0B7CCDAF-64E4-4E15-A842-4B1028BC374F}" presName="space" presStyleCnt="0"/>
      <dgm:spPr/>
    </dgm:pt>
    <dgm:pt modelId="{2FAA1F08-EFFD-4DA3-B420-C67223EAE136}" type="pres">
      <dgm:prSet presAssocID="{A1D57272-2F1D-45F9-80FA-7A02C0A5B6D3}" presName="composite" presStyleCnt="0"/>
      <dgm:spPr/>
    </dgm:pt>
    <dgm:pt modelId="{E525C6DE-6C40-47D3-9109-7D0981905F44}" type="pres">
      <dgm:prSet presAssocID="{A1D57272-2F1D-45F9-80FA-7A02C0A5B6D3}" presName="parTx" presStyleLbl="alignNode1" presStyleIdx="3" presStyleCnt="5">
        <dgm:presLayoutVars>
          <dgm:chMax val="0"/>
          <dgm:chPref val="0"/>
          <dgm:bulletEnabled val="1"/>
        </dgm:presLayoutVars>
      </dgm:prSet>
      <dgm:spPr>
        <a:xfrm>
          <a:off x="6295263" y="645070"/>
          <a:ext cx="1839317" cy="547200"/>
        </a:xfrm>
        <a:prstGeom prst="rect">
          <a:avLst/>
        </a:prstGeom>
      </dgm:spPr>
    </dgm:pt>
    <dgm:pt modelId="{235A7AE3-83E1-47F3-9907-6A3BFB80B3A6}" type="pres">
      <dgm:prSet presAssocID="{A1D57272-2F1D-45F9-80FA-7A02C0A5B6D3}" presName="desTx" presStyleLbl="alignAccFollowNode1" presStyleIdx="3" presStyleCnt="5">
        <dgm:presLayoutVars>
          <dgm:bulletEnabled val="1"/>
        </dgm:presLayoutVars>
      </dgm:prSet>
      <dgm:spPr/>
    </dgm:pt>
    <dgm:pt modelId="{AE288730-70A9-41A7-ADD4-3679ED7AF917}" type="pres">
      <dgm:prSet presAssocID="{58792DB9-2725-4BE8-B081-B22AC53CA20F}" presName="space" presStyleCnt="0"/>
      <dgm:spPr/>
    </dgm:pt>
    <dgm:pt modelId="{13A5B698-C6D9-4DAC-8CA6-4A070348F69F}" type="pres">
      <dgm:prSet presAssocID="{7A07A0FD-942D-4059-B86C-6B62ABDC6ABC}" presName="composite" presStyleCnt="0"/>
      <dgm:spPr/>
    </dgm:pt>
    <dgm:pt modelId="{80CA3375-B205-4887-82BF-C5B4AFE1DF06}" type="pres">
      <dgm:prSet presAssocID="{7A07A0FD-942D-4059-B86C-6B62ABDC6ABC}" presName="parTx" presStyleLbl="alignNode1" presStyleIdx="4" presStyleCnt="5">
        <dgm:presLayoutVars>
          <dgm:chMax val="0"/>
          <dgm:chPref val="0"/>
          <dgm:bulletEnabled val="1"/>
        </dgm:presLayoutVars>
      </dgm:prSet>
      <dgm:spPr/>
    </dgm:pt>
    <dgm:pt modelId="{5CE1E6A6-3023-499D-9E19-32688BC0A35A}" type="pres">
      <dgm:prSet presAssocID="{7A07A0FD-942D-4059-B86C-6B62ABDC6ABC}" presName="desTx" presStyleLbl="alignAccFollowNode1" presStyleIdx="4" presStyleCnt="5">
        <dgm:presLayoutVars>
          <dgm:bulletEnabled val="1"/>
        </dgm:presLayoutVars>
      </dgm:prSet>
      <dgm:spPr/>
    </dgm:pt>
  </dgm:ptLst>
  <dgm:cxnLst>
    <dgm:cxn modelId="{D3884807-7936-4413-B1B8-2FEE8AC06911}" type="presOf" srcId="{7A07A0FD-942D-4059-B86C-6B62ABDC6ABC}" destId="{80CA3375-B205-4887-82BF-C5B4AFE1DF06}" srcOrd="0" destOrd="0" presId="urn:microsoft.com/office/officeart/2005/8/layout/hList1"/>
    <dgm:cxn modelId="{BBC8D217-8288-4D51-93CC-492FEFC2E810}" srcId="{D5A70CDF-0DAE-4C54-9F61-A0FCC5166EC7}" destId="{9B279E72-781C-4CEB-A36F-BCE9E559F399}" srcOrd="0" destOrd="0" parTransId="{17030E48-2E81-4F3F-A270-D707C55143BE}" sibTransId="{B3ADE5E9-87EC-45A3-A698-E6DBB8245761}"/>
    <dgm:cxn modelId="{D76B4024-850D-4DE1-AE91-B35C4B71A19B}" type="presOf" srcId="{BA3ACEE9-69D9-463E-A8C6-4900FB5553C6}" destId="{235A7AE3-83E1-47F3-9907-6A3BFB80B3A6}" srcOrd="0" destOrd="0" presId="urn:microsoft.com/office/officeart/2005/8/layout/hList1"/>
    <dgm:cxn modelId="{1CD1BC2A-A147-41FE-9526-0FA96437F89A}" srcId="{DE11D0C7-4326-4B60-8EC6-4DA737FDE4F0}" destId="{12890436-D6A8-42DD-9A4F-A73674D3A366}" srcOrd="6" destOrd="0" parTransId="{48AD7871-95CA-44F2-ABFB-C6A348CD7C21}" sibTransId="{347483C0-A8B5-4353-BC75-97C7C91C0DE0}"/>
    <dgm:cxn modelId="{28484B31-B923-491A-9E43-A1A3A6E29762}" srcId="{A1D57272-2F1D-45F9-80FA-7A02C0A5B6D3}" destId="{BA3ACEE9-69D9-463E-A8C6-4900FB5553C6}" srcOrd="0" destOrd="0" parTransId="{E41F4F4A-0A74-4FFC-94BB-A001098E5E23}" sibTransId="{B11E8FE2-C7DF-4B49-9152-1359E9E49646}"/>
    <dgm:cxn modelId="{9B83E034-6C11-46F6-AF7D-D55B2D8AAC10}" type="presOf" srcId="{A1D57272-2F1D-45F9-80FA-7A02C0A5B6D3}" destId="{E525C6DE-6C40-47D3-9109-7D0981905F44}" srcOrd="0" destOrd="0" presId="urn:microsoft.com/office/officeart/2005/8/layout/hList1"/>
    <dgm:cxn modelId="{21340737-251C-4682-9388-2BF33E267FBB}" type="presOf" srcId="{3CC1633E-6CCC-433B-AAC9-6417164E2BFB}" destId="{8E47C1FB-0681-4B8A-89B0-9631428A8993}" srcOrd="0" destOrd="4" presId="urn:microsoft.com/office/officeart/2005/8/layout/hList1"/>
    <dgm:cxn modelId="{0708653E-4352-4C6F-AE30-7E298C3142D1}" type="presOf" srcId="{AD3F5322-2CD0-4A87-81FA-188F70D4BF61}" destId="{79B3715D-85DE-468B-BF1E-EA18AD767EDE}" srcOrd="0" destOrd="0" presId="urn:microsoft.com/office/officeart/2005/8/layout/hList1"/>
    <dgm:cxn modelId="{C668A73F-4666-481D-A804-56ED92D54A2E}" srcId="{9ACCB8EB-AEEC-4908-A951-997A84D005DE}" destId="{7A07A0FD-942D-4059-B86C-6B62ABDC6ABC}" srcOrd="4" destOrd="0" parTransId="{73F0D8C0-5A6F-498A-BB7C-830413B64BEF}" sibTransId="{7C6940BF-0BD1-4D4C-8EBA-36CE0116011E}"/>
    <dgm:cxn modelId="{007D4844-6291-41BE-AF02-201D6385BD7E}" type="presOf" srcId="{DE11D0C7-4326-4B60-8EC6-4DA737FDE4F0}" destId="{6B272668-94CE-47E4-97F7-D99A82CDF99D}" srcOrd="0" destOrd="0" presId="urn:microsoft.com/office/officeart/2005/8/layout/hList1"/>
    <dgm:cxn modelId="{0075E645-239C-4AF9-9025-229C15D50F68}" srcId="{9ACCB8EB-AEEC-4908-A951-997A84D005DE}" destId="{7DE1BB19-CEF2-4C58-999D-BDD83783F92F}" srcOrd="0" destOrd="0" parTransId="{0FCE0641-02E2-46A0-A142-28806F05E77C}" sibTransId="{F9E3BF90-CCE9-4DE4-BF4A-CA09CBDDE1C6}"/>
    <dgm:cxn modelId="{3D95276B-6176-4CE8-BA28-0452329FC412}" srcId="{D5A70CDF-0DAE-4C54-9F61-A0FCC5166EC7}" destId="{154A4B3D-36A7-441E-8FA5-FB29A198E2F5}" srcOrd="1" destOrd="0" parTransId="{5E544B64-7140-4159-941C-AF2FBC5C8651}" sibTransId="{65B30560-98D5-4D3C-9E3E-BD93B9CF9BC8}"/>
    <dgm:cxn modelId="{88BB3E4C-1ABD-4D41-8C07-4408512BBB0B}" type="presOf" srcId="{7DE1BB19-CEF2-4C58-999D-BDD83783F92F}" destId="{6938F59C-2482-4A49-9B6C-FB79D08F8FE0}" srcOrd="0" destOrd="0" presId="urn:microsoft.com/office/officeart/2005/8/layout/hList1"/>
    <dgm:cxn modelId="{6114C86E-3AEF-4DFA-A533-CFD9415226F0}" type="presOf" srcId="{9ACCB8EB-AEEC-4908-A951-997A84D005DE}" destId="{C9319A0F-A24D-4638-948E-5D497C6762C9}" srcOrd="0" destOrd="0" presId="urn:microsoft.com/office/officeart/2005/8/layout/hList1"/>
    <dgm:cxn modelId="{34CD0574-881F-45E9-A0F7-E529E6655EA4}" type="presOf" srcId="{53201325-6717-4F46-8AF6-C71A318BC5E7}" destId="{8E47C1FB-0681-4B8A-89B0-9631428A8993}" srcOrd="0" destOrd="0" presId="urn:microsoft.com/office/officeart/2005/8/layout/hList1"/>
    <dgm:cxn modelId="{AC1C4880-4561-4C8D-B6E0-142D7F88A08E}" type="presOf" srcId="{93F12832-73F7-4717-8772-38F35EFCBE0F}" destId="{235A7AE3-83E1-47F3-9907-6A3BFB80B3A6}" srcOrd="0" destOrd="1" presId="urn:microsoft.com/office/officeart/2005/8/layout/hList1"/>
    <dgm:cxn modelId="{6CF26086-3245-4CFB-8A72-1A62654708C4}" type="presOf" srcId="{85EA316D-9B0D-4A90-880B-47B789E978AC}" destId="{688BD7F6-0DA4-499A-ADC4-76EED6B35613}" srcOrd="0" destOrd="2" presId="urn:microsoft.com/office/officeart/2005/8/layout/hList1"/>
    <dgm:cxn modelId="{5B6D7289-DEFE-4870-85F1-24E033FE8962}" type="presOf" srcId="{2C0DFD30-2888-4097-980E-169F357B0399}" destId="{79B3715D-85DE-468B-BF1E-EA18AD767EDE}" srcOrd="0" destOrd="1" presId="urn:microsoft.com/office/officeart/2005/8/layout/hList1"/>
    <dgm:cxn modelId="{6CAD8B8F-4F22-4764-9A53-724621DB01B3}" type="presOf" srcId="{27F8C918-8104-4E99-929E-62ACB9BFF4F8}" destId="{79B3715D-85DE-468B-BF1E-EA18AD767EDE}" srcOrd="0" destOrd="2" presId="urn:microsoft.com/office/officeart/2005/8/layout/hList1"/>
    <dgm:cxn modelId="{72B6BF8F-EE3A-44B7-BAE0-23C7F5FF2EE0}" type="presOf" srcId="{5A5AD4DB-2A03-4372-BF7F-8461F110ED9C}" destId="{8E47C1FB-0681-4B8A-89B0-9631428A8993}" srcOrd="0" destOrd="1" presId="urn:microsoft.com/office/officeart/2005/8/layout/hList1"/>
    <dgm:cxn modelId="{17E5C590-441F-4DCF-ABFD-F319D8B23233}" type="presOf" srcId="{8B229C36-7F9E-4E84-AC72-1C8585666FF6}" destId="{8E47C1FB-0681-4B8A-89B0-9631428A8993}" srcOrd="0" destOrd="5" presId="urn:microsoft.com/office/officeart/2005/8/layout/hList1"/>
    <dgm:cxn modelId="{A732E990-9412-460D-9727-F52DC90258AD}" srcId="{7DE1BB19-CEF2-4C58-999D-BDD83783F92F}" destId="{AD3F5322-2CD0-4A87-81FA-188F70D4BF61}" srcOrd="0" destOrd="0" parTransId="{276E87B1-F7CA-44F3-A8DC-B99BDFA42B31}" sibTransId="{200C4748-6DD6-40A7-91C3-8E992775EBDD}"/>
    <dgm:cxn modelId="{0668A291-116B-4324-8148-19BFC6719941}" srcId="{7DE1BB19-CEF2-4C58-999D-BDD83783F92F}" destId="{2C0DFD30-2888-4097-980E-169F357B0399}" srcOrd="1" destOrd="0" parTransId="{F9AC45DF-6DA0-4EF3-AA1B-519777E33D75}" sibTransId="{7A55A3F4-B075-483E-B3DF-40C24DFC198E}"/>
    <dgm:cxn modelId="{88A25AA2-A985-4D6D-A524-C390BDE35D57}" srcId="{A1D57272-2F1D-45F9-80FA-7A02C0A5B6D3}" destId="{93F12832-73F7-4717-8772-38F35EFCBE0F}" srcOrd="1" destOrd="0" parTransId="{8A68286D-9FA4-4936-85A1-2C49C8A7DDDC}" sibTransId="{B557ECEE-6484-4835-95D5-F79EFCCD4939}"/>
    <dgm:cxn modelId="{B8F86EA6-65D8-4591-96B0-8A9F26F1F271}" srcId="{9ACCB8EB-AEEC-4908-A951-997A84D005DE}" destId="{DE11D0C7-4326-4B60-8EC6-4DA737FDE4F0}" srcOrd="2" destOrd="0" parTransId="{3DF01F93-E55D-438E-B19C-5CA68075F091}" sibTransId="{0B7CCDAF-64E4-4E15-A842-4B1028BC374F}"/>
    <dgm:cxn modelId="{746797AA-36D1-4556-A50D-871DD14DFBBF}" srcId="{D5A70CDF-0DAE-4C54-9F61-A0FCC5166EC7}" destId="{85EA316D-9B0D-4A90-880B-47B789E978AC}" srcOrd="2" destOrd="0" parTransId="{4C1912B6-5382-4703-A57C-2CD815E790AC}" sibTransId="{185C3F04-B667-4208-8A81-6B70CFCAFAC3}"/>
    <dgm:cxn modelId="{E75C96AB-4C51-47BC-A8E5-B915E1F41368}" type="presOf" srcId="{4D2ED5C7-8EE7-467B-8B5B-46BFCE957248}" destId="{5CE1E6A6-3023-499D-9E19-32688BC0A35A}" srcOrd="0" destOrd="0" presId="urn:microsoft.com/office/officeart/2005/8/layout/hList1"/>
    <dgm:cxn modelId="{2E488EAD-3BA2-4DFD-B5B7-963F0CBE33AA}" srcId="{7DE1BB19-CEF2-4C58-999D-BDD83783F92F}" destId="{27F8C918-8104-4E99-929E-62ACB9BFF4F8}" srcOrd="2" destOrd="0" parTransId="{3F2101FD-E72C-4A62-8DEB-D9BB25861C7C}" sibTransId="{2F1280C5-7DE1-42F0-B61C-6180DEF7C90E}"/>
    <dgm:cxn modelId="{7403D4AE-7057-47BF-894A-D70AD2249D4B}" srcId="{9ACCB8EB-AEEC-4908-A951-997A84D005DE}" destId="{D5A70CDF-0DAE-4C54-9F61-A0FCC5166EC7}" srcOrd="1" destOrd="0" parTransId="{18B94B56-A356-4A77-BFB0-8C0E30BFAE72}" sibTransId="{144175E2-BD48-41ED-87F6-C5632F6A6F35}"/>
    <dgm:cxn modelId="{559B65AF-0A6C-469D-A628-57095EE48BD4}" type="presOf" srcId="{D5A70CDF-0DAE-4C54-9F61-A0FCC5166EC7}" destId="{3868A219-81E4-40AB-9BAB-031D78A255AD}" srcOrd="0" destOrd="0" presId="urn:microsoft.com/office/officeart/2005/8/layout/hList1"/>
    <dgm:cxn modelId="{000B4DAF-487E-4BBD-8749-C0C64AE23AE1}" srcId="{DE11D0C7-4326-4B60-8EC6-4DA737FDE4F0}" destId="{3CC1633E-6CCC-433B-AAC9-6417164E2BFB}" srcOrd="4" destOrd="0" parTransId="{A465BF59-80CC-4181-B502-753CEFD4231D}" sibTransId="{0A097D1A-58C9-47E0-9A24-F31E47BA4BF4}"/>
    <dgm:cxn modelId="{19E8DAB0-87CF-4F59-B2A2-7D6BC04A71EA}" srcId="{9ACCB8EB-AEEC-4908-A951-997A84D005DE}" destId="{A1D57272-2F1D-45F9-80FA-7A02C0A5B6D3}" srcOrd="3" destOrd="0" parTransId="{8DBFFC50-53D8-4517-8E09-F1112D0DDECB}" sibTransId="{58792DB9-2725-4BE8-B081-B22AC53CA20F}"/>
    <dgm:cxn modelId="{0E19C2B4-6FB2-458D-A3F6-3B50ADE2308A}" type="presOf" srcId="{D7A7AC31-EEFE-4CC4-A1A7-7368828AED24}" destId="{8E47C1FB-0681-4B8A-89B0-9631428A8993}" srcOrd="0" destOrd="3" presId="urn:microsoft.com/office/officeart/2005/8/layout/hList1"/>
    <dgm:cxn modelId="{E1CFA2C3-7340-4FE4-ACBB-E0B0354A7B76}" srcId="{DE11D0C7-4326-4B60-8EC6-4DA737FDE4F0}" destId="{018A1404-3948-4A71-8BE5-F2BC0D79684F}" srcOrd="2" destOrd="0" parTransId="{252DFEF5-37B7-4220-91BB-8ECBFC93AB95}" sibTransId="{D45FB4E0-19B5-412F-B5C8-2CEF1620775F}"/>
    <dgm:cxn modelId="{B25074CF-9AF1-4D8C-BA39-3D414E7C9897}" type="presOf" srcId="{12890436-D6A8-42DD-9A4F-A73674D3A366}" destId="{8E47C1FB-0681-4B8A-89B0-9631428A8993}" srcOrd="0" destOrd="6" presId="urn:microsoft.com/office/officeart/2005/8/layout/hList1"/>
    <dgm:cxn modelId="{EEB21AD0-8CCB-4252-8CB1-EA859042B3B9}" srcId="{DE11D0C7-4326-4B60-8EC6-4DA737FDE4F0}" destId="{53201325-6717-4F46-8AF6-C71A318BC5E7}" srcOrd="0" destOrd="0" parTransId="{04CFC724-33ED-4F8E-934D-435C758B0551}" sibTransId="{EBDA8CC4-E857-4750-AE57-DF9EA457C068}"/>
    <dgm:cxn modelId="{6C88E6D0-81CF-4259-B3A3-AD2E1D478D1E}" srcId="{DE11D0C7-4326-4B60-8EC6-4DA737FDE4F0}" destId="{D7A7AC31-EEFE-4CC4-A1A7-7368828AED24}" srcOrd="3" destOrd="0" parTransId="{9579018D-764B-496E-95FC-C09929602707}" sibTransId="{3A43D189-F71C-420E-A82B-08317C62E5ED}"/>
    <dgm:cxn modelId="{E9B2B5D3-BF3E-4282-8CA1-711D7E3D9A81}" srcId="{DE11D0C7-4326-4B60-8EC6-4DA737FDE4F0}" destId="{8B229C36-7F9E-4E84-AC72-1C8585666FF6}" srcOrd="5" destOrd="0" parTransId="{441D6E75-AB23-4B3E-9AA8-7B9DF41D57CE}" sibTransId="{CEBF2810-AE52-46A0-B5F9-48C253E0DA91}"/>
    <dgm:cxn modelId="{BA8226E2-46B8-4284-91EB-E25BD2C8C3CF}" srcId="{7A07A0FD-942D-4059-B86C-6B62ABDC6ABC}" destId="{4D2ED5C7-8EE7-467B-8B5B-46BFCE957248}" srcOrd="0" destOrd="0" parTransId="{CB928AFB-2671-4636-8C92-56EE56CEF3D3}" sibTransId="{7AB1EAFD-860A-4B61-9757-F673464A0F5A}"/>
    <dgm:cxn modelId="{687DB0ED-99EA-4076-A2C7-9B491CAAFD53}" type="presOf" srcId="{9B279E72-781C-4CEB-A36F-BCE9E559F399}" destId="{688BD7F6-0DA4-499A-ADC4-76EED6B35613}" srcOrd="0" destOrd="0" presId="urn:microsoft.com/office/officeart/2005/8/layout/hList1"/>
    <dgm:cxn modelId="{6A448BEF-AFD1-40E8-A234-49C28A73C109}" type="presOf" srcId="{154A4B3D-36A7-441E-8FA5-FB29A198E2F5}" destId="{688BD7F6-0DA4-499A-ADC4-76EED6B35613}" srcOrd="0" destOrd="1" presId="urn:microsoft.com/office/officeart/2005/8/layout/hList1"/>
    <dgm:cxn modelId="{DAF484F3-3982-4969-B086-C0BAE369A383}" srcId="{DE11D0C7-4326-4B60-8EC6-4DA737FDE4F0}" destId="{5A5AD4DB-2A03-4372-BF7F-8461F110ED9C}" srcOrd="1" destOrd="0" parTransId="{47CED991-1B77-4290-B2AA-334CC2DF6ACC}" sibTransId="{41671E5E-7905-4A3A-92E7-653C27D58747}"/>
    <dgm:cxn modelId="{735BCDF9-EACC-4B46-81C3-FAEE04600E7B}" type="presOf" srcId="{018A1404-3948-4A71-8BE5-F2BC0D79684F}" destId="{8E47C1FB-0681-4B8A-89B0-9631428A8993}" srcOrd="0" destOrd="2" presId="urn:microsoft.com/office/officeart/2005/8/layout/hList1"/>
    <dgm:cxn modelId="{51A4592E-E421-4318-AFE2-6C2B20E41425}" type="presParOf" srcId="{C9319A0F-A24D-4638-948E-5D497C6762C9}" destId="{3B3605AA-698D-4630-8F2E-49B2AFF5531A}" srcOrd="0" destOrd="0" presId="urn:microsoft.com/office/officeart/2005/8/layout/hList1"/>
    <dgm:cxn modelId="{D0579D9D-EDB3-44C3-9EF5-821DDB1561A4}" type="presParOf" srcId="{3B3605AA-698D-4630-8F2E-49B2AFF5531A}" destId="{6938F59C-2482-4A49-9B6C-FB79D08F8FE0}" srcOrd="0" destOrd="0" presId="urn:microsoft.com/office/officeart/2005/8/layout/hList1"/>
    <dgm:cxn modelId="{D667CB5E-5925-4FE5-81C3-4CF43704ECE2}" type="presParOf" srcId="{3B3605AA-698D-4630-8F2E-49B2AFF5531A}" destId="{79B3715D-85DE-468B-BF1E-EA18AD767EDE}" srcOrd="1" destOrd="0" presId="urn:microsoft.com/office/officeart/2005/8/layout/hList1"/>
    <dgm:cxn modelId="{C3CB4A28-7C80-48E9-8E31-5F9CDDA90092}" type="presParOf" srcId="{C9319A0F-A24D-4638-948E-5D497C6762C9}" destId="{26F5D136-710D-4924-B257-756940F307BB}" srcOrd="1" destOrd="0" presId="urn:microsoft.com/office/officeart/2005/8/layout/hList1"/>
    <dgm:cxn modelId="{D7F3CDF0-EF37-4DC3-8DC0-17B8D6DE4384}" type="presParOf" srcId="{C9319A0F-A24D-4638-948E-5D497C6762C9}" destId="{82C811EB-752E-4EA0-95A7-27E9CE45C9F1}" srcOrd="2" destOrd="0" presId="urn:microsoft.com/office/officeart/2005/8/layout/hList1"/>
    <dgm:cxn modelId="{C489F1A2-FBB7-413E-B698-C6ED5BF48F66}" type="presParOf" srcId="{82C811EB-752E-4EA0-95A7-27E9CE45C9F1}" destId="{3868A219-81E4-40AB-9BAB-031D78A255AD}" srcOrd="0" destOrd="0" presId="urn:microsoft.com/office/officeart/2005/8/layout/hList1"/>
    <dgm:cxn modelId="{37F4A5C0-3C87-404B-A634-70A3C73EFBF9}" type="presParOf" srcId="{82C811EB-752E-4EA0-95A7-27E9CE45C9F1}" destId="{688BD7F6-0DA4-499A-ADC4-76EED6B35613}" srcOrd="1" destOrd="0" presId="urn:microsoft.com/office/officeart/2005/8/layout/hList1"/>
    <dgm:cxn modelId="{2C7B2E6F-AC50-48E6-8535-F8E383104E76}" type="presParOf" srcId="{C9319A0F-A24D-4638-948E-5D497C6762C9}" destId="{47FBC4FA-0700-470B-A935-EC2DC6140578}" srcOrd="3" destOrd="0" presId="urn:microsoft.com/office/officeart/2005/8/layout/hList1"/>
    <dgm:cxn modelId="{88B40760-F4AA-4E68-A23B-02BF39E20685}" type="presParOf" srcId="{C9319A0F-A24D-4638-948E-5D497C6762C9}" destId="{973E2EDC-2EB6-4CD8-AFD5-3C0A31D3069F}" srcOrd="4" destOrd="0" presId="urn:microsoft.com/office/officeart/2005/8/layout/hList1"/>
    <dgm:cxn modelId="{2EB08DF1-B499-4B6D-946A-8FFA3E7F00F5}" type="presParOf" srcId="{973E2EDC-2EB6-4CD8-AFD5-3C0A31D3069F}" destId="{6B272668-94CE-47E4-97F7-D99A82CDF99D}" srcOrd="0" destOrd="0" presId="urn:microsoft.com/office/officeart/2005/8/layout/hList1"/>
    <dgm:cxn modelId="{0E4E5F0E-2A64-4AA9-B86C-1F399A40FD52}" type="presParOf" srcId="{973E2EDC-2EB6-4CD8-AFD5-3C0A31D3069F}" destId="{8E47C1FB-0681-4B8A-89B0-9631428A8993}" srcOrd="1" destOrd="0" presId="urn:microsoft.com/office/officeart/2005/8/layout/hList1"/>
    <dgm:cxn modelId="{27BB79A6-3F67-4EF2-A093-31879C589EE1}" type="presParOf" srcId="{C9319A0F-A24D-4638-948E-5D497C6762C9}" destId="{F56965E4-B831-4CDC-AB7F-DC78D319F916}" srcOrd="5" destOrd="0" presId="urn:microsoft.com/office/officeart/2005/8/layout/hList1"/>
    <dgm:cxn modelId="{BF63EE31-68C1-49CC-811F-DCEB84741870}" type="presParOf" srcId="{C9319A0F-A24D-4638-948E-5D497C6762C9}" destId="{2FAA1F08-EFFD-4DA3-B420-C67223EAE136}" srcOrd="6" destOrd="0" presId="urn:microsoft.com/office/officeart/2005/8/layout/hList1"/>
    <dgm:cxn modelId="{5A06F868-90DC-4C3A-9EB3-13D33B6C438E}" type="presParOf" srcId="{2FAA1F08-EFFD-4DA3-B420-C67223EAE136}" destId="{E525C6DE-6C40-47D3-9109-7D0981905F44}" srcOrd="0" destOrd="0" presId="urn:microsoft.com/office/officeart/2005/8/layout/hList1"/>
    <dgm:cxn modelId="{B2B3E1B8-B892-4D34-8287-B33EEC613C3D}" type="presParOf" srcId="{2FAA1F08-EFFD-4DA3-B420-C67223EAE136}" destId="{235A7AE3-83E1-47F3-9907-6A3BFB80B3A6}" srcOrd="1" destOrd="0" presId="urn:microsoft.com/office/officeart/2005/8/layout/hList1"/>
    <dgm:cxn modelId="{DC69C024-A9EB-4B7E-9DC2-73280C4FA69C}" type="presParOf" srcId="{C9319A0F-A24D-4638-948E-5D497C6762C9}" destId="{AE288730-70A9-41A7-ADD4-3679ED7AF917}" srcOrd="7" destOrd="0" presId="urn:microsoft.com/office/officeart/2005/8/layout/hList1"/>
    <dgm:cxn modelId="{069236C6-EA62-4CE7-A99B-F542EDD1D857}" type="presParOf" srcId="{C9319A0F-A24D-4638-948E-5D497C6762C9}" destId="{13A5B698-C6D9-4DAC-8CA6-4A070348F69F}" srcOrd="8" destOrd="0" presId="urn:microsoft.com/office/officeart/2005/8/layout/hList1"/>
    <dgm:cxn modelId="{A5F77510-6B84-48EB-AA25-8B509373641C}" type="presParOf" srcId="{13A5B698-C6D9-4DAC-8CA6-4A070348F69F}" destId="{80CA3375-B205-4887-82BF-C5B4AFE1DF06}" srcOrd="0" destOrd="0" presId="urn:microsoft.com/office/officeart/2005/8/layout/hList1"/>
    <dgm:cxn modelId="{ECD9B8B6-E301-4647-8532-B04D07B1C07F}" type="presParOf" srcId="{13A5B698-C6D9-4DAC-8CA6-4A070348F69F}" destId="{5CE1E6A6-3023-499D-9E19-32688BC0A3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BFB64A-C680-4B72-93BF-B1446BF5E14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B7B91E8-0C01-436F-B346-78DF23DA7570}">
      <dgm:prSet phldrT="[Text]" custT="1"/>
      <dgm:spPr/>
      <dgm:t>
        <a:bodyPr/>
        <a:lstStyle/>
        <a:p>
          <a:r>
            <a:rPr lang="en-US" sz="4800" b="1" dirty="0"/>
            <a:t>Region</a:t>
          </a:r>
        </a:p>
      </dgm:t>
    </dgm:pt>
    <dgm:pt modelId="{0E51A61C-3677-43E3-95E4-2CAF72D3AFD9}" type="parTrans" cxnId="{77D537D6-F929-456C-94AB-36B0E112C6FD}">
      <dgm:prSet/>
      <dgm:spPr/>
      <dgm:t>
        <a:bodyPr/>
        <a:lstStyle/>
        <a:p>
          <a:endParaRPr lang="en-US"/>
        </a:p>
      </dgm:t>
    </dgm:pt>
    <dgm:pt modelId="{A4B4405F-D257-41EF-87A8-1E2D18CCAA8D}" type="sibTrans" cxnId="{77D537D6-F929-456C-94AB-36B0E112C6FD}">
      <dgm:prSet/>
      <dgm:spPr/>
      <dgm:t>
        <a:bodyPr/>
        <a:lstStyle/>
        <a:p>
          <a:endParaRPr lang="en-US"/>
        </a:p>
      </dgm:t>
    </dgm:pt>
    <dgm:pt modelId="{57F5723F-C6B0-4D47-B8F7-D7FE5DC2913E}">
      <dgm:prSet phldrT="[Text]" custT="1"/>
      <dgm:spPr/>
      <dgm:t>
        <a:bodyPr/>
        <a:lstStyle/>
        <a:p>
          <a:pPr algn="ctr"/>
          <a:r>
            <a:rPr lang="en-US" sz="1800" dirty="0"/>
            <a:t>Create or rollover </a:t>
          </a:r>
          <a:br>
            <a:rPr lang="en-US" sz="1800" dirty="0"/>
          </a:br>
          <a:r>
            <a:rPr lang="en-US" sz="1800" dirty="0"/>
            <a:t>DSA &amp; MOU plans</a:t>
          </a:r>
        </a:p>
      </dgm:t>
    </dgm:pt>
    <dgm:pt modelId="{F4259FA9-26C7-4238-8D3B-E759C87903F1}" type="parTrans" cxnId="{FFDF2EF2-ADAB-448E-88B7-0DBB53EED1DF}">
      <dgm:prSet/>
      <dgm:spPr/>
      <dgm:t>
        <a:bodyPr/>
        <a:lstStyle/>
        <a:p>
          <a:endParaRPr lang="en-US"/>
        </a:p>
      </dgm:t>
    </dgm:pt>
    <dgm:pt modelId="{B404C4DD-BBC6-4E0D-AF19-B054145CB424}" type="sibTrans" cxnId="{FFDF2EF2-ADAB-448E-88B7-0DBB53EED1DF}">
      <dgm:prSet/>
      <dgm:spPr/>
      <dgm:t>
        <a:bodyPr/>
        <a:lstStyle/>
        <a:p>
          <a:endParaRPr lang="en-US"/>
        </a:p>
      </dgm:t>
    </dgm:pt>
    <dgm:pt modelId="{2AE5F21C-7AB5-41E6-93F3-BF12DAFBD3FB}">
      <dgm:prSet phldrT="[Text]" custT="1"/>
      <dgm:spPr/>
      <dgm:t>
        <a:bodyPr anchor="t"/>
        <a:lstStyle/>
        <a:p>
          <a:r>
            <a:rPr lang="en-US" sz="1700" b="0" dirty="0"/>
            <a:t>Input </a:t>
          </a:r>
          <a:r>
            <a:rPr lang="en-US" sz="1700" b="1" dirty="0"/>
            <a:t>DSA/MOU </a:t>
          </a:r>
          <a:r>
            <a:rPr lang="en-US" sz="1700" b="0" dirty="0"/>
            <a:t>information in </a:t>
          </a:r>
          <a:br>
            <a:rPr lang="en-US" sz="1700" b="0" dirty="0"/>
          </a:br>
          <a:r>
            <a:rPr lang="en-US" sz="1700" b="0" dirty="0"/>
            <a:t>Sections 1 and 2</a:t>
          </a:r>
        </a:p>
      </dgm:t>
    </dgm:pt>
    <dgm:pt modelId="{9A4C0AB7-DDC2-46A3-92AD-4F3B7BEBDFF6}" type="parTrans" cxnId="{1AC5C695-3E35-4496-8E53-9C045BE482CC}">
      <dgm:prSet/>
      <dgm:spPr/>
      <dgm:t>
        <a:bodyPr/>
        <a:lstStyle/>
        <a:p>
          <a:endParaRPr lang="en-US"/>
        </a:p>
      </dgm:t>
    </dgm:pt>
    <dgm:pt modelId="{7876489B-A4C2-4135-987A-04AC8008E7DD}" type="sibTrans" cxnId="{1AC5C695-3E35-4496-8E53-9C045BE482CC}">
      <dgm:prSet/>
      <dgm:spPr/>
      <dgm:t>
        <a:bodyPr/>
        <a:lstStyle/>
        <a:p>
          <a:endParaRPr lang="en-US"/>
        </a:p>
      </dgm:t>
    </dgm:pt>
    <dgm:pt modelId="{C973A794-95D4-49DB-BDC1-95652A0FB307}">
      <dgm:prSet phldrT="[Text]" custT="1"/>
      <dgm:spPr>
        <a:solidFill>
          <a:srgbClr val="D8BEEC"/>
        </a:solidFill>
      </dgm:spPr>
      <dgm:t>
        <a:bodyPr/>
        <a:lstStyle/>
        <a:p>
          <a:r>
            <a:rPr lang="en-US" sz="5400" b="1" dirty="0"/>
            <a:t>DFD</a:t>
          </a:r>
        </a:p>
      </dgm:t>
    </dgm:pt>
    <dgm:pt modelId="{CB1E1425-8F13-4DF9-9076-1C1968C725B7}" type="parTrans" cxnId="{2F860D7A-7CC5-4A84-B8A7-31EBAE5FBE87}">
      <dgm:prSet/>
      <dgm:spPr/>
      <dgm:t>
        <a:bodyPr/>
        <a:lstStyle/>
        <a:p>
          <a:endParaRPr lang="en-US"/>
        </a:p>
      </dgm:t>
    </dgm:pt>
    <dgm:pt modelId="{E65B6ED1-1536-48D5-AC38-F30DAD42555F}" type="sibTrans" cxnId="{2F860D7A-7CC5-4A84-B8A7-31EBAE5FBE87}">
      <dgm:prSet/>
      <dgm:spPr/>
      <dgm:t>
        <a:bodyPr/>
        <a:lstStyle/>
        <a:p>
          <a:endParaRPr lang="en-US"/>
        </a:p>
      </dgm:t>
    </dgm:pt>
    <dgm:pt modelId="{C87EE04E-D3DC-447C-A04D-16ADBEB705A9}">
      <dgm:prSet phldrT="[Text]" custT="1"/>
      <dgm:spPr>
        <a:solidFill>
          <a:srgbClr val="7030A0"/>
        </a:solidFill>
      </dgm:spPr>
      <dgm:t>
        <a:bodyPr/>
        <a:lstStyle/>
        <a:p>
          <a:r>
            <a:rPr lang="en-US" sz="2000" dirty="0"/>
            <a:t>Rollover their own DFD plan</a:t>
          </a:r>
        </a:p>
      </dgm:t>
    </dgm:pt>
    <dgm:pt modelId="{7E2C5F26-F679-4108-ABC1-60A5C5B327DC}" type="parTrans" cxnId="{3B5B17B0-15A2-4FC9-94FE-610311BB18D7}">
      <dgm:prSet/>
      <dgm:spPr/>
      <dgm:t>
        <a:bodyPr/>
        <a:lstStyle/>
        <a:p>
          <a:endParaRPr lang="en-US"/>
        </a:p>
      </dgm:t>
    </dgm:pt>
    <dgm:pt modelId="{C2CB211B-7C66-42A2-B285-BE39204FA9FF}" type="sibTrans" cxnId="{3B5B17B0-15A2-4FC9-94FE-610311BB18D7}">
      <dgm:prSet/>
      <dgm:spPr/>
      <dgm:t>
        <a:bodyPr/>
        <a:lstStyle/>
        <a:p>
          <a:endParaRPr lang="en-US"/>
        </a:p>
      </dgm:t>
    </dgm:pt>
    <dgm:pt modelId="{8C30C60E-3418-44BE-9FBD-3926E4D169ED}">
      <dgm:prSet phldrT="[Text]" custT="1"/>
      <dgm:spPr>
        <a:solidFill>
          <a:srgbClr val="7030A0"/>
        </a:solidFill>
      </dgm:spPr>
      <dgm:t>
        <a:bodyPr anchor="t"/>
        <a:lstStyle/>
        <a:p>
          <a:pPr>
            <a:lnSpc>
              <a:spcPct val="100000"/>
            </a:lnSpc>
            <a:spcAft>
              <a:spcPts val="0"/>
            </a:spcAft>
          </a:pPr>
          <a:r>
            <a:rPr lang="en-US" sz="1900" dirty="0"/>
            <a:t>*Do not update </a:t>
          </a:r>
          <a:br>
            <a:rPr lang="en-US" sz="1900" dirty="0"/>
          </a:br>
          <a:r>
            <a:rPr lang="en-US" sz="1900" dirty="0"/>
            <a:t>Section 1: Funding Allocation for DFD Plan</a:t>
          </a:r>
        </a:p>
      </dgm:t>
    </dgm:pt>
    <dgm:pt modelId="{BD1FDA25-241C-4DD9-AD27-7675975C561D}" type="parTrans" cxnId="{D6797468-096E-4739-BDED-C3FB7945FA06}">
      <dgm:prSet/>
      <dgm:spPr/>
      <dgm:t>
        <a:bodyPr/>
        <a:lstStyle/>
        <a:p>
          <a:endParaRPr lang="en-US"/>
        </a:p>
      </dgm:t>
    </dgm:pt>
    <dgm:pt modelId="{0C59D374-5FD2-4F54-A230-38DBAEBC3691}" type="sibTrans" cxnId="{D6797468-096E-4739-BDED-C3FB7945FA06}">
      <dgm:prSet/>
      <dgm:spPr/>
      <dgm:t>
        <a:bodyPr/>
        <a:lstStyle/>
        <a:p>
          <a:endParaRPr lang="en-US"/>
        </a:p>
      </dgm:t>
    </dgm:pt>
    <dgm:pt modelId="{11747A21-E163-481E-AA83-41E14F74E377}">
      <dgm:prSet phldrT="[Text]" custT="1"/>
      <dgm:spPr>
        <a:solidFill>
          <a:schemeClr val="accent6">
            <a:lumMod val="20000"/>
            <a:lumOff val="80000"/>
          </a:schemeClr>
        </a:solidFill>
      </dgm:spPr>
      <dgm:t>
        <a:bodyPr/>
        <a:lstStyle/>
        <a:p>
          <a:r>
            <a:rPr lang="en-US" sz="4400" b="1" dirty="0"/>
            <a:t>DSA &amp; MOU</a:t>
          </a:r>
        </a:p>
      </dgm:t>
    </dgm:pt>
    <dgm:pt modelId="{ADED4445-7345-4DBE-A1AC-C5C0B0BC65FB}" type="parTrans" cxnId="{C529E3D3-0C84-4BBA-9582-75ED2D34C342}">
      <dgm:prSet/>
      <dgm:spPr/>
      <dgm:t>
        <a:bodyPr/>
        <a:lstStyle/>
        <a:p>
          <a:endParaRPr lang="en-US"/>
        </a:p>
      </dgm:t>
    </dgm:pt>
    <dgm:pt modelId="{C6D47EB7-A846-4016-94DB-61AB2B19CE05}" type="sibTrans" cxnId="{C529E3D3-0C84-4BBA-9582-75ED2D34C342}">
      <dgm:prSet/>
      <dgm:spPr/>
      <dgm:t>
        <a:bodyPr/>
        <a:lstStyle/>
        <a:p>
          <a:endParaRPr lang="en-US"/>
        </a:p>
      </dgm:t>
    </dgm:pt>
    <dgm:pt modelId="{E26B82F6-BAF4-4092-8C14-DCE6DB07ACEE}">
      <dgm:prSet phldrT="[Text]" custT="1"/>
      <dgm:spPr>
        <a:solidFill>
          <a:schemeClr val="accent6">
            <a:lumMod val="75000"/>
          </a:schemeClr>
        </a:solidFill>
      </dgm:spPr>
      <dgm:t>
        <a:bodyPr/>
        <a:lstStyle/>
        <a:p>
          <a:r>
            <a:rPr lang="en-US" sz="1800" dirty="0"/>
            <a:t>Region will notify DSAs/MOUs when their plan has been created</a:t>
          </a:r>
        </a:p>
      </dgm:t>
    </dgm:pt>
    <dgm:pt modelId="{E3FDD985-DA87-4908-8E0C-8BB6CCF0AB27}" type="parTrans" cxnId="{A09F4640-7782-4837-BF13-1DCA2B44F32B}">
      <dgm:prSet/>
      <dgm:spPr/>
      <dgm:t>
        <a:bodyPr/>
        <a:lstStyle/>
        <a:p>
          <a:endParaRPr lang="en-US"/>
        </a:p>
      </dgm:t>
    </dgm:pt>
    <dgm:pt modelId="{EB7BFAF9-762F-4111-9F8B-6211692A17A5}" type="sibTrans" cxnId="{A09F4640-7782-4837-BF13-1DCA2B44F32B}">
      <dgm:prSet/>
      <dgm:spPr/>
      <dgm:t>
        <a:bodyPr/>
        <a:lstStyle/>
        <a:p>
          <a:endParaRPr lang="en-US"/>
        </a:p>
      </dgm:t>
    </dgm:pt>
    <dgm:pt modelId="{BC5AE529-12F1-4F4A-8C4A-B251F3CEB14F}">
      <dgm:prSet phldrT="[Text]" custT="1"/>
      <dgm:spPr>
        <a:solidFill>
          <a:schemeClr val="accent6">
            <a:lumMod val="75000"/>
          </a:schemeClr>
        </a:solidFill>
      </dgm:spPr>
      <dgm:t>
        <a:bodyPr/>
        <a:lstStyle/>
        <a:p>
          <a:pPr>
            <a:spcAft>
              <a:spcPts val="0"/>
            </a:spcAft>
          </a:pPr>
          <a:r>
            <a:rPr lang="en-US" sz="1800" dirty="0"/>
            <a:t>*Do not update Sections </a:t>
          </a:r>
        </a:p>
        <a:p>
          <a:pPr>
            <a:spcAft>
              <a:spcPts val="0"/>
            </a:spcAft>
          </a:pPr>
          <a:r>
            <a:rPr lang="en-US" sz="1800" dirty="0"/>
            <a:t>1 &amp; 2 for DSA/MOU Plan </a:t>
          </a:r>
          <a:br>
            <a:rPr lang="en-US" sz="1800" dirty="0"/>
          </a:br>
          <a:r>
            <a:rPr lang="en-US" sz="1800" dirty="0"/>
            <a:t>(Region will complete)</a:t>
          </a:r>
        </a:p>
      </dgm:t>
    </dgm:pt>
    <dgm:pt modelId="{634A6B36-4067-49F1-8AEA-C189E8B2AD1D}" type="parTrans" cxnId="{8E64FF26-A4D9-430C-BAA5-BB18F076A993}">
      <dgm:prSet/>
      <dgm:spPr/>
      <dgm:t>
        <a:bodyPr/>
        <a:lstStyle/>
        <a:p>
          <a:endParaRPr lang="en-US"/>
        </a:p>
      </dgm:t>
    </dgm:pt>
    <dgm:pt modelId="{3293E047-E8D2-46FD-83A8-977BFDAC6177}" type="sibTrans" cxnId="{8E64FF26-A4D9-430C-BAA5-BB18F076A993}">
      <dgm:prSet/>
      <dgm:spPr/>
      <dgm:t>
        <a:bodyPr/>
        <a:lstStyle/>
        <a:p>
          <a:endParaRPr lang="en-US"/>
        </a:p>
      </dgm:t>
    </dgm:pt>
    <dgm:pt modelId="{AA087FB2-4F88-4270-A6A1-FBAD06A6DFBA}">
      <dgm:prSet custT="1"/>
      <dgm:spPr/>
      <dgm:t>
        <a:bodyPr anchor="b"/>
        <a:lstStyle/>
        <a:p>
          <a:pPr>
            <a:lnSpc>
              <a:spcPct val="60000"/>
            </a:lnSpc>
          </a:pPr>
          <a:r>
            <a:rPr lang="en-US" sz="1800" dirty="0"/>
            <a:t>Rollover their own </a:t>
          </a:r>
        </a:p>
        <a:p>
          <a:pPr>
            <a:lnSpc>
              <a:spcPct val="60000"/>
            </a:lnSpc>
          </a:pPr>
          <a:r>
            <a:rPr lang="en-US" sz="1800" dirty="0"/>
            <a:t>RA plan</a:t>
          </a:r>
        </a:p>
      </dgm:t>
    </dgm:pt>
    <dgm:pt modelId="{64DA899C-6CD0-4F1F-BBF2-64681E98BC4F}" type="parTrans" cxnId="{CBCB372C-0D14-44CB-AED0-DC83DBBB843A}">
      <dgm:prSet/>
      <dgm:spPr/>
      <dgm:t>
        <a:bodyPr/>
        <a:lstStyle/>
        <a:p>
          <a:endParaRPr lang="en-US"/>
        </a:p>
      </dgm:t>
    </dgm:pt>
    <dgm:pt modelId="{B667AD8C-D076-40EB-8FC7-CE94CB29F3F2}" type="sibTrans" cxnId="{CBCB372C-0D14-44CB-AED0-DC83DBBB843A}">
      <dgm:prSet/>
      <dgm:spPr/>
      <dgm:t>
        <a:bodyPr/>
        <a:lstStyle/>
        <a:p>
          <a:endParaRPr lang="en-US"/>
        </a:p>
      </dgm:t>
    </dgm:pt>
    <dgm:pt modelId="{6480DE19-4C46-4708-8F81-E94AC592EB0D}">
      <dgm:prSet custT="1"/>
      <dgm:spPr/>
      <dgm:t>
        <a:bodyPr anchor="t"/>
        <a:lstStyle/>
        <a:p>
          <a:pPr>
            <a:lnSpc>
              <a:spcPct val="90000"/>
            </a:lnSpc>
            <a:spcAft>
              <a:spcPts val="0"/>
            </a:spcAft>
          </a:pPr>
          <a:r>
            <a:rPr lang="en-US" sz="1700" dirty="0"/>
            <a:t>*Do not update </a:t>
          </a:r>
        </a:p>
        <a:p>
          <a:pPr>
            <a:lnSpc>
              <a:spcPct val="90000"/>
            </a:lnSpc>
            <a:spcAft>
              <a:spcPts val="0"/>
            </a:spcAft>
          </a:pPr>
          <a:r>
            <a:rPr lang="en-US" sz="1700" dirty="0"/>
            <a:t>Section 1: Funding Allocation for RA Plan</a:t>
          </a:r>
        </a:p>
      </dgm:t>
    </dgm:pt>
    <dgm:pt modelId="{C90D5F73-600F-49A6-B1C6-2C2A5BAB08F5}" type="parTrans" cxnId="{4E64780F-D5BC-46F0-8BA3-9566CDCDD2DD}">
      <dgm:prSet/>
      <dgm:spPr/>
      <dgm:t>
        <a:bodyPr/>
        <a:lstStyle/>
        <a:p>
          <a:endParaRPr lang="en-US"/>
        </a:p>
      </dgm:t>
    </dgm:pt>
    <dgm:pt modelId="{1983F045-779E-4FA1-BFA1-C1BADAA0A34E}" type="sibTrans" cxnId="{4E64780F-D5BC-46F0-8BA3-9566CDCDD2DD}">
      <dgm:prSet/>
      <dgm:spPr/>
      <dgm:t>
        <a:bodyPr/>
        <a:lstStyle/>
        <a:p>
          <a:endParaRPr lang="en-US"/>
        </a:p>
      </dgm:t>
    </dgm:pt>
    <dgm:pt modelId="{12FAF9A4-F1A5-472D-842E-160C940686E6}">
      <dgm:prSet custT="1"/>
      <dgm:spPr/>
      <dgm:t>
        <a:bodyPr anchor="b"/>
        <a:lstStyle/>
        <a:p>
          <a:pPr>
            <a:lnSpc>
              <a:spcPct val="60000"/>
            </a:lnSpc>
          </a:pPr>
          <a:r>
            <a:rPr lang="en-US" sz="1800" dirty="0"/>
            <a:t>Begin editing their </a:t>
          </a:r>
        </a:p>
        <a:p>
          <a:pPr>
            <a:lnSpc>
              <a:spcPct val="60000"/>
            </a:lnSpc>
          </a:pPr>
          <a:r>
            <a:rPr lang="en-US" sz="1800" dirty="0"/>
            <a:t>RA plan</a:t>
          </a:r>
        </a:p>
      </dgm:t>
    </dgm:pt>
    <dgm:pt modelId="{CACA80B0-D1F7-4C81-A850-69877074F6E7}" type="parTrans" cxnId="{1AB558A7-1488-44EE-9B0E-93EB27B23E4D}">
      <dgm:prSet/>
      <dgm:spPr/>
      <dgm:t>
        <a:bodyPr/>
        <a:lstStyle/>
        <a:p>
          <a:endParaRPr lang="en-US"/>
        </a:p>
      </dgm:t>
    </dgm:pt>
    <dgm:pt modelId="{2E965EFE-32CC-4DB8-9911-E78847590092}" type="sibTrans" cxnId="{1AB558A7-1488-44EE-9B0E-93EB27B23E4D}">
      <dgm:prSet/>
      <dgm:spPr/>
      <dgm:t>
        <a:bodyPr/>
        <a:lstStyle/>
        <a:p>
          <a:endParaRPr lang="en-US"/>
        </a:p>
      </dgm:t>
    </dgm:pt>
    <dgm:pt modelId="{163FCFEC-1D22-443E-BC77-FC8E287257A9}">
      <dgm:prSet custT="1"/>
      <dgm:spPr>
        <a:solidFill>
          <a:srgbClr val="7030A0"/>
        </a:solidFill>
      </dgm:spPr>
      <dgm:t>
        <a:bodyPr/>
        <a:lstStyle/>
        <a:p>
          <a:pPr>
            <a:lnSpc>
              <a:spcPct val="70000"/>
            </a:lnSpc>
          </a:pPr>
          <a:r>
            <a:rPr lang="en-US" sz="2000" dirty="0"/>
            <a:t>Begin editing their </a:t>
          </a:r>
        </a:p>
        <a:p>
          <a:pPr>
            <a:lnSpc>
              <a:spcPct val="70000"/>
            </a:lnSpc>
          </a:pPr>
          <a:r>
            <a:rPr lang="en-US" sz="2000" dirty="0"/>
            <a:t>DFD plan</a:t>
          </a:r>
        </a:p>
      </dgm:t>
    </dgm:pt>
    <dgm:pt modelId="{9A741959-FE22-42E9-A793-90EEE14CF214}" type="parTrans" cxnId="{C30E3A71-38E2-4A8F-9F98-C1985C2697BC}">
      <dgm:prSet/>
      <dgm:spPr/>
      <dgm:t>
        <a:bodyPr/>
        <a:lstStyle/>
        <a:p>
          <a:endParaRPr lang="en-US"/>
        </a:p>
      </dgm:t>
    </dgm:pt>
    <dgm:pt modelId="{554B7942-2B98-4543-B4FE-2CFC7911B585}" type="sibTrans" cxnId="{C30E3A71-38E2-4A8F-9F98-C1985C2697BC}">
      <dgm:prSet/>
      <dgm:spPr/>
      <dgm:t>
        <a:bodyPr/>
        <a:lstStyle/>
        <a:p>
          <a:endParaRPr lang="en-US"/>
        </a:p>
      </dgm:t>
    </dgm:pt>
    <dgm:pt modelId="{F075513E-5727-4BC9-9392-00D5E7A217CD}">
      <dgm:prSet custT="1"/>
      <dgm:spPr>
        <a:solidFill>
          <a:schemeClr val="accent6">
            <a:lumMod val="75000"/>
          </a:schemeClr>
        </a:solidFill>
      </dgm:spPr>
      <dgm:t>
        <a:bodyPr/>
        <a:lstStyle/>
        <a:p>
          <a:pPr>
            <a:lnSpc>
              <a:spcPct val="100000"/>
            </a:lnSpc>
          </a:pPr>
          <a:r>
            <a:rPr lang="en-US" sz="1800" dirty="0"/>
            <a:t>Locate their DSA/MOU plan and begin editing </a:t>
          </a:r>
        </a:p>
      </dgm:t>
    </dgm:pt>
    <dgm:pt modelId="{0120ACE7-E6AC-4F3A-AA60-075458B2B5F6}" type="parTrans" cxnId="{2CD7E959-E9DE-4528-A156-377EFEAE01DD}">
      <dgm:prSet/>
      <dgm:spPr/>
      <dgm:t>
        <a:bodyPr/>
        <a:lstStyle/>
        <a:p>
          <a:endParaRPr lang="en-US"/>
        </a:p>
      </dgm:t>
    </dgm:pt>
    <dgm:pt modelId="{FD107A79-FF68-46FA-8F70-8C03FE9E83C0}" type="sibTrans" cxnId="{2CD7E959-E9DE-4528-A156-377EFEAE01DD}">
      <dgm:prSet/>
      <dgm:spPr/>
      <dgm:t>
        <a:bodyPr/>
        <a:lstStyle/>
        <a:p>
          <a:endParaRPr lang="en-US"/>
        </a:p>
      </dgm:t>
    </dgm:pt>
    <dgm:pt modelId="{9B75AF8E-B921-4D88-B467-7F29FEE1F71F}" type="pres">
      <dgm:prSet presAssocID="{CBBFB64A-C680-4B72-93BF-B1446BF5E14D}" presName="theList" presStyleCnt="0">
        <dgm:presLayoutVars>
          <dgm:dir/>
          <dgm:animLvl val="lvl"/>
          <dgm:resizeHandles val="exact"/>
        </dgm:presLayoutVars>
      </dgm:prSet>
      <dgm:spPr/>
    </dgm:pt>
    <dgm:pt modelId="{44F5DD39-4546-4896-9411-80C5817B2776}" type="pres">
      <dgm:prSet presAssocID="{EB7B91E8-0C01-436F-B346-78DF23DA7570}" presName="compNode" presStyleCnt="0"/>
      <dgm:spPr/>
    </dgm:pt>
    <dgm:pt modelId="{EE097CD6-F63C-4F64-AF46-958E18E57922}" type="pres">
      <dgm:prSet presAssocID="{EB7B91E8-0C01-436F-B346-78DF23DA7570}" presName="aNode" presStyleLbl="bgShp" presStyleIdx="0" presStyleCnt="3" custScaleY="99728" custLinFactNeighborX="-28271"/>
      <dgm:spPr/>
    </dgm:pt>
    <dgm:pt modelId="{57E1CE83-0B47-4726-9784-05C8352BBE8E}" type="pres">
      <dgm:prSet presAssocID="{EB7B91E8-0C01-436F-B346-78DF23DA7570}" presName="textNode" presStyleLbl="bgShp" presStyleIdx="0" presStyleCnt="3"/>
      <dgm:spPr/>
    </dgm:pt>
    <dgm:pt modelId="{1BA2BA99-DDB8-43C9-981B-9A696294ECD8}" type="pres">
      <dgm:prSet presAssocID="{EB7B91E8-0C01-436F-B346-78DF23DA7570}" presName="compChildNode" presStyleCnt="0"/>
      <dgm:spPr/>
    </dgm:pt>
    <dgm:pt modelId="{C1E52CAB-A04C-4FE1-8CE4-94CC11BBDFDC}" type="pres">
      <dgm:prSet presAssocID="{EB7B91E8-0C01-436F-B346-78DF23DA7570}" presName="theInnerList" presStyleCnt="0"/>
      <dgm:spPr/>
    </dgm:pt>
    <dgm:pt modelId="{98E6B7D6-67F7-4E3A-9DB1-51D9F94A9865}" type="pres">
      <dgm:prSet presAssocID="{57F5723F-C6B0-4D47-B8F7-D7FE5DC2913E}" presName="childNode" presStyleLbl="node1" presStyleIdx="0" presStyleCnt="11" custScaleX="110000" custScaleY="1283895" custLinFactY="-631399" custLinFactNeighborX="-266" custLinFactNeighborY="-700000">
        <dgm:presLayoutVars>
          <dgm:bulletEnabled val="1"/>
        </dgm:presLayoutVars>
      </dgm:prSet>
      <dgm:spPr/>
    </dgm:pt>
    <dgm:pt modelId="{9229A303-C2B4-4447-B0F8-39EDDDDB3B66}" type="pres">
      <dgm:prSet presAssocID="{57F5723F-C6B0-4D47-B8F7-D7FE5DC2913E}" presName="aSpace2" presStyleCnt="0"/>
      <dgm:spPr/>
    </dgm:pt>
    <dgm:pt modelId="{D89E8410-8FB8-4D23-9D61-DE34B4AD0F9C}" type="pres">
      <dgm:prSet presAssocID="{2AE5F21C-7AB5-41E6-93F3-BF12DAFBD3FB}" presName="childNode" presStyleLbl="node1" presStyleIdx="1" presStyleCnt="11" custScaleX="110000" custScaleY="1717715" custLinFactY="-484010" custLinFactNeighborX="-266" custLinFactNeighborY="-500000">
        <dgm:presLayoutVars>
          <dgm:bulletEnabled val="1"/>
        </dgm:presLayoutVars>
      </dgm:prSet>
      <dgm:spPr/>
    </dgm:pt>
    <dgm:pt modelId="{41E3ABA6-3A31-4062-913F-A08AF1BA5233}" type="pres">
      <dgm:prSet presAssocID="{2AE5F21C-7AB5-41E6-93F3-BF12DAFBD3FB}" presName="aSpace2" presStyleCnt="0"/>
      <dgm:spPr/>
    </dgm:pt>
    <dgm:pt modelId="{DA759469-B958-4EF4-B573-19FF1CF02E1F}" type="pres">
      <dgm:prSet presAssocID="{AA087FB2-4F88-4270-A6A1-FBAD06A6DFBA}" presName="childNode" presStyleLbl="node1" presStyleIdx="2" presStyleCnt="11" custScaleX="110000" custScaleY="1477440" custLinFactY="-332929" custLinFactNeighborY="-400000">
        <dgm:presLayoutVars>
          <dgm:bulletEnabled val="1"/>
        </dgm:presLayoutVars>
      </dgm:prSet>
      <dgm:spPr/>
    </dgm:pt>
    <dgm:pt modelId="{D562D862-80C4-4D74-8DBC-6DDE00974D29}" type="pres">
      <dgm:prSet presAssocID="{AA087FB2-4F88-4270-A6A1-FBAD06A6DFBA}" presName="aSpace2" presStyleCnt="0"/>
      <dgm:spPr/>
    </dgm:pt>
    <dgm:pt modelId="{00ABFE75-1C0D-427B-881E-89182D135EE1}" type="pres">
      <dgm:prSet presAssocID="{6480DE19-4C46-4708-8F81-E94AC592EB0D}" presName="childNode" presStyleLbl="node1" presStyleIdx="3" presStyleCnt="11" custScaleX="110000" custScaleY="1720177" custLinFactY="-168018" custLinFactNeighborY="-200000">
        <dgm:presLayoutVars>
          <dgm:bulletEnabled val="1"/>
        </dgm:presLayoutVars>
      </dgm:prSet>
      <dgm:spPr/>
    </dgm:pt>
    <dgm:pt modelId="{8D3C496E-520C-4200-9092-53FE422EE529}" type="pres">
      <dgm:prSet presAssocID="{6480DE19-4C46-4708-8F81-E94AC592EB0D}" presName="aSpace2" presStyleCnt="0"/>
      <dgm:spPr/>
    </dgm:pt>
    <dgm:pt modelId="{5C574A96-E3FC-4CC5-8FF5-C5C0F0ECC2D4}" type="pres">
      <dgm:prSet presAssocID="{12FAF9A4-F1A5-472D-842E-160C940686E6}" presName="childNode" presStyleLbl="node1" presStyleIdx="4" presStyleCnt="11" custScaleX="110000" custScaleY="1417105" custLinFactNeighborY="17623">
        <dgm:presLayoutVars>
          <dgm:bulletEnabled val="1"/>
        </dgm:presLayoutVars>
      </dgm:prSet>
      <dgm:spPr/>
    </dgm:pt>
    <dgm:pt modelId="{1E99ACCB-1F3C-4773-BA94-5BD3E4675386}" type="pres">
      <dgm:prSet presAssocID="{EB7B91E8-0C01-436F-B346-78DF23DA7570}" presName="aSpace" presStyleCnt="0"/>
      <dgm:spPr/>
    </dgm:pt>
    <dgm:pt modelId="{F55162E0-2623-4C78-B84A-E446E60AB02F}" type="pres">
      <dgm:prSet presAssocID="{C973A794-95D4-49DB-BDC1-95652A0FB307}" presName="compNode" presStyleCnt="0"/>
      <dgm:spPr/>
    </dgm:pt>
    <dgm:pt modelId="{102E0A8C-8F08-480C-9E11-149641AD264E}" type="pres">
      <dgm:prSet presAssocID="{C973A794-95D4-49DB-BDC1-95652A0FB307}" presName="aNode" presStyleLbl="bgShp" presStyleIdx="1" presStyleCnt="3"/>
      <dgm:spPr/>
    </dgm:pt>
    <dgm:pt modelId="{81179977-0958-4F95-9EEB-01250FA29539}" type="pres">
      <dgm:prSet presAssocID="{C973A794-95D4-49DB-BDC1-95652A0FB307}" presName="textNode" presStyleLbl="bgShp" presStyleIdx="1" presStyleCnt="3"/>
      <dgm:spPr/>
    </dgm:pt>
    <dgm:pt modelId="{F3B5761C-32FD-45F7-99FA-3CADA7224CCA}" type="pres">
      <dgm:prSet presAssocID="{C973A794-95D4-49DB-BDC1-95652A0FB307}" presName="compChildNode" presStyleCnt="0"/>
      <dgm:spPr/>
    </dgm:pt>
    <dgm:pt modelId="{C5CB77B4-7A95-46A1-AE0B-87491B784EB7}" type="pres">
      <dgm:prSet presAssocID="{C973A794-95D4-49DB-BDC1-95652A0FB307}" presName="theInnerList" presStyleCnt="0"/>
      <dgm:spPr/>
    </dgm:pt>
    <dgm:pt modelId="{D2C2F61B-0AA5-4229-9914-FBA56E48A87A}" type="pres">
      <dgm:prSet presAssocID="{C87EE04E-D3DC-447C-A04D-16ADBEB705A9}" presName="childNode" presStyleLbl="node1" presStyleIdx="5" presStyleCnt="11" custScaleX="109917" custLinFactY="-7728" custLinFactNeighborY="-100000">
        <dgm:presLayoutVars>
          <dgm:bulletEnabled val="1"/>
        </dgm:presLayoutVars>
      </dgm:prSet>
      <dgm:spPr/>
    </dgm:pt>
    <dgm:pt modelId="{E4098C78-4A09-4578-AAD9-49CB044D8CCD}" type="pres">
      <dgm:prSet presAssocID="{C87EE04E-D3DC-447C-A04D-16ADBEB705A9}" presName="aSpace2" presStyleCnt="0"/>
      <dgm:spPr/>
    </dgm:pt>
    <dgm:pt modelId="{CF12CD21-10AB-43CB-85B8-E9EE105301F8}" type="pres">
      <dgm:prSet presAssocID="{8C30C60E-3418-44BE-9FBD-3926E4D169ED}" presName="childNode" presStyleLbl="node1" presStyleIdx="6" presStyleCnt="11" custScaleX="109917" custLinFactY="-2738" custLinFactNeighborY="-100000">
        <dgm:presLayoutVars>
          <dgm:bulletEnabled val="1"/>
        </dgm:presLayoutVars>
      </dgm:prSet>
      <dgm:spPr/>
    </dgm:pt>
    <dgm:pt modelId="{DC9B493E-9696-47C8-8338-99B1DCD60227}" type="pres">
      <dgm:prSet presAssocID="{8C30C60E-3418-44BE-9FBD-3926E4D169ED}" presName="aSpace2" presStyleCnt="0"/>
      <dgm:spPr/>
    </dgm:pt>
    <dgm:pt modelId="{B70CD08E-C5D8-40DA-887B-1B68C99D2EAF}" type="pres">
      <dgm:prSet presAssocID="{163FCFEC-1D22-443E-BC77-FC8E287257A9}" presName="childNode" presStyleLbl="node1" presStyleIdx="7" presStyleCnt="11" custScaleX="109917" custLinFactNeighborY="-85362">
        <dgm:presLayoutVars>
          <dgm:bulletEnabled val="1"/>
        </dgm:presLayoutVars>
      </dgm:prSet>
      <dgm:spPr/>
    </dgm:pt>
    <dgm:pt modelId="{065D16A6-8F6B-4F06-8350-21966F1D4CCD}" type="pres">
      <dgm:prSet presAssocID="{C973A794-95D4-49DB-BDC1-95652A0FB307}" presName="aSpace" presStyleCnt="0"/>
      <dgm:spPr/>
    </dgm:pt>
    <dgm:pt modelId="{E517181D-11A8-4B9D-A527-7A5A2A58BA8E}" type="pres">
      <dgm:prSet presAssocID="{11747A21-E163-481E-AA83-41E14F74E377}" presName="compNode" presStyleCnt="0"/>
      <dgm:spPr/>
    </dgm:pt>
    <dgm:pt modelId="{86993726-B9CA-4BF9-B3C7-1209631743AC}" type="pres">
      <dgm:prSet presAssocID="{11747A21-E163-481E-AA83-41E14F74E377}" presName="aNode" presStyleLbl="bgShp" presStyleIdx="2" presStyleCnt="3"/>
      <dgm:spPr/>
    </dgm:pt>
    <dgm:pt modelId="{59681CB2-12DF-4725-925D-28DF19B2DBDB}" type="pres">
      <dgm:prSet presAssocID="{11747A21-E163-481E-AA83-41E14F74E377}" presName="textNode" presStyleLbl="bgShp" presStyleIdx="2" presStyleCnt="3"/>
      <dgm:spPr/>
    </dgm:pt>
    <dgm:pt modelId="{416AEB9E-CA3A-4865-9724-AA5A756988F6}" type="pres">
      <dgm:prSet presAssocID="{11747A21-E163-481E-AA83-41E14F74E377}" presName="compChildNode" presStyleCnt="0"/>
      <dgm:spPr/>
    </dgm:pt>
    <dgm:pt modelId="{70094241-45BF-4549-9EE2-1F310ACC73B1}" type="pres">
      <dgm:prSet presAssocID="{11747A21-E163-481E-AA83-41E14F74E377}" presName="theInnerList" presStyleCnt="0"/>
      <dgm:spPr/>
    </dgm:pt>
    <dgm:pt modelId="{89336EEE-C958-40E3-9BFA-3599CF0B9DC3}" type="pres">
      <dgm:prSet presAssocID="{E26B82F6-BAF4-4092-8C14-DCE6DB07ACEE}" presName="childNode" presStyleLbl="node1" presStyleIdx="8" presStyleCnt="11" custScaleX="108378">
        <dgm:presLayoutVars>
          <dgm:bulletEnabled val="1"/>
        </dgm:presLayoutVars>
      </dgm:prSet>
      <dgm:spPr/>
    </dgm:pt>
    <dgm:pt modelId="{00D43F7E-404B-4C87-BFFD-86E735181C0F}" type="pres">
      <dgm:prSet presAssocID="{E26B82F6-BAF4-4092-8C14-DCE6DB07ACEE}" presName="aSpace2" presStyleCnt="0"/>
      <dgm:spPr/>
    </dgm:pt>
    <dgm:pt modelId="{EBEDD299-415F-4974-8310-40DA419E8FFB}" type="pres">
      <dgm:prSet presAssocID="{BC5AE529-12F1-4F4A-8C4A-B251F3CEB14F}" presName="childNode" presStyleLbl="node1" presStyleIdx="9" presStyleCnt="11" custScaleX="108378">
        <dgm:presLayoutVars>
          <dgm:bulletEnabled val="1"/>
        </dgm:presLayoutVars>
      </dgm:prSet>
      <dgm:spPr/>
    </dgm:pt>
    <dgm:pt modelId="{AD5ABD51-4A9A-48A9-879E-7D53C3C9161C}" type="pres">
      <dgm:prSet presAssocID="{BC5AE529-12F1-4F4A-8C4A-B251F3CEB14F}" presName="aSpace2" presStyleCnt="0"/>
      <dgm:spPr/>
    </dgm:pt>
    <dgm:pt modelId="{E1189214-6522-472E-B372-BAC0271101AD}" type="pres">
      <dgm:prSet presAssocID="{F075513E-5727-4BC9-9392-00D5E7A217CD}" presName="childNode" presStyleLbl="node1" presStyleIdx="10" presStyleCnt="11" custScaleX="108378">
        <dgm:presLayoutVars>
          <dgm:bulletEnabled val="1"/>
        </dgm:presLayoutVars>
      </dgm:prSet>
      <dgm:spPr/>
    </dgm:pt>
  </dgm:ptLst>
  <dgm:cxnLst>
    <dgm:cxn modelId="{CE90A606-6846-4056-AAE1-E7287FC9F33F}" type="presOf" srcId="{163FCFEC-1D22-443E-BC77-FC8E287257A9}" destId="{B70CD08E-C5D8-40DA-887B-1B68C99D2EAF}" srcOrd="0" destOrd="0" presId="urn:microsoft.com/office/officeart/2005/8/layout/lProcess2"/>
    <dgm:cxn modelId="{DD5A070C-572A-4687-9917-3B4CD1F17BC0}" type="presOf" srcId="{EB7B91E8-0C01-436F-B346-78DF23DA7570}" destId="{EE097CD6-F63C-4F64-AF46-958E18E57922}" srcOrd="0" destOrd="0" presId="urn:microsoft.com/office/officeart/2005/8/layout/lProcess2"/>
    <dgm:cxn modelId="{A9F6560C-AF0E-47FA-BC53-BA14D031C68D}" type="presOf" srcId="{F075513E-5727-4BC9-9392-00D5E7A217CD}" destId="{E1189214-6522-472E-B372-BAC0271101AD}" srcOrd="0" destOrd="0" presId="urn:microsoft.com/office/officeart/2005/8/layout/lProcess2"/>
    <dgm:cxn modelId="{7C77970E-2345-4672-8020-82896337DD5E}" type="presOf" srcId="{C973A794-95D4-49DB-BDC1-95652A0FB307}" destId="{81179977-0958-4F95-9EEB-01250FA29539}" srcOrd="1" destOrd="0" presId="urn:microsoft.com/office/officeart/2005/8/layout/lProcess2"/>
    <dgm:cxn modelId="{4E64780F-D5BC-46F0-8BA3-9566CDCDD2DD}" srcId="{EB7B91E8-0C01-436F-B346-78DF23DA7570}" destId="{6480DE19-4C46-4708-8F81-E94AC592EB0D}" srcOrd="3" destOrd="0" parTransId="{C90D5F73-600F-49A6-B1C6-2C2A5BAB08F5}" sibTransId="{1983F045-779E-4FA1-BFA1-C1BADAA0A34E}"/>
    <dgm:cxn modelId="{8E64FF26-A4D9-430C-BAA5-BB18F076A993}" srcId="{11747A21-E163-481E-AA83-41E14F74E377}" destId="{BC5AE529-12F1-4F4A-8C4A-B251F3CEB14F}" srcOrd="1" destOrd="0" parTransId="{634A6B36-4067-49F1-8AEA-C189E8B2AD1D}" sibTransId="{3293E047-E8D2-46FD-83A8-977BFDAC6177}"/>
    <dgm:cxn modelId="{5BA2AD27-54A6-4146-B4A5-538D8A74C3D4}" type="presOf" srcId="{EB7B91E8-0C01-436F-B346-78DF23DA7570}" destId="{57E1CE83-0B47-4726-9784-05C8352BBE8E}" srcOrd="1" destOrd="0" presId="urn:microsoft.com/office/officeart/2005/8/layout/lProcess2"/>
    <dgm:cxn modelId="{CBCB372C-0D14-44CB-AED0-DC83DBBB843A}" srcId="{EB7B91E8-0C01-436F-B346-78DF23DA7570}" destId="{AA087FB2-4F88-4270-A6A1-FBAD06A6DFBA}" srcOrd="2" destOrd="0" parTransId="{64DA899C-6CD0-4F1F-BBF2-64681E98BC4F}" sibTransId="{B667AD8C-D076-40EB-8FC7-CE94CB29F3F2}"/>
    <dgm:cxn modelId="{010D702F-2F87-48C8-BD20-4426AFC5E736}" type="presOf" srcId="{E26B82F6-BAF4-4092-8C14-DCE6DB07ACEE}" destId="{89336EEE-C958-40E3-9BFA-3599CF0B9DC3}" srcOrd="0" destOrd="0" presId="urn:microsoft.com/office/officeart/2005/8/layout/lProcess2"/>
    <dgm:cxn modelId="{A09F4640-7782-4837-BF13-1DCA2B44F32B}" srcId="{11747A21-E163-481E-AA83-41E14F74E377}" destId="{E26B82F6-BAF4-4092-8C14-DCE6DB07ACEE}" srcOrd="0" destOrd="0" parTransId="{E3FDD985-DA87-4908-8E0C-8BB6CCF0AB27}" sibTransId="{EB7BFAF9-762F-4111-9F8B-6211692A17A5}"/>
    <dgm:cxn modelId="{C1501F43-0E3A-431C-831F-042BEF50A972}" type="presOf" srcId="{BC5AE529-12F1-4F4A-8C4A-B251F3CEB14F}" destId="{EBEDD299-415F-4974-8310-40DA419E8FFB}" srcOrd="0" destOrd="0" presId="urn:microsoft.com/office/officeart/2005/8/layout/lProcess2"/>
    <dgm:cxn modelId="{D6797468-096E-4739-BDED-C3FB7945FA06}" srcId="{C973A794-95D4-49DB-BDC1-95652A0FB307}" destId="{8C30C60E-3418-44BE-9FBD-3926E4D169ED}" srcOrd="1" destOrd="0" parTransId="{BD1FDA25-241C-4DD9-AD27-7675975C561D}" sibTransId="{0C59D374-5FD2-4F54-A230-38DBAEBC3691}"/>
    <dgm:cxn modelId="{C30E3A71-38E2-4A8F-9F98-C1985C2697BC}" srcId="{C973A794-95D4-49DB-BDC1-95652A0FB307}" destId="{163FCFEC-1D22-443E-BC77-FC8E287257A9}" srcOrd="2" destOrd="0" parTransId="{9A741959-FE22-42E9-A793-90EEE14CF214}" sibTransId="{554B7942-2B98-4543-B4FE-2CFC7911B585}"/>
    <dgm:cxn modelId="{2CD7E959-E9DE-4528-A156-377EFEAE01DD}" srcId="{11747A21-E163-481E-AA83-41E14F74E377}" destId="{F075513E-5727-4BC9-9392-00D5E7A217CD}" srcOrd="2" destOrd="0" parTransId="{0120ACE7-E6AC-4F3A-AA60-075458B2B5F6}" sibTransId="{FD107A79-FF68-46FA-8F70-8C03FE9E83C0}"/>
    <dgm:cxn modelId="{2F860D7A-7CC5-4A84-B8A7-31EBAE5FBE87}" srcId="{CBBFB64A-C680-4B72-93BF-B1446BF5E14D}" destId="{C973A794-95D4-49DB-BDC1-95652A0FB307}" srcOrd="1" destOrd="0" parTransId="{CB1E1425-8F13-4DF9-9076-1C1968C725B7}" sibTransId="{E65B6ED1-1536-48D5-AC38-F30DAD42555F}"/>
    <dgm:cxn modelId="{68CD107D-B9FE-4AB6-BEC7-DA44B8641077}" type="presOf" srcId="{2AE5F21C-7AB5-41E6-93F3-BF12DAFBD3FB}" destId="{D89E8410-8FB8-4D23-9D61-DE34B4AD0F9C}" srcOrd="0" destOrd="0" presId="urn:microsoft.com/office/officeart/2005/8/layout/lProcess2"/>
    <dgm:cxn modelId="{EF03AD8E-81FC-4789-B589-213738F9B7F6}" type="presOf" srcId="{57F5723F-C6B0-4D47-B8F7-D7FE5DC2913E}" destId="{98E6B7D6-67F7-4E3A-9DB1-51D9F94A9865}" srcOrd="0" destOrd="0" presId="urn:microsoft.com/office/officeart/2005/8/layout/lProcess2"/>
    <dgm:cxn modelId="{1AC5C695-3E35-4496-8E53-9C045BE482CC}" srcId="{EB7B91E8-0C01-436F-B346-78DF23DA7570}" destId="{2AE5F21C-7AB5-41E6-93F3-BF12DAFBD3FB}" srcOrd="1" destOrd="0" parTransId="{9A4C0AB7-DDC2-46A3-92AD-4F3B7BEBDFF6}" sibTransId="{7876489B-A4C2-4135-987A-04AC8008E7DD}"/>
    <dgm:cxn modelId="{DFB410A0-C6C5-455B-BC54-F50F8CB5F82C}" type="presOf" srcId="{11747A21-E163-481E-AA83-41E14F74E377}" destId="{86993726-B9CA-4BF9-B3C7-1209631743AC}" srcOrd="0" destOrd="0" presId="urn:microsoft.com/office/officeart/2005/8/layout/lProcess2"/>
    <dgm:cxn modelId="{BF2C40A5-9065-4078-921C-EA43E6C8F763}" type="presOf" srcId="{AA087FB2-4F88-4270-A6A1-FBAD06A6DFBA}" destId="{DA759469-B958-4EF4-B573-19FF1CF02E1F}" srcOrd="0" destOrd="0" presId="urn:microsoft.com/office/officeart/2005/8/layout/lProcess2"/>
    <dgm:cxn modelId="{1AB558A7-1488-44EE-9B0E-93EB27B23E4D}" srcId="{EB7B91E8-0C01-436F-B346-78DF23DA7570}" destId="{12FAF9A4-F1A5-472D-842E-160C940686E6}" srcOrd="4" destOrd="0" parTransId="{CACA80B0-D1F7-4C81-A850-69877074F6E7}" sibTransId="{2E965EFE-32CC-4DB8-9911-E78847590092}"/>
    <dgm:cxn modelId="{716035AB-2F88-4522-BF38-85B24ACBE27F}" type="presOf" srcId="{8C30C60E-3418-44BE-9FBD-3926E4D169ED}" destId="{CF12CD21-10AB-43CB-85B8-E9EE105301F8}" srcOrd="0" destOrd="0" presId="urn:microsoft.com/office/officeart/2005/8/layout/lProcess2"/>
    <dgm:cxn modelId="{562AB7AC-1476-41FD-BA54-ED355B7912D1}" type="presOf" srcId="{C973A794-95D4-49DB-BDC1-95652A0FB307}" destId="{102E0A8C-8F08-480C-9E11-149641AD264E}" srcOrd="0" destOrd="0" presId="urn:microsoft.com/office/officeart/2005/8/layout/lProcess2"/>
    <dgm:cxn modelId="{3B5B17B0-15A2-4FC9-94FE-610311BB18D7}" srcId="{C973A794-95D4-49DB-BDC1-95652A0FB307}" destId="{C87EE04E-D3DC-447C-A04D-16ADBEB705A9}" srcOrd="0" destOrd="0" parTransId="{7E2C5F26-F679-4108-ABC1-60A5C5B327DC}" sibTransId="{C2CB211B-7C66-42A2-B285-BE39204FA9FF}"/>
    <dgm:cxn modelId="{6B88CAB4-F620-4C9A-A451-C1F0B8F410D6}" type="presOf" srcId="{12FAF9A4-F1A5-472D-842E-160C940686E6}" destId="{5C574A96-E3FC-4CC5-8FF5-C5C0F0ECC2D4}" srcOrd="0" destOrd="0" presId="urn:microsoft.com/office/officeart/2005/8/layout/lProcess2"/>
    <dgm:cxn modelId="{B4868BC2-293B-4518-A72B-B48D52963A83}" type="presOf" srcId="{11747A21-E163-481E-AA83-41E14F74E377}" destId="{59681CB2-12DF-4725-925D-28DF19B2DBDB}" srcOrd="1" destOrd="0" presId="urn:microsoft.com/office/officeart/2005/8/layout/lProcess2"/>
    <dgm:cxn modelId="{C529E3D3-0C84-4BBA-9582-75ED2D34C342}" srcId="{CBBFB64A-C680-4B72-93BF-B1446BF5E14D}" destId="{11747A21-E163-481E-AA83-41E14F74E377}" srcOrd="2" destOrd="0" parTransId="{ADED4445-7345-4DBE-A1AC-C5C0B0BC65FB}" sibTransId="{C6D47EB7-A846-4016-94DB-61AB2B19CE05}"/>
    <dgm:cxn modelId="{77D537D6-F929-456C-94AB-36B0E112C6FD}" srcId="{CBBFB64A-C680-4B72-93BF-B1446BF5E14D}" destId="{EB7B91E8-0C01-436F-B346-78DF23DA7570}" srcOrd="0" destOrd="0" parTransId="{0E51A61C-3677-43E3-95E4-2CAF72D3AFD9}" sibTransId="{A4B4405F-D257-41EF-87A8-1E2D18CCAA8D}"/>
    <dgm:cxn modelId="{809C38E0-F5F4-48D0-B1BA-5BF6847EC73F}" type="presOf" srcId="{CBBFB64A-C680-4B72-93BF-B1446BF5E14D}" destId="{9B75AF8E-B921-4D88-B467-7F29FEE1F71F}" srcOrd="0" destOrd="0" presId="urn:microsoft.com/office/officeart/2005/8/layout/lProcess2"/>
    <dgm:cxn modelId="{36582BF2-97D8-4AE3-9C1A-E85FB97652CD}" type="presOf" srcId="{6480DE19-4C46-4708-8F81-E94AC592EB0D}" destId="{00ABFE75-1C0D-427B-881E-89182D135EE1}" srcOrd="0" destOrd="0" presId="urn:microsoft.com/office/officeart/2005/8/layout/lProcess2"/>
    <dgm:cxn modelId="{FFDF2EF2-ADAB-448E-88B7-0DBB53EED1DF}" srcId="{EB7B91E8-0C01-436F-B346-78DF23DA7570}" destId="{57F5723F-C6B0-4D47-B8F7-D7FE5DC2913E}" srcOrd="0" destOrd="0" parTransId="{F4259FA9-26C7-4238-8D3B-E759C87903F1}" sibTransId="{B404C4DD-BBC6-4E0D-AF19-B054145CB424}"/>
    <dgm:cxn modelId="{C317ACF2-46E9-4DC4-9EBA-0F5B5A850DEB}" type="presOf" srcId="{C87EE04E-D3DC-447C-A04D-16ADBEB705A9}" destId="{D2C2F61B-0AA5-4229-9914-FBA56E48A87A}" srcOrd="0" destOrd="0" presId="urn:microsoft.com/office/officeart/2005/8/layout/lProcess2"/>
    <dgm:cxn modelId="{A409F158-D0B0-401C-AE19-2F5EC6A300A6}" type="presParOf" srcId="{9B75AF8E-B921-4D88-B467-7F29FEE1F71F}" destId="{44F5DD39-4546-4896-9411-80C5817B2776}" srcOrd="0" destOrd="0" presId="urn:microsoft.com/office/officeart/2005/8/layout/lProcess2"/>
    <dgm:cxn modelId="{7D183DA8-AEF1-45F1-9284-816489680AF9}" type="presParOf" srcId="{44F5DD39-4546-4896-9411-80C5817B2776}" destId="{EE097CD6-F63C-4F64-AF46-958E18E57922}" srcOrd="0" destOrd="0" presId="urn:microsoft.com/office/officeart/2005/8/layout/lProcess2"/>
    <dgm:cxn modelId="{22FD9634-C7C4-4A2C-922A-2470474615F0}" type="presParOf" srcId="{44F5DD39-4546-4896-9411-80C5817B2776}" destId="{57E1CE83-0B47-4726-9784-05C8352BBE8E}" srcOrd="1" destOrd="0" presId="urn:microsoft.com/office/officeart/2005/8/layout/lProcess2"/>
    <dgm:cxn modelId="{D224F860-1737-4A98-8877-953D0B2039C2}" type="presParOf" srcId="{44F5DD39-4546-4896-9411-80C5817B2776}" destId="{1BA2BA99-DDB8-43C9-981B-9A696294ECD8}" srcOrd="2" destOrd="0" presId="urn:microsoft.com/office/officeart/2005/8/layout/lProcess2"/>
    <dgm:cxn modelId="{52778C5E-D718-40CE-B1B3-2C6A8C0C58BD}" type="presParOf" srcId="{1BA2BA99-DDB8-43C9-981B-9A696294ECD8}" destId="{C1E52CAB-A04C-4FE1-8CE4-94CC11BBDFDC}" srcOrd="0" destOrd="0" presId="urn:microsoft.com/office/officeart/2005/8/layout/lProcess2"/>
    <dgm:cxn modelId="{0CAF9D62-65ED-4572-92D1-9747DD5B442D}" type="presParOf" srcId="{C1E52CAB-A04C-4FE1-8CE4-94CC11BBDFDC}" destId="{98E6B7D6-67F7-4E3A-9DB1-51D9F94A9865}" srcOrd="0" destOrd="0" presId="urn:microsoft.com/office/officeart/2005/8/layout/lProcess2"/>
    <dgm:cxn modelId="{4F05D88F-3B42-4994-8441-2D4E48EAC8C8}" type="presParOf" srcId="{C1E52CAB-A04C-4FE1-8CE4-94CC11BBDFDC}" destId="{9229A303-C2B4-4447-B0F8-39EDDDDB3B66}" srcOrd="1" destOrd="0" presId="urn:microsoft.com/office/officeart/2005/8/layout/lProcess2"/>
    <dgm:cxn modelId="{064AA018-B7BF-44F8-A448-5FCC35FD2AD5}" type="presParOf" srcId="{C1E52CAB-A04C-4FE1-8CE4-94CC11BBDFDC}" destId="{D89E8410-8FB8-4D23-9D61-DE34B4AD0F9C}" srcOrd="2" destOrd="0" presId="urn:microsoft.com/office/officeart/2005/8/layout/lProcess2"/>
    <dgm:cxn modelId="{71D821AA-9E16-4951-ACBC-5E811B960849}" type="presParOf" srcId="{C1E52CAB-A04C-4FE1-8CE4-94CC11BBDFDC}" destId="{41E3ABA6-3A31-4062-913F-A08AF1BA5233}" srcOrd="3" destOrd="0" presId="urn:microsoft.com/office/officeart/2005/8/layout/lProcess2"/>
    <dgm:cxn modelId="{CF6CA63A-46E5-4CF0-94CF-94ABF8481CE1}" type="presParOf" srcId="{C1E52CAB-A04C-4FE1-8CE4-94CC11BBDFDC}" destId="{DA759469-B958-4EF4-B573-19FF1CF02E1F}" srcOrd="4" destOrd="0" presId="urn:microsoft.com/office/officeart/2005/8/layout/lProcess2"/>
    <dgm:cxn modelId="{04371530-0FCD-4D23-96D9-C77EE8097BBF}" type="presParOf" srcId="{C1E52CAB-A04C-4FE1-8CE4-94CC11BBDFDC}" destId="{D562D862-80C4-4D74-8DBC-6DDE00974D29}" srcOrd="5" destOrd="0" presId="urn:microsoft.com/office/officeart/2005/8/layout/lProcess2"/>
    <dgm:cxn modelId="{3E2D7734-72AA-4DA7-9E93-6E1EB784445B}" type="presParOf" srcId="{C1E52CAB-A04C-4FE1-8CE4-94CC11BBDFDC}" destId="{00ABFE75-1C0D-427B-881E-89182D135EE1}" srcOrd="6" destOrd="0" presId="urn:microsoft.com/office/officeart/2005/8/layout/lProcess2"/>
    <dgm:cxn modelId="{E24CFA40-2D52-49B3-BFDC-E2F730F5EEC8}" type="presParOf" srcId="{C1E52CAB-A04C-4FE1-8CE4-94CC11BBDFDC}" destId="{8D3C496E-520C-4200-9092-53FE422EE529}" srcOrd="7" destOrd="0" presId="urn:microsoft.com/office/officeart/2005/8/layout/lProcess2"/>
    <dgm:cxn modelId="{14424C55-C4B3-437C-96AD-4E6AF56CD6C9}" type="presParOf" srcId="{C1E52CAB-A04C-4FE1-8CE4-94CC11BBDFDC}" destId="{5C574A96-E3FC-4CC5-8FF5-C5C0F0ECC2D4}" srcOrd="8" destOrd="0" presId="urn:microsoft.com/office/officeart/2005/8/layout/lProcess2"/>
    <dgm:cxn modelId="{A9083F9E-104D-4B26-ABE6-2B9799723A16}" type="presParOf" srcId="{9B75AF8E-B921-4D88-B467-7F29FEE1F71F}" destId="{1E99ACCB-1F3C-4773-BA94-5BD3E4675386}" srcOrd="1" destOrd="0" presId="urn:microsoft.com/office/officeart/2005/8/layout/lProcess2"/>
    <dgm:cxn modelId="{D012A843-9C1E-4EC5-9569-CFE24B0A1D1E}" type="presParOf" srcId="{9B75AF8E-B921-4D88-B467-7F29FEE1F71F}" destId="{F55162E0-2623-4C78-B84A-E446E60AB02F}" srcOrd="2" destOrd="0" presId="urn:microsoft.com/office/officeart/2005/8/layout/lProcess2"/>
    <dgm:cxn modelId="{7A7A374F-4EC5-4EA3-A589-8B6091D6AFBC}" type="presParOf" srcId="{F55162E0-2623-4C78-B84A-E446E60AB02F}" destId="{102E0A8C-8F08-480C-9E11-149641AD264E}" srcOrd="0" destOrd="0" presId="urn:microsoft.com/office/officeart/2005/8/layout/lProcess2"/>
    <dgm:cxn modelId="{A433D7D2-7E9A-48E2-A095-24D21A9372B5}" type="presParOf" srcId="{F55162E0-2623-4C78-B84A-E446E60AB02F}" destId="{81179977-0958-4F95-9EEB-01250FA29539}" srcOrd="1" destOrd="0" presId="urn:microsoft.com/office/officeart/2005/8/layout/lProcess2"/>
    <dgm:cxn modelId="{76B39146-CBE2-4B0F-A32D-CFEC9D0AD8B8}" type="presParOf" srcId="{F55162E0-2623-4C78-B84A-E446E60AB02F}" destId="{F3B5761C-32FD-45F7-99FA-3CADA7224CCA}" srcOrd="2" destOrd="0" presId="urn:microsoft.com/office/officeart/2005/8/layout/lProcess2"/>
    <dgm:cxn modelId="{0DCDF2FD-9691-4ABD-9D1F-74BDC4A2EC33}" type="presParOf" srcId="{F3B5761C-32FD-45F7-99FA-3CADA7224CCA}" destId="{C5CB77B4-7A95-46A1-AE0B-87491B784EB7}" srcOrd="0" destOrd="0" presId="urn:microsoft.com/office/officeart/2005/8/layout/lProcess2"/>
    <dgm:cxn modelId="{F9D787BB-DA5F-432C-AC48-36FA308693D1}" type="presParOf" srcId="{C5CB77B4-7A95-46A1-AE0B-87491B784EB7}" destId="{D2C2F61B-0AA5-4229-9914-FBA56E48A87A}" srcOrd="0" destOrd="0" presId="urn:microsoft.com/office/officeart/2005/8/layout/lProcess2"/>
    <dgm:cxn modelId="{A2583D81-884B-4A9C-9100-FBD2552C2780}" type="presParOf" srcId="{C5CB77B4-7A95-46A1-AE0B-87491B784EB7}" destId="{E4098C78-4A09-4578-AAD9-49CB044D8CCD}" srcOrd="1" destOrd="0" presId="urn:microsoft.com/office/officeart/2005/8/layout/lProcess2"/>
    <dgm:cxn modelId="{75F1F3B1-0FBE-44CD-9497-6D9060C38547}" type="presParOf" srcId="{C5CB77B4-7A95-46A1-AE0B-87491B784EB7}" destId="{CF12CD21-10AB-43CB-85B8-E9EE105301F8}" srcOrd="2" destOrd="0" presId="urn:microsoft.com/office/officeart/2005/8/layout/lProcess2"/>
    <dgm:cxn modelId="{17585FE2-C4B9-4534-8A8C-9A68E3A349A1}" type="presParOf" srcId="{C5CB77B4-7A95-46A1-AE0B-87491B784EB7}" destId="{DC9B493E-9696-47C8-8338-99B1DCD60227}" srcOrd="3" destOrd="0" presId="urn:microsoft.com/office/officeart/2005/8/layout/lProcess2"/>
    <dgm:cxn modelId="{BBB9D8CC-F7C8-47FF-8804-017C95E297D9}" type="presParOf" srcId="{C5CB77B4-7A95-46A1-AE0B-87491B784EB7}" destId="{B70CD08E-C5D8-40DA-887B-1B68C99D2EAF}" srcOrd="4" destOrd="0" presId="urn:microsoft.com/office/officeart/2005/8/layout/lProcess2"/>
    <dgm:cxn modelId="{38407628-9775-4BBD-8913-220F69F28FAD}" type="presParOf" srcId="{9B75AF8E-B921-4D88-B467-7F29FEE1F71F}" destId="{065D16A6-8F6B-4F06-8350-21966F1D4CCD}" srcOrd="3" destOrd="0" presId="urn:microsoft.com/office/officeart/2005/8/layout/lProcess2"/>
    <dgm:cxn modelId="{5B9AD735-02E1-49D4-B913-D4C5BF23174B}" type="presParOf" srcId="{9B75AF8E-B921-4D88-B467-7F29FEE1F71F}" destId="{E517181D-11A8-4B9D-A527-7A5A2A58BA8E}" srcOrd="4" destOrd="0" presId="urn:microsoft.com/office/officeart/2005/8/layout/lProcess2"/>
    <dgm:cxn modelId="{F557ACB2-B191-4D29-836D-91FF5BF9E7A4}" type="presParOf" srcId="{E517181D-11A8-4B9D-A527-7A5A2A58BA8E}" destId="{86993726-B9CA-4BF9-B3C7-1209631743AC}" srcOrd="0" destOrd="0" presId="urn:microsoft.com/office/officeart/2005/8/layout/lProcess2"/>
    <dgm:cxn modelId="{7861F321-503E-424A-970C-21E853F19C97}" type="presParOf" srcId="{E517181D-11A8-4B9D-A527-7A5A2A58BA8E}" destId="{59681CB2-12DF-4725-925D-28DF19B2DBDB}" srcOrd="1" destOrd="0" presId="urn:microsoft.com/office/officeart/2005/8/layout/lProcess2"/>
    <dgm:cxn modelId="{BACF0BEB-F85D-4B4A-BC73-E0035BB097AB}" type="presParOf" srcId="{E517181D-11A8-4B9D-A527-7A5A2A58BA8E}" destId="{416AEB9E-CA3A-4865-9724-AA5A756988F6}" srcOrd="2" destOrd="0" presId="urn:microsoft.com/office/officeart/2005/8/layout/lProcess2"/>
    <dgm:cxn modelId="{8E0A1832-F77E-49D6-9BAF-EEE199DC1435}" type="presParOf" srcId="{416AEB9E-CA3A-4865-9724-AA5A756988F6}" destId="{70094241-45BF-4549-9EE2-1F310ACC73B1}" srcOrd="0" destOrd="0" presId="urn:microsoft.com/office/officeart/2005/8/layout/lProcess2"/>
    <dgm:cxn modelId="{4E3D3F1F-3053-4260-AB35-FA4B0F468C2A}" type="presParOf" srcId="{70094241-45BF-4549-9EE2-1F310ACC73B1}" destId="{89336EEE-C958-40E3-9BFA-3599CF0B9DC3}" srcOrd="0" destOrd="0" presId="urn:microsoft.com/office/officeart/2005/8/layout/lProcess2"/>
    <dgm:cxn modelId="{0EFAED3D-2F12-4282-A27C-F475A5F5F1E9}" type="presParOf" srcId="{70094241-45BF-4549-9EE2-1F310ACC73B1}" destId="{00D43F7E-404B-4C87-BFFD-86E735181C0F}" srcOrd="1" destOrd="0" presId="urn:microsoft.com/office/officeart/2005/8/layout/lProcess2"/>
    <dgm:cxn modelId="{F986F343-3213-4353-BBF0-02FBB88BDEF4}" type="presParOf" srcId="{70094241-45BF-4549-9EE2-1F310ACC73B1}" destId="{EBEDD299-415F-4974-8310-40DA419E8FFB}" srcOrd="2" destOrd="0" presId="urn:microsoft.com/office/officeart/2005/8/layout/lProcess2"/>
    <dgm:cxn modelId="{61657E28-FFBB-47B2-AEAD-C21903636D10}" type="presParOf" srcId="{70094241-45BF-4549-9EE2-1F310ACC73B1}" destId="{AD5ABD51-4A9A-48A9-879E-7D53C3C9161C}" srcOrd="3" destOrd="0" presId="urn:microsoft.com/office/officeart/2005/8/layout/lProcess2"/>
    <dgm:cxn modelId="{2ACE06AD-9667-442C-8D0C-659EDF1F0745}" type="presParOf" srcId="{70094241-45BF-4549-9EE2-1F310ACC73B1}" destId="{E1189214-6522-472E-B372-BAC0271101A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1BEBC-E61E-4819-9F2E-851FBC80B38D}">
      <dsp:nvSpPr>
        <dsp:cNvPr id="0" name=""/>
        <dsp:cNvSpPr/>
      </dsp:nvSpPr>
      <dsp:spPr>
        <a:xfrm>
          <a:off x="944" y="405999"/>
          <a:ext cx="3682241" cy="2209344"/>
        </a:xfrm>
        <a:prstGeom prst="rect">
          <a:avLst/>
        </a:prstGeom>
        <a:solidFill>
          <a:srgbClr val="0C4A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en-US" sz="3500" b="1" kern="1200" dirty="0"/>
            <a:t>RA: </a:t>
          </a:r>
        </a:p>
        <a:p>
          <a:pPr marL="0" lvl="0" indent="0" algn="ctr" defTabSz="1555750">
            <a:lnSpc>
              <a:spcPct val="90000"/>
            </a:lnSpc>
            <a:spcBef>
              <a:spcPct val="0"/>
            </a:spcBef>
            <a:spcAft>
              <a:spcPts val="0"/>
            </a:spcAft>
            <a:buNone/>
          </a:pPr>
          <a:r>
            <a:rPr lang="en-US" sz="3500" kern="1200" dirty="0"/>
            <a:t>Regional Application</a:t>
          </a:r>
        </a:p>
      </dsp:txBody>
      <dsp:txXfrm>
        <a:off x="944" y="405999"/>
        <a:ext cx="3682241" cy="2209344"/>
      </dsp:txXfrm>
    </dsp:sp>
    <dsp:sp modelId="{097E31D8-BAD3-4E47-BC3B-547077464C7C}">
      <dsp:nvSpPr>
        <dsp:cNvPr id="0" name=""/>
        <dsp:cNvSpPr/>
      </dsp:nvSpPr>
      <dsp:spPr>
        <a:xfrm>
          <a:off x="4051409" y="405999"/>
          <a:ext cx="3682241" cy="2209344"/>
        </a:xfrm>
        <a:prstGeom prst="rect">
          <a:avLst/>
        </a:prstGeom>
        <a:solidFill>
          <a:srgbClr val="0C4A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en-US" sz="3500" b="1" kern="1200" dirty="0"/>
            <a:t>DFD: </a:t>
          </a:r>
        </a:p>
        <a:p>
          <a:pPr marL="0" lvl="0" indent="0" algn="ctr" defTabSz="1555750">
            <a:lnSpc>
              <a:spcPct val="90000"/>
            </a:lnSpc>
            <a:spcBef>
              <a:spcPct val="0"/>
            </a:spcBef>
            <a:spcAft>
              <a:spcPts val="0"/>
            </a:spcAft>
            <a:buNone/>
          </a:pPr>
          <a:r>
            <a:rPr lang="en-US" sz="3500" kern="1200" dirty="0"/>
            <a:t>Direct Funded District</a:t>
          </a:r>
        </a:p>
      </dsp:txBody>
      <dsp:txXfrm>
        <a:off x="4051409" y="405999"/>
        <a:ext cx="3682241" cy="2209344"/>
      </dsp:txXfrm>
    </dsp:sp>
    <dsp:sp modelId="{ACFB6A34-63D7-4371-9E58-DAB0DC12B956}">
      <dsp:nvSpPr>
        <dsp:cNvPr id="0" name=""/>
        <dsp:cNvSpPr/>
      </dsp:nvSpPr>
      <dsp:spPr>
        <a:xfrm>
          <a:off x="944" y="2983568"/>
          <a:ext cx="3682241" cy="2209344"/>
        </a:xfrm>
        <a:prstGeom prst="rect">
          <a:avLst/>
        </a:prstGeom>
        <a:solidFill>
          <a:srgbClr val="0C4A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en-US" sz="3500" b="1" kern="1200" dirty="0"/>
            <a:t>DSA: </a:t>
          </a:r>
        </a:p>
        <a:p>
          <a:pPr marL="0" lvl="0" indent="0" algn="ctr" defTabSz="1555750">
            <a:lnSpc>
              <a:spcPct val="90000"/>
            </a:lnSpc>
            <a:spcBef>
              <a:spcPct val="0"/>
            </a:spcBef>
            <a:spcAft>
              <a:spcPts val="0"/>
            </a:spcAft>
            <a:buNone/>
          </a:pPr>
          <a:r>
            <a:rPr lang="en-US" sz="3500" kern="1200" dirty="0"/>
            <a:t>District Service Agreement</a:t>
          </a:r>
        </a:p>
      </dsp:txBody>
      <dsp:txXfrm>
        <a:off x="944" y="2983568"/>
        <a:ext cx="3682241" cy="2209344"/>
      </dsp:txXfrm>
    </dsp:sp>
    <dsp:sp modelId="{D9BD6DA9-BF2A-45C7-A8FD-D48A7FFB71F8}">
      <dsp:nvSpPr>
        <dsp:cNvPr id="0" name=""/>
        <dsp:cNvSpPr/>
      </dsp:nvSpPr>
      <dsp:spPr>
        <a:xfrm>
          <a:off x="4051409" y="2983568"/>
          <a:ext cx="3682241" cy="2209344"/>
        </a:xfrm>
        <a:prstGeom prst="rect">
          <a:avLst/>
        </a:prstGeom>
        <a:solidFill>
          <a:srgbClr val="0C4A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en-US" sz="3500" b="1" kern="1200" dirty="0"/>
            <a:t>MOU: </a:t>
          </a:r>
        </a:p>
        <a:p>
          <a:pPr marL="0" lvl="0" indent="0" algn="ctr" defTabSz="1555750">
            <a:lnSpc>
              <a:spcPct val="90000"/>
            </a:lnSpc>
            <a:spcBef>
              <a:spcPct val="0"/>
            </a:spcBef>
            <a:spcAft>
              <a:spcPts val="0"/>
            </a:spcAft>
            <a:buNone/>
          </a:pPr>
          <a:r>
            <a:rPr lang="en-US" sz="3500" kern="1200" dirty="0"/>
            <a:t> Memorandum of Understanding (District)</a:t>
          </a:r>
        </a:p>
      </dsp:txBody>
      <dsp:txXfrm>
        <a:off x="4051409" y="2983568"/>
        <a:ext cx="3682241" cy="2209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FF97D-DB69-4811-8D36-D2B51B109506}">
      <dsp:nvSpPr>
        <dsp:cNvPr id="0" name=""/>
        <dsp:cNvSpPr/>
      </dsp:nvSpPr>
      <dsp:spPr>
        <a:xfrm>
          <a:off x="0" y="32863"/>
          <a:ext cx="10401728" cy="1443447"/>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California Department of Education </a:t>
          </a:r>
          <a:r>
            <a:rPr lang="en-US" sz="3700" kern="1200" dirty="0">
              <a:solidFill>
                <a:srgbClr val="0C4A6D"/>
              </a:solidFill>
            </a:rPr>
            <a:t>(</a:t>
          </a:r>
          <a:r>
            <a:rPr lang="en-US" sz="3900" kern="1200" dirty="0">
              <a:solidFill>
                <a:srgbClr val="0C4A6D"/>
              </a:solidFill>
            </a:rPr>
            <a:t>CDE</a:t>
          </a:r>
          <a:r>
            <a:rPr lang="en-US" sz="3700" kern="1200" dirty="0">
              <a:solidFill>
                <a:srgbClr val="0C4A6D"/>
              </a:solidFill>
            </a:rPr>
            <a:t>) </a:t>
          </a:r>
        </a:p>
        <a:p>
          <a:pPr marL="0" lvl="0" indent="0" algn="ctr" defTabSz="1733550">
            <a:lnSpc>
              <a:spcPct val="90000"/>
            </a:lnSpc>
            <a:spcBef>
              <a:spcPct val="0"/>
            </a:spcBef>
            <a:spcAft>
              <a:spcPct val="35000"/>
            </a:spcAft>
            <a:buNone/>
          </a:pPr>
          <a:r>
            <a:rPr lang="en-US" sz="3900" kern="1200" dirty="0">
              <a:solidFill>
                <a:srgbClr val="0C4A6D"/>
              </a:solidFill>
            </a:rPr>
            <a:t>Migrant Education Office</a:t>
          </a:r>
        </a:p>
      </dsp:txBody>
      <dsp:txXfrm>
        <a:off x="42277" y="75140"/>
        <a:ext cx="10317174" cy="1358893"/>
      </dsp:txXfrm>
    </dsp:sp>
    <dsp:sp modelId="{19FEE56D-8D21-493A-A769-0F77767980A8}">
      <dsp:nvSpPr>
        <dsp:cNvPr id="0" name=""/>
        <dsp:cNvSpPr/>
      </dsp:nvSpPr>
      <dsp:spPr>
        <a:xfrm>
          <a:off x="92633" y="1617732"/>
          <a:ext cx="6793169" cy="1443447"/>
        </a:xfrm>
        <a:prstGeom prst="roundRect">
          <a:avLst>
            <a:gd name="adj" fmla="val 10000"/>
          </a:avLst>
        </a:prstGeom>
        <a:solidFill>
          <a:schemeClr val="accent2">
            <a:lumMod val="20000"/>
            <a:lumOff val="80000"/>
          </a:schemeClr>
        </a:solidFill>
        <a:ln w="12700" cap="flat" cmpd="sng" algn="ctr">
          <a:solidFill>
            <a:schemeClr val="accent1">
              <a:lumMod val="40000"/>
              <a:lumOff val="6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RA</a:t>
          </a:r>
        </a:p>
      </dsp:txBody>
      <dsp:txXfrm>
        <a:off x="134910" y="1660009"/>
        <a:ext cx="6708615" cy="1358893"/>
      </dsp:txXfrm>
    </dsp:sp>
    <dsp:sp modelId="{E6808843-4271-4376-A311-62EB0BBA4C7A}">
      <dsp:nvSpPr>
        <dsp:cNvPr id="0" name=""/>
        <dsp:cNvSpPr/>
      </dsp:nvSpPr>
      <dsp:spPr>
        <a:xfrm>
          <a:off x="9145" y="3247358"/>
          <a:ext cx="3326723" cy="1443447"/>
        </a:xfrm>
        <a:prstGeom prst="roundRect">
          <a:avLst>
            <a:gd name="adj" fmla="val 10000"/>
          </a:avLst>
        </a:prstGeom>
        <a:solidFill>
          <a:srgbClr val="ED8B6F"/>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DSAs</a:t>
          </a:r>
        </a:p>
      </dsp:txBody>
      <dsp:txXfrm>
        <a:off x="51422" y="3289635"/>
        <a:ext cx="3242169" cy="1358893"/>
      </dsp:txXfrm>
    </dsp:sp>
    <dsp:sp modelId="{5FCD543A-1080-4CE2-BB01-EB91AD410EF1}">
      <dsp:nvSpPr>
        <dsp:cNvPr id="0" name=""/>
        <dsp:cNvSpPr/>
      </dsp:nvSpPr>
      <dsp:spPr>
        <a:xfrm>
          <a:off x="3475591" y="3247358"/>
          <a:ext cx="3326723" cy="1443447"/>
        </a:xfrm>
        <a:prstGeom prst="roundRect">
          <a:avLst>
            <a:gd name="adj" fmla="val 10000"/>
          </a:avLst>
        </a:prstGeom>
        <a:solidFill>
          <a:srgbClr val="ED8B6F"/>
        </a:solidFill>
        <a:ln w="12700" cap="flat" cmpd="sng" algn="ctr">
          <a:solidFill>
            <a:srgbClr val="ED8B6F"/>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MOUs</a:t>
          </a:r>
        </a:p>
      </dsp:txBody>
      <dsp:txXfrm>
        <a:off x="3517868" y="3289635"/>
        <a:ext cx="3242169" cy="1358893"/>
      </dsp:txXfrm>
    </dsp:sp>
    <dsp:sp modelId="{81275AE7-AED4-4CE5-A944-22B5561BAE63}">
      <dsp:nvSpPr>
        <dsp:cNvPr id="0" name=""/>
        <dsp:cNvSpPr/>
      </dsp:nvSpPr>
      <dsp:spPr>
        <a:xfrm>
          <a:off x="7081759" y="1624451"/>
          <a:ext cx="3326723" cy="1443447"/>
        </a:xfrm>
        <a:prstGeom prst="roundRect">
          <a:avLst>
            <a:gd name="adj" fmla="val 10000"/>
          </a:avLst>
        </a:prstGeom>
        <a:solidFill>
          <a:schemeClr val="accent6">
            <a:lumMod val="20000"/>
            <a:lumOff val="80000"/>
          </a:schemeClr>
        </a:solidFill>
        <a:ln w="12700" cap="flat" cmpd="sng" algn="ctr">
          <a:solidFill>
            <a:schemeClr val="accent1">
              <a:lumMod val="40000"/>
              <a:lumOff val="6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DFD</a:t>
          </a:r>
        </a:p>
      </dsp:txBody>
      <dsp:txXfrm>
        <a:off x="7124036" y="1666728"/>
        <a:ext cx="3242169" cy="1358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8F59C-2482-4A49-9B6C-FB79D08F8FE0}">
      <dsp:nvSpPr>
        <dsp:cNvPr id="0" name=""/>
        <dsp:cNvSpPr/>
      </dsp:nvSpPr>
      <dsp:spPr>
        <a:xfrm>
          <a:off x="4798" y="268041"/>
          <a:ext cx="1839317" cy="547200"/>
        </a:xfrm>
        <a:prstGeom prst="rect">
          <a:avLst/>
        </a:prstGeom>
        <a:solidFill>
          <a:srgbClr val="0C4A6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Approver</a:t>
          </a:r>
        </a:p>
      </dsp:txBody>
      <dsp:txXfrm>
        <a:off x="4798" y="268041"/>
        <a:ext cx="1839317" cy="547200"/>
      </dsp:txXfrm>
    </dsp:sp>
    <dsp:sp modelId="{79B3715D-85DE-468B-BF1E-EA18AD767EDE}">
      <dsp:nvSpPr>
        <dsp:cNvPr id="0" name=""/>
        <dsp:cNvSpPr/>
      </dsp:nvSpPr>
      <dsp:spPr>
        <a:xfrm>
          <a:off x="4798"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Region Director </a:t>
          </a:r>
          <a:r>
            <a:rPr lang="en-US" sz="1900" kern="1200" dirty="0"/>
            <a:t>(or designee) will approve DSA/MOU plans.</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b="1" kern="1200" dirty="0"/>
            <a:t>CDE Consultant </a:t>
          </a:r>
          <a:r>
            <a:rPr lang="en-US" sz="1900" kern="1200" dirty="0"/>
            <a:t>(for regions) will approve region and DFD plans.</a:t>
          </a:r>
        </a:p>
      </dsp:txBody>
      <dsp:txXfrm>
        <a:off x="4798" y="815241"/>
        <a:ext cx="1839317" cy="4335384"/>
      </dsp:txXfrm>
    </dsp:sp>
    <dsp:sp modelId="{3868A219-81E4-40AB-9BAB-031D78A255AD}">
      <dsp:nvSpPr>
        <dsp:cNvPr id="0" name=""/>
        <dsp:cNvSpPr/>
      </dsp:nvSpPr>
      <dsp:spPr>
        <a:xfrm>
          <a:off x="2101619" y="268041"/>
          <a:ext cx="1839317" cy="547200"/>
        </a:xfrm>
        <a:prstGeom prst="rect">
          <a:avLst/>
        </a:prstGeom>
        <a:solidFill>
          <a:srgbClr val="0C4A6D"/>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Submitter</a:t>
          </a:r>
        </a:p>
      </dsp:txBody>
      <dsp:txXfrm>
        <a:off x="2101619" y="268041"/>
        <a:ext cx="1839317" cy="547200"/>
      </dsp:txXfrm>
    </dsp:sp>
    <dsp:sp modelId="{688BD7F6-0DA4-499A-ADC4-76EED6B35613}">
      <dsp:nvSpPr>
        <dsp:cNvPr id="0" name=""/>
        <dsp:cNvSpPr/>
      </dsp:nvSpPr>
      <dsp:spPr>
        <a:xfrm>
          <a:off x="2101619"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DSA/MOU Director </a:t>
          </a:r>
          <a:r>
            <a:rPr lang="en-US" sz="1900" kern="1200" dirty="0"/>
            <a:t>(or designee) will submit the application to their region.</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b="1" kern="1200" dirty="0"/>
            <a:t>Region or DFD Director </a:t>
          </a:r>
          <a:r>
            <a:rPr lang="en-US" sz="1900" kern="1200" dirty="0"/>
            <a:t>(or designee) will submit their application to CDE.</a:t>
          </a:r>
        </a:p>
      </dsp:txBody>
      <dsp:txXfrm>
        <a:off x="2101619" y="815241"/>
        <a:ext cx="1839317" cy="4335384"/>
      </dsp:txXfrm>
    </dsp:sp>
    <dsp:sp modelId="{6B272668-94CE-47E4-97F7-D99A82CDF99D}">
      <dsp:nvSpPr>
        <dsp:cNvPr id="0" name=""/>
        <dsp:cNvSpPr/>
      </dsp:nvSpPr>
      <dsp:spPr>
        <a:xfrm>
          <a:off x="4198441" y="268041"/>
          <a:ext cx="1839317" cy="547200"/>
        </a:xfrm>
        <a:prstGeom prst="rect">
          <a:avLst/>
        </a:prstGeom>
        <a:solidFill>
          <a:srgbClr val="0C4A6D"/>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Editor</a:t>
          </a:r>
        </a:p>
      </dsp:txBody>
      <dsp:txXfrm>
        <a:off x="4198441" y="268041"/>
        <a:ext cx="1839317" cy="547200"/>
      </dsp:txXfrm>
    </dsp:sp>
    <dsp:sp modelId="{8E47C1FB-0681-4B8A-89B0-9631428A8993}">
      <dsp:nvSpPr>
        <dsp:cNvPr id="0" name=""/>
        <dsp:cNvSpPr/>
      </dsp:nvSpPr>
      <dsp:spPr>
        <a:xfrm>
          <a:off x="4198441"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ts val="342"/>
            </a:spcBef>
            <a:spcAft>
              <a:spcPct val="15000"/>
            </a:spcAft>
            <a:buChar char="•"/>
          </a:pPr>
          <a:r>
            <a:rPr lang="en-US" sz="1900" kern="1200" dirty="0"/>
            <a:t>Directors</a:t>
          </a:r>
        </a:p>
        <a:p>
          <a:pPr marL="171450" lvl="1" indent="-171450" algn="l" defTabSz="844550">
            <a:lnSpc>
              <a:spcPct val="100000"/>
            </a:lnSpc>
            <a:spcBef>
              <a:spcPts val="342"/>
            </a:spcBef>
            <a:spcAft>
              <a:spcPct val="15000"/>
            </a:spcAft>
            <a:buChar char="•"/>
          </a:pPr>
          <a:r>
            <a:rPr lang="en-US" sz="1900" kern="1200" dirty="0"/>
            <a:t>Program Specialist</a:t>
          </a:r>
        </a:p>
        <a:p>
          <a:pPr marL="171450" lvl="1" indent="-171450" algn="l" defTabSz="844550">
            <a:lnSpc>
              <a:spcPct val="100000"/>
            </a:lnSpc>
            <a:spcBef>
              <a:spcPts val="342"/>
            </a:spcBef>
            <a:spcAft>
              <a:spcPct val="15000"/>
            </a:spcAft>
            <a:buChar char="•"/>
          </a:pPr>
          <a:r>
            <a:rPr lang="en-US" sz="1900" kern="1200" dirty="0"/>
            <a:t>Program Coordinators</a:t>
          </a:r>
        </a:p>
        <a:p>
          <a:pPr marL="171450" lvl="1" indent="-171450" algn="l" defTabSz="844550">
            <a:lnSpc>
              <a:spcPct val="100000"/>
            </a:lnSpc>
            <a:spcBef>
              <a:spcPts val="342"/>
            </a:spcBef>
            <a:spcAft>
              <a:spcPct val="15000"/>
            </a:spcAft>
            <a:buChar char="•"/>
          </a:pPr>
          <a:r>
            <a:rPr lang="en-US" sz="1900" kern="1200" dirty="0"/>
            <a:t>Assistant Administrator</a:t>
          </a:r>
        </a:p>
        <a:p>
          <a:pPr marL="171450" lvl="1" indent="-171450" algn="l" defTabSz="844550">
            <a:lnSpc>
              <a:spcPct val="100000"/>
            </a:lnSpc>
            <a:spcBef>
              <a:spcPts val="342"/>
            </a:spcBef>
            <a:spcAft>
              <a:spcPct val="15000"/>
            </a:spcAft>
            <a:buChar char="•"/>
          </a:pPr>
          <a:r>
            <a:rPr lang="en-US" sz="1900" kern="1200" dirty="0"/>
            <a:t>Fiscal Staff</a:t>
          </a:r>
        </a:p>
        <a:p>
          <a:pPr marL="171450" lvl="1" indent="-171450" algn="l" defTabSz="844550">
            <a:lnSpc>
              <a:spcPct val="100000"/>
            </a:lnSpc>
            <a:spcBef>
              <a:spcPts val="342"/>
            </a:spcBef>
            <a:spcAft>
              <a:spcPct val="15000"/>
            </a:spcAft>
            <a:buChar char="•"/>
          </a:pPr>
          <a:r>
            <a:rPr lang="en-US" sz="1900" kern="1200" dirty="0" err="1"/>
            <a:t>I&amp;R</a:t>
          </a:r>
          <a:r>
            <a:rPr lang="en-US" sz="1900" kern="1200" dirty="0"/>
            <a:t> Coordinators</a:t>
          </a:r>
        </a:p>
        <a:p>
          <a:pPr marL="171450" lvl="1" indent="-171450" algn="l" defTabSz="844550">
            <a:lnSpc>
              <a:spcPct val="100000"/>
            </a:lnSpc>
            <a:spcBef>
              <a:spcPts val="342"/>
            </a:spcBef>
            <a:spcAft>
              <a:spcPct val="15000"/>
            </a:spcAft>
            <a:buChar char="•"/>
          </a:pPr>
          <a:r>
            <a:rPr lang="en-US" sz="1900" kern="1200" dirty="0"/>
            <a:t>Data Entry Specialist</a:t>
          </a:r>
        </a:p>
      </dsp:txBody>
      <dsp:txXfrm>
        <a:off x="4198441" y="815241"/>
        <a:ext cx="1839317" cy="4335384"/>
      </dsp:txXfrm>
    </dsp:sp>
    <dsp:sp modelId="{E525C6DE-6C40-47D3-9109-7D0981905F44}">
      <dsp:nvSpPr>
        <dsp:cNvPr id="0" name=""/>
        <dsp:cNvSpPr/>
      </dsp:nvSpPr>
      <dsp:spPr>
        <a:xfrm>
          <a:off x="6295263" y="268041"/>
          <a:ext cx="1839317" cy="547200"/>
        </a:xfrm>
        <a:prstGeom prst="rect">
          <a:avLst/>
        </a:prstGeom>
        <a:solidFill>
          <a:srgbClr val="0C4A6D"/>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Commenters</a:t>
          </a:r>
        </a:p>
      </dsp:txBody>
      <dsp:txXfrm>
        <a:off x="6295263" y="268041"/>
        <a:ext cx="1839317" cy="547200"/>
      </dsp:txXfrm>
    </dsp:sp>
    <dsp:sp modelId="{235A7AE3-83E1-47F3-9907-6A3BFB80B3A6}">
      <dsp:nvSpPr>
        <dsp:cNvPr id="0" name=""/>
        <dsp:cNvSpPr/>
      </dsp:nvSpPr>
      <dsp:spPr>
        <a:xfrm>
          <a:off x="6295263"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Region staff</a:t>
          </a:r>
        </a:p>
        <a:p>
          <a:pPr marL="171450" lvl="1" indent="-171450" algn="l" defTabSz="844550">
            <a:lnSpc>
              <a:spcPct val="90000"/>
            </a:lnSpc>
            <a:spcBef>
              <a:spcPct val="0"/>
            </a:spcBef>
            <a:spcAft>
              <a:spcPct val="15000"/>
            </a:spcAft>
            <a:buChar char="•"/>
          </a:pPr>
          <a:r>
            <a:rPr lang="en-US" sz="1900" kern="1200" dirty="0"/>
            <a:t>Assign this role to anyone you think will provide helpful comments</a:t>
          </a:r>
        </a:p>
      </dsp:txBody>
      <dsp:txXfrm>
        <a:off x="6295263" y="815241"/>
        <a:ext cx="1839317" cy="4335384"/>
      </dsp:txXfrm>
    </dsp:sp>
    <dsp:sp modelId="{80CA3375-B205-4887-82BF-C5B4AFE1DF06}">
      <dsp:nvSpPr>
        <dsp:cNvPr id="0" name=""/>
        <dsp:cNvSpPr/>
      </dsp:nvSpPr>
      <dsp:spPr>
        <a:xfrm>
          <a:off x="8392084" y="268041"/>
          <a:ext cx="1839317" cy="547200"/>
        </a:xfrm>
        <a:prstGeom prst="rect">
          <a:avLst/>
        </a:prstGeom>
        <a:solidFill>
          <a:srgbClr val="0C4A6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Read</a:t>
          </a:r>
          <a:r>
            <a:rPr lang="en-US" sz="1900" b="1" kern="1200" dirty="0"/>
            <a:t> Only</a:t>
          </a:r>
          <a:endParaRPr lang="en-US" sz="1900" kern="1200" dirty="0"/>
        </a:p>
      </dsp:txBody>
      <dsp:txXfrm>
        <a:off x="8392084" y="268041"/>
        <a:ext cx="1839317" cy="547200"/>
      </dsp:txXfrm>
    </dsp:sp>
    <dsp:sp modelId="{5CE1E6A6-3023-499D-9E19-32688BC0A35A}">
      <dsp:nvSpPr>
        <dsp:cNvPr id="0" name=""/>
        <dsp:cNvSpPr/>
      </dsp:nvSpPr>
      <dsp:spPr>
        <a:xfrm>
          <a:off x="8392084"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Assign this role to anyone that needs access to view the plan without having to make edits or comments </a:t>
          </a:r>
        </a:p>
      </dsp:txBody>
      <dsp:txXfrm>
        <a:off x="8392084" y="815241"/>
        <a:ext cx="1839317" cy="4335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97CD6-F63C-4F64-AF46-958E18E57922}">
      <dsp:nvSpPr>
        <dsp:cNvPr id="0" name=""/>
        <dsp:cNvSpPr/>
      </dsp:nvSpPr>
      <dsp:spPr>
        <a:xfrm>
          <a:off x="0" y="6836"/>
          <a:ext cx="3139418" cy="50128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Region</a:t>
          </a:r>
        </a:p>
      </dsp:txBody>
      <dsp:txXfrm>
        <a:off x="0" y="6836"/>
        <a:ext cx="3139418" cy="1503867"/>
      </dsp:txXfrm>
    </dsp:sp>
    <dsp:sp modelId="{98E6B7D6-67F7-4E3A-9DB1-51D9F94A9865}">
      <dsp:nvSpPr>
        <dsp:cNvPr id="0" name=""/>
        <dsp:cNvSpPr/>
      </dsp:nvSpPr>
      <dsp:spPr>
        <a:xfrm>
          <a:off x="182891" y="1194754"/>
          <a:ext cx="2762688" cy="5459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Create or rollover </a:t>
          </a:r>
          <a:br>
            <a:rPr lang="en-US" sz="1800" kern="1200" dirty="0"/>
          </a:br>
          <a:r>
            <a:rPr lang="en-US" sz="1800" kern="1200" dirty="0"/>
            <a:t>DSA &amp; MOU plans</a:t>
          </a:r>
        </a:p>
      </dsp:txBody>
      <dsp:txXfrm>
        <a:off x="198882" y="1210745"/>
        <a:ext cx="2730706" cy="514006"/>
      </dsp:txXfrm>
    </dsp:sp>
    <dsp:sp modelId="{D89E8410-8FB8-4D23-9D61-DE34B4AD0F9C}">
      <dsp:nvSpPr>
        <dsp:cNvPr id="0" name=""/>
        <dsp:cNvSpPr/>
      </dsp:nvSpPr>
      <dsp:spPr>
        <a:xfrm>
          <a:off x="182891" y="1823048"/>
          <a:ext cx="2762688" cy="7304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0" lvl="0" indent="0" algn="ctr" defTabSz="755650">
            <a:lnSpc>
              <a:spcPct val="90000"/>
            </a:lnSpc>
            <a:spcBef>
              <a:spcPct val="0"/>
            </a:spcBef>
            <a:spcAft>
              <a:spcPct val="35000"/>
            </a:spcAft>
            <a:buNone/>
          </a:pPr>
          <a:r>
            <a:rPr lang="en-US" sz="1700" b="0" kern="1200" dirty="0"/>
            <a:t>Input </a:t>
          </a:r>
          <a:r>
            <a:rPr lang="en-US" sz="1700" b="1" kern="1200" dirty="0"/>
            <a:t>DSA/MOU </a:t>
          </a:r>
          <a:r>
            <a:rPr lang="en-US" sz="1700" b="0" kern="1200" dirty="0"/>
            <a:t>information in </a:t>
          </a:r>
          <a:br>
            <a:rPr lang="en-US" sz="1700" b="0" kern="1200" dirty="0"/>
          </a:br>
          <a:r>
            <a:rPr lang="en-US" sz="1700" b="0" kern="1200" dirty="0"/>
            <a:t>Sections 1 and 2</a:t>
          </a:r>
        </a:p>
      </dsp:txBody>
      <dsp:txXfrm>
        <a:off x="204286" y="1844443"/>
        <a:ext cx="2719898" cy="687684"/>
      </dsp:txXfrm>
    </dsp:sp>
    <dsp:sp modelId="{DA759469-B958-4EF4-B573-19FF1CF02E1F}">
      <dsp:nvSpPr>
        <dsp:cNvPr id="0" name=""/>
        <dsp:cNvSpPr/>
      </dsp:nvSpPr>
      <dsp:spPr>
        <a:xfrm>
          <a:off x="189572" y="2630856"/>
          <a:ext cx="2762688" cy="628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b" anchorCtr="0">
          <a:noAutofit/>
        </a:bodyPr>
        <a:lstStyle/>
        <a:p>
          <a:pPr marL="0" lvl="0" indent="0" algn="ctr" defTabSz="800100">
            <a:lnSpc>
              <a:spcPct val="60000"/>
            </a:lnSpc>
            <a:spcBef>
              <a:spcPct val="0"/>
            </a:spcBef>
            <a:spcAft>
              <a:spcPct val="35000"/>
            </a:spcAft>
            <a:buNone/>
          </a:pPr>
          <a:r>
            <a:rPr lang="en-US" sz="1800" kern="1200" dirty="0"/>
            <a:t>Rollover their own </a:t>
          </a:r>
        </a:p>
        <a:p>
          <a:pPr marL="0" lvl="0" indent="0" algn="ctr" defTabSz="800100">
            <a:lnSpc>
              <a:spcPct val="60000"/>
            </a:lnSpc>
            <a:spcBef>
              <a:spcPct val="0"/>
            </a:spcBef>
            <a:spcAft>
              <a:spcPct val="35000"/>
            </a:spcAft>
            <a:buNone/>
          </a:pPr>
          <a:r>
            <a:rPr lang="en-US" sz="1800" kern="1200" dirty="0"/>
            <a:t>RA plan</a:t>
          </a:r>
        </a:p>
      </dsp:txBody>
      <dsp:txXfrm>
        <a:off x="207974" y="2649258"/>
        <a:ext cx="2725884" cy="591490"/>
      </dsp:txXfrm>
    </dsp:sp>
    <dsp:sp modelId="{00ABFE75-1C0D-427B-881E-89182D135EE1}">
      <dsp:nvSpPr>
        <dsp:cNvPr id="0" name=""/>
        <dsp:cNvSpPr/>
      </dsp:nvSpPr>
      <dsp:spPr>
        <a:xfrm>
          <a:off x="189572" y="3348908"/>
          <a:ext cx="2762688" cy="7315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0" lvl="0" indent="0" algn="ctr" defTabSz="755650">
            <a:lnSpc>
              <a:spcPct val="90000"/>
            </a:lnSpc>
            <a:spcBef>
              <a:spcPct val="0"/>
            </a:spcBef>
            <a:spcAft>
              <a:spcPts val="0"/>
            </a:spcAft>
            <a:buNone/>
          </a:pPr>
          <a:r>
            <a:rPr lang="en-US" sz="1700" kern="1200" dirty="0"/>
            <a:t>*Do not update </a:t>
          </a:r>
        </a:p>
        <a:p>
          <a:pPr marL="0" lvl="0" indent="0" algn="ctr" defTabSz="755650">
            <a:lnSpc>
              <a:spcPct val="90000"/>
            </a:lnSpc>
            <a:spcBef>
              <a:spcPct val="0"/>
            </a:spcBef>
            <a:spcAft>
              <a:spcPts val="0"/>
            </a:spcAft>
            <a:buNone/>
          </a:pPr>
          <a:r>
            <a:rPr lang="en-US" sz="1700" kern="1200" dirty="0"/>
            <a:t>Section 1: Funding Allocation for RA Plan</a:t>
          </a:r>
        </a:p>
      </dsp:txBody>
      <dsp:txXfrm>
        <a:off x="210998" y="3370334"/>
        <a:ext cx="2719836" cy="688669"/>
      </dsp:txXfrm>
    </dsp:sp>
    <dsp:sp modelId="{5C574A96-E3FC-4CC5-8FF5-C5C0F0ECC2D4}">
      <dsp:nvSpPr>
        <dsp:cNvPr id="0" name=""/>
        <dsp:cNvSpPr/>
      </dsp:nvSpPr>
      <dsp:spPr>
        <a:xfrm>
          <a:off x="189572" y="4172660"/>
          <a:ext cx="2762688" cy="6026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b" anchorCtr="0">
          <a:noAutofit/>
        </a:bodyPr>
        <a:lstStyle/>
        <a:p>
          <a:pPr marL="0" lvl="0" indent="0" algn="ctr" defTabSz="800100">
            <a:lnSpc>
              <a:spcPct val="60000"/>
            </a:lnSpc>
            <a:spcBef>
              <a:spcPct val="0"/>
            </a:spcBef>
            <a:spcAft>
              <a:spcPct val="35000"/>
            </a:spcAft>
            <a:buNone/>
          </a:pPr>
          <a:r>
            <a:rPr lang="en-US" sz="1800" kern="1200" dirty="0"/>
            <a:t>Begin editing their </a:t>
          </a:r>
        </a:p>
        <a:p>
          <a:pPr marL="0" lvl="0" indent="0" algn="ctr" defTabSz="800100">
            <a:lnSpc>
              <a:spcPct val="60000"/>
            </a:lnSpc>
            <a:spcBef>
              <a:spcPct val="0"/>
            </a:spcBef>
            <a:spcAft>
              <a:spcPct val="35000"/>
            </a:spcAft>
            <a:buNone/>
          </a:pPr>
          <a:r>
            <a:rPr lang="en-US" sz="1800" kern="1200" dirty="0"/>
            <a:t>RA plan</a:t>
          </a:r>
        </a:p>
      </dsp:txBody>
      <dsp:txXfrm>
        <a:off x="207223" y="4190311"/>
        <a:ext cx="2727386" cy="567334"/>
      </dsp:txXfrm>
    </dsp:sp>
    <dsp:sp modelId="{102E0A8C-8F08-480C-9E11-149641AD264E}">
      <dsp:nvSpPr>
        <dsp:cNvPr id="0" name=""/>
        <dsp:cNvSpPr/>
      </dsp:nvSpPr>
      <dsp:spPr>
        <a:xfrm>
          <a:off x="3376082" y="0"/>
          <a:ext cx="3139418" cy="5026564"/>
        </a:xfrm>
        <a:prstGeom prst="roundRect">
          <a:avLst>
            <a:gd name="adj" fmla="val 10000"/>
          </a:avLst>
        </a:prstGeom>
        <a:solidFill>
          <a:srgbClr val="D8BEEC"/>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1" kern="1200" dirty="0"/>
            <a:t>DFD</a:t>
          </a:r>
        </a:p>
      </dsp:txBody>
      <dsp:txXfrm>
        <a:off x="3376082" y="0"/>
        <a:ext cx="3139418" cy="1507969"/>
      </dsp:txXfrm>
    </dsp:sp>
    <dsp:sp modelId="{D2C2F61B-0AA5-4229-9914-FBA56E48A87A}">
      <dsp:nvSpPr>
        <dsp:cNvPr id="0" name=""/>
        <dsp:cNvSpPr/>
      </dsp:nvSpPr>
      <dsp:spPr>
        <a:xfrm>
          <a:off x="3565490" y="1280157"/>
          <a:ext cx="2760603" cy="98751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Rollover their own DFD plan</a:t>
          </a:r>
        </a:p>
      </dsp:txBody>
      <dsp:txXfrm>
        <a:off x="3594413" y="1309080"/>
        <a:ext cx="2702757" cy="929672"/>
      </dsp:txXfrm>
    </dsp:sp>
    <dsp:sp modelId="{CF12CD21-10AB-43CB-85B8-E9EE105301F8}">
      <dsp:nvSpPr>
        <dsp:cNvPr id="0" name=""/>
        <dsp:cNvSpPr/>
      </dsp:nvSpPr>
      <dsp:spPr>
        <a:xfrm>
          <a:off x="3565490" y="2468879"/>
          <a:ext cx="2760603" cy="98751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0" lvl="0" indent="0" algn="ctr" defTabSz="844550">
            <a:lnSpc>
              <a:spcPct val="100000"/>
            </a:lnSpc>
            <a:spcBef>
              <a:spcPct val="0"/>
            </a:spcBef>
            <a:spcAft>
              <a:spcPts val="0"/>
            </a:spcAft>
            <a:buNone/>
          </a:pPr>
          <a:r>
            <a:rPr lang="en-US" sz="1900" kern="1200" dirty="0"/>
            <a:t>*Do not update </a:t>
          </a:r>
          <a:br>
            <a:rPr lang="en-US" sz="1900" kern="1200" dirty="0"/>
          </a:br>
          <a:r>
            <a:rPr lang="en-US" sz="1900" kern="1200" dirty="0"/>
            <a:t>Section 1: Funding Allocation for DFD Plan</a:t>
          </a:r>
        </a:p>
      </dsp:txBody>
      <dsp:txXfrm>
        <a:off x="3594413" y="2497802"/>
        <a:ext cx="2702757" cy="929672"/>
      </dsp:txXfrm>
    </dsp:sp>
    <dsp:sp modelId="{B70CD08E-C5D8-40DA-887B-1B68C99D2EAF}">
      <dsp:nvSpPr>
        <dsp:cNvPr id="0" name=""/>
        <dsp:cNvSpPr/>
      </dsp:nvSpPr>
      <dsp:spPr>
        <a:xfrm>
          <a:off x="3565490" y="3657600"/>
          <a:ext cx="2760603" cy="98751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70000"/>
            </a:lnSpc>
            <a:spcBef>
              <a:spcPct val="0"/>
            </a:spcBef>
            <a:spcAft>
              <a:spcPct val="35000"/>
            </a:spcAft>
            <a:buNone/>
          </a:pPr>
          <a:r>
            <a:rPr lang="en-US" sz="2000" kern="1200" dirty="0"/>
            <a:t>Begin editing their </a:t>
          </a:r>
        </a:p>
        <a:p>
          <a:pPr marL="0" lvl="0" indent="0" algn="ctr" defTabSz="889000">
            <a:lnSpc>
              <a:spcPct val="70000"/>
            </a:lnSpc>
            <a:spcBef>
              <a:spcPct val="0"/>
            </a:spcBef>
            <a:spcAft>
              <a:spcPct val="35000"/>
            </a:spcAft>
            <a:buNone/>
          </a:pPr>
          <a:r>
            <a:rPr lang="en-US" sz="2000" kern="1200" dirty="0"/>
            <a:t>DFD plan</a:t>
          </a:r>
        </a:p>
      </dsp:txBody>
      <dsp:txXfrm>
        <a:off x="3594413" y="3686523"/>
        <a:ext cx="2702757" cy="929672"/>
      </dsp:txXfrm>
    </dsp:sp>
    <dsp:sp modelId="{86993726-B9CA-4BF9-B3C7-1209631743AC}">
      <dsp:nvSpPr>
        <dsp:cNvPr id="0" name=""/>
        <dsp:cNvSpPr/>
      </dsp:nvSpPr>
      <dsp:spPr>
        <a:xfrm>
          <a:off x="6750957" y="0"/>
          <a:ext cx="3139418" cy="5026564"/>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DSA &amp; MOU</a:t>
          </a:r>
        </a:p>
      </dsp:txBody>
      <dsp:txXfrm>
        <a:off x="6750957" y="0"/>
        <a:ext cx="3139418" cy="1507969"/>
      </dsp:txXfrm>
    </dsp:sp>
    <dsp:sp modelId="{89336EEE-C958-40E3-9BFA-3599CF0B9DC3}">
      <dsp:nvSpPr>
        <dsp:cNvPr id="0" name=""/>
        <dsp:cNvSpPr/>
      </dsp:nvSpPr>
      <dsp:spPr>
        <a:xfrm>
          <a:off x="6959691" y="1508398"/>
          <a:ext cx="2721951" cy="98751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Region will notify DSAs/MOUs when their plan has been created</a:t>
          </a:r>
        </a:p>
      </dsp:txBody>
      <dsp:txXfrm>
        <a:off x="6988614" y="1537321"/>
        <a:ext cx="2664105" cy="929672"/>
      </dsp:txXfrm>
    </dsp:sp>
    <dsp:sp modelId="{EBEDD299-415F-4974-8310-40DA419E8FFB}">
      <dsp:nvSpPr>
        <dsp:cNvPr id="0" name=""/>
        <dsp:cNvSpPr/>
      </dsp:nvSpPr>
      <dsp:spPr>
        <a:xfrm>
          <a:off x="6959691" y="2647843"/>
          <a:ext cx="2721951" cy="98751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ts val="0"/>
            </a:spcAft>
            <a:buNone/>
          </a:pPr>
          <a:r>
            <a:rPr lang="en-US" sz="1800" kern="1200" dirty="0"/>
            <a:t>*Do not update Sections </a:t>
          </a:r>
        </a:p>
        <a:p>
          <a:pPr marL="0" lvl="0" indent="0" algn="ctr" defTabSz="800100">
            <a:lnSpc>
              <a:spcPct val="90000"/>
            </a:lnSpc>
            <a:spcBef>
              <a:spcPct val="0"/>
            </a:spcBef>
            <a:spcAft>
              <a:spcPts val="0"/>
            </a:spcAft>
            <a:buNone/>
          </a:pPr>
          <a:r>
            <a:rPr lang="en-US" sz="1800" kern="1200" dirty="0"/>
            <a:t>1 &amp; 2 for DSA/MOU Plan </a:t>
          </a:r>
          <a:br>
            <a:rPr lang="en-US" sz="1800" kern="1200" dirty="0"/>
          </a:br>
          <a:r>
            <a:rPr lang="en-US" sz="1800" kern="1200" dirty="0"/>
            <a:t>(Region will complete)</a:t>
          </a:r>
        </a:p>
      </dsp:txBody>
      <dsp:txXfrm>
        <a:off x="6988614" y="2676766"/>
        <a:ext cx="2664105" cy="929672"/>
      </dsp:txXfrm>
    </dsp:sp>
    <dsp:sp modelId="{E1189214-6522-472E-B372-BAC0271101AD}">
      <dsp:nvSpPr>
        <dsp:cNvPr id="0" name=""/>
        <dsp:cNvSpPr/>
      </dsp:nvSpPr>
      <dsp:spPr>
        <a:xfrm>
          <a:off x="6959691" y="3787287"/>
          <a:ext cx="2721951" cy="98751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100000"/>
            </a:lnSpc>
            <a:spcBef>
              <a:spcPct val="0"/>
            </a:spcBef>
            <a:spcAft>
              <a:spcPct val="35000"/>
            </a:spcAft>
            <a:buNone/>
          </a:pPr>
          <a:r>
            <a:rPr lang="en-US" sz="1800" kern="1200" dirty="0"/>
            <a:t>Locate their DSA/MOU plan and begin editing </a:t>
          </a:r>
        </a:p>
      </dsp:txBody>
      <dsp:txXfrm>
        <a:off x="6988614" y="3816210"/>
        <a:ext cx="2664105" cy="9296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2/25/2025</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0T23:42:45.7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0,'16154'0,"-16120"0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8:19.094"/>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1,'208'0,"45"0,86 0,5129 0,-246 0,5543 0,-10718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41:10.48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0,'194'0,"56"0,90 0,6670 0,-6705 0,160 0,147 0,105 0,5946 0,-5750 0,-642 0,85 0,84 0,76 0,6445 0,-3126 0,-3798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41:26.82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1,'6392'0,"-2483"0,-3872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0T23:43:09.9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0,'5815'0,"4398"0,-10213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0T23:50:26.51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0,'8959'0,"-8930"0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7:34.337"/>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1,'165'0,"26"0,4309 0,-1646 0,-2357 0,96 0,6788 0,-4289 0,-2582 0,-64 0,-62 0,5657 0,-3665 0,-2336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7:40.888"/>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1,'266'0,"20"0,98 0,5730 0,-906 0,-3007 0,6227 0,-8065 0,-50 0,4760 0,-2817 0,-2217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7:51.176"/>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1,'198'0,"53"0,83 0,5316 0,-5411 0,144 0,156 0,128 0,94 0,80 0,78 0,4160 0,-4519 0,-89 0,-81 0,-82 0,275 0,-385 0,89 0,108 0,95 0,90 0,65 0,5129 0,-744 0,-4992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7:58.545"/>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0,'6005'0,"-5382"0,87 0,10957 0,-10938 0,5414 0,-3220 0,-107 0,-2775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8:07.368"/>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1,'5100'0,"1814"0,-6885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5T17:38:12.971"/>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1,'173'0,"51"0,106 0,108 0,86 0,12117 0,-12377 0,57 0,116 0,130 0,125 0,7880 0,-4543 0,-3991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2/25/2025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95" indent="-175295" defTabSz="969794">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6059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28933791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71C9E-2E63-83A0-E01D-6612BEDF7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A3BA7-5953-BA85-462E-FBA14D13F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961EF-5345-BEF4-B140-D99D8A2B2E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1C7E79-516E-A92E-7C69-F3E30EF51F3D}"/>
              </a:ext>
            </a:extLst>
          </p:cNvPr>
          <p:cNvSpPr>
            <a:spLocks noGrp="1"/>
          </p:cNvSpPr>
          <p:nvPr>
            <p:ph type="sldNum" sz="quarter" idx="5"/>
          </p:nvPr>
        </p:nvSpPr>
        <p:spPr/>
        <p:txBody>
          <a:bodyPr/>
          <a:lstStyle/>
          <a:p>
            <a:fld id="{0852AC79-A108-4FDF-A0BE-96CEB0D6FF0B}" type="slidenum">
              <a:rPr lang="en-US" smtClean="0"/>
              <a:t>100</a:t>
            </a:fld>
            <a:endParaRPr lang="en-US" dirty="0"/>
          </a:p>
        </p:txBody>
      </p:sp>
    </p:spTree>
    <p:extLst>
      <p:ext uri="{BB962C8B-B14F-4D97-AF65-F5344CB8AC3E}">
        <p14:creationId xmlns:p14="http://schemas.microsoft.com/office/powerpoint/2010/main" val="25605009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101</a:t>
            </a:fld>
            <a:endParaRPr lang="en-US" dirty="0"/>
          </a:p>
        </p:txBody>
      </p:sp>
    </p:spTree>
    <p:extLst>
      <p:ext uri="{BB962C8B-B14F-4D97-AF65-F5344CB8AC3E}">
        <p14:creationId xmlns:p14="http://schemas.microsoft.com/office/powerpoint/2010/main" val="32214983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102</a:t>
            </a:fld>
            <a:endParaRPr lang="en-US"/>
          </a:p>
        </p:txBody>
      </p:sp>
    </p:spTree>
    <p:extLst>
      <p:ext uri="{BB962C8B-B14F-4D97-AF65-F5344CB8AC3E}">
        <p14:creationId xmlns:p14="http://schemas.microsoft.com/office/powerpoint/2010/main" val="38787524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DDD5B-1AB2-2A5D-BE9C-BE371171F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7688E-ABE0-F272-9954-64961FDC8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EDB1F9-6FAF-5D6E-57A9-81E12D7586ED}"/>
              </a:ext>
            </a:extLst>
          </p:cNvPr>
          <p:cNvSpPr>
            <a:spLocks noGrp="1"/>
          </p:cNvSpPr>
          <p:nvPr>
            <p:ph type="body" idx="1"/>
          </p:nvPr>
        </p:nvSpPr>
        <p:spPr/>
        <p:txBody>
          <a:bodyPr/>
          <a:lstStyle/>
          <a:p>
            <a:pPr marL="0" marR="0" lvl="0" indent="0" algn="l" defTabSz="912109"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4F409D1-9908-9E77-FAE9-F9E8B8B7E4CE}"/>
              </a:ext>
            </a:extLst>
          </p:cNvPr>
          <p:cNvSpPr>
            <a:spLocks noGrp="1"/>
          </p:cNvSpPr>
          <p:nvPr>
            <p:ph type="sldNum" sz="quarter" idx="10"/>
          </p:nvPr>
        </p:nvSpPr>
        <p:spPr/>
        <p:txBody>
          <a:bodyPr/>
          <a:lstStyle/>
          <a:p>
            <a:fld id="{AF40EA8C-67FD-4F2F-80C0-C86BC7A15FF6}" type="slidenum">
              <a:rPr lang="en-US" smtClean="0"/>
              <a:t>103</a:t>
            </a:fld>
            <a:endParaRPr lang="en-US"/>
          </a:p>
        </p:txBody>
      </p:sp>
    </p:spTree>
    <p:extLst>
      <p:ext uri="{BB962C8B-B14F-4D97-AF65-F5344CB8AC3E}">
        <p14:creationId xmlns:p14="http://schemas.microsoft.com/office/powerpoint/2010/main" val="40657690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57A16-56A2-6E2A-E2BD-4BAE9B56B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C337B-034A-BC3E-99C9-8CA01B071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17EC2-3C6A-1E89-B9E7-6FFE2D47A680}"/>
              </a:ext>
            </a:extLst>
          </p:cNvPr>
          <p:cNvSpPr>
            <a:spLocks noGrp="1"/>
          </p:cNvSpPr>
          <p:nvPr>
            <p:ph type="body" idx="1"/>
          </p:nvPr>
        </p:nvSpPr>
        <p:spPr/>
        <p:txBody>
          <a:bodyPr/>
          <a:lstStyle/>
          <a:p>
            <a:pPr marL="0" marR="0" lvl="0" indent="0" algn="l" defTabSz="912109" rtl="0" eaLnBrk="1" fontAlgn="auto" latinLnBrk="0" hangingPunct="1">
              <a:lnSpc>
                <a:spcPct val="100000"/>
              </a:lnSpc>
              <a:spcBef>
                <a:spcPct val="0"/>
              </a:spcBef>
              <a:spcAft>
                <a:spcPts val="0"/>
              </a:spcAft>
              <a:buClrTx/>
              <a:buSzTx/>
              <a:buFontTx/>
              <a:buNone/>
              <a:tabLst/>
              <a:defRPr/>
            </a:pPr>
            <a:endParaRPr lang="en-US" altLang="en-US" dirty="0"/>
          </a:p>
        </p:txBody>
      </p:sp>
      <p:sp>
        <p:nvSpPr>
          <p:cNvPr id="4" name="Slide Number Placeholder 3">
            <a:extLst>
              <a:ext uri="{FF2B5EF4-FFF2-40B4-BE49-F238E27FC236}">
                <a16:creationId xmlns:a16="http://schemas.microsoft.com/office/drawing/2014/main" id="{9D6EFC9B-BB49-DC89-1004-8536ADB294CB}"/>
              </a:ext>
            </a:extLst>
          </p:cNvPr>
          <p:cNvSpPr>
            <a:spLocks noGrp="1"/>
          </p:cNvSpPr>
          <p:nvPr>
            <p:ph type="sldNum" sz="quarter" idx="10"/>
          </p:nvPr>
        </p:nvSpPr>
        <p:spPr/>
        <p:txBody>
          <a:bodyPr/>
          <a:lstStyle/>
          <a:p>
            <a:fld id="{AF40EA8C-67FD-4F2F-80C0-C86BC7A15FF6}" type="slidenum">
              <a:rPr lang="en-US" smtClean="0"/>
              <a:t>104</a:t>
            </a:fld>
            <a:endParaRPr lang="en-US"/>
          </a:p>
        </p:txBody>
      </p:sp>
    </p:spTree>
    <p:extLst>
      <p:ext uri="{BB962C8B-B14F-4D97-AF65-F5344CB8AC3E}">
        <p14:creationId xmlns:p14="http://schemas.microsoft.com/office/powerpoint/2010/main" val="25447692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109"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105</a:t>
            </a:fld>
            <a:endParaRPr lang="en-US"/>
          </a:p>
        </p:txBody>
      </p:sp>
    </p:spTree>
    <p:extLst>
      <p:ext uri="{BB962C8B-B14F-4D97-AF65-F5344CB8AC3E}">
        <p14:creationId xmlns:p14="http://schemas.microsoft.com/office/powerpoint/2010/main" val="343394635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106</a:t>
            </a:fld>
            <a:endParaRPr lang="en-US"/>
          </a:p>
        </p:txBody>
      </p:sp>
    </p:spTree>
    <p:extLst>
      <p:ext uri="{BB962C8B-B14F-4D97-AF65-F5344CB8AC3E}">
        <p14:creationId xmlns:p14="http://schemas.microsoft.com/office/powerpoint/2010/main" val="26092167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1F2AC-FE91-9126-58DB-4DB4356E8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E6F5F-DE45-953E-911A-E629C6548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1D3FB-6341-4D33-F6D4-4A09CD42B8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EC967C-4131-88D5-B52B-1467500184AC}"/>
              </a:ext>
            </a:extLst>
          </p:cNvPr>
          <p:cNvSpPr>
            <a:spLocks noGrp="1"/>
          </p:cNvSpPr>
          <p:nvPr>
            <p:ph type="sldNum" sz="quarter" idx="5"/>
          </p:nvPr>
        </p:nvSpPr>
        <p:spPr/>
        <p:txBody>
          <a:bodyPr/>
          <a:lstStyle/>
          <a:p>
            <a:fld id="{0852AC79-A108-4FDF-A0BE-96CEB0D6FF0B}" type="slidenum">
              <a:rPr lang="en-US" smtClean="0"/>
              <a:t>107</a:t>
            </a:fld>
            <a:endParaRPr lang="en-US" dirty="0"/>
          </a:p>
        </p:txBody>
      </p:sp>
    </p:spTree>
    <p:extLst>
      <p:ext uri="{BB962C8B-B14F-4D97-AF65-F5344CB8AC3E}">
        <p14:creationId xmlns:p14="http://schemas.microsoft.com/office/powerpoint/2010/main" val="26822002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108</a:t>
            </a:fld>
            <a:endParaRPr lang="en-US" dirty="0"/>
          </a:p>
        </p:txBody>
      </p:sp>
    </p:spTree>
    <p:extLst>
      <p:ext uri="{BB962C8B-B14F-4D97-AF65-F5344CB8AC3E}">
        <p14:creationId xmlns:p14="http://schemas.microsoft.com/office/powerpoint/2010/main" val="26967749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2AC79-A108-4FDF-A0BE-96CEB0D6FF0B}" type="slidenum">
              <a:rPr lang="en-US" smtClean="0"/>
              <a:t>109</a:t>
            </a:fld>
            <a:endParaRPr lang="en-US" dirty="0"/>
          </a:p>
        </p:txBody>
      </p:sp>
    </p:spTree>
    <p:extLst>
      <p:ext uri="{BB962C8B-B14F-4D97-AF65-F5344CB8AC3E}">
        <p14:creationId xmlns:p14="http://schemas.microsoft.com/office/powerpoint/2010/main" val="34532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11</a:t>
            </a:fld>
            <a:endParaRPr lang="en-US" dirty="0"/>
          </a:p>
        </p:txBody>
      </p:sp>
    </p:spTree>
    <p:extLst>
      <p:ext uri="{BB962C8B-B14F-4D97-AF65-F5344CB8AC3E}">
        <p14:creationId xmlns:p14="http://schemas.microsoft.com/office/powerpoint/2010/main" val="49414360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110</a:t>
            </a:fld>
            <a:endParaRPr lang="en-US" dirty="0"/>
          </a:p>
        </p:txBody>
      </p:sp>
    </p:spTree>
    <p:extLst>
      <p:ext uri="{BB962C8B-B14F-4D97-AF65-F5344CB8AC3E}">
        <p14:creationId xmlns:p14="http://schemas.microsoft.com/office/powerpoint/2010/main" val="42437706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764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111</a:t>
            </a:fld>
            <a:endParaRPr lang="en-US" dirty="0"/>
          </a:p>
        </p:txBody>
      </p:sp>
    </p:spTree>
    <p:extLst>
      <p:ext uri="{BB962C8B-B14F-4D97-AF65-F5344CB8AC3E}">
        <p14:creationId xmlns:p14="http://schemas.microsoft.com/office/powerpoint/2010/main" val="13113062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112</a:t>
            </a:fld>
            <a:endParaRPr lang="en-US" dirty="0"/>
          </a:p>
        </p:txBody>
      </p:sp>
    </p:spTree>
    <p:extLst>
      <p:ext uri="{BB962C8B-B14F-4D97-AF65-F5344CB8AC3E}">
        <p14:creationId xmlns:p14="http://schemas.microsoft.com/office/powerpoint/2010/main" val="29887180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3F116-367A-C6EC-C27A-96309BB34E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184F0-38AB-9B98-6DFE-4B64A7B01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E5E44-FC41-FDB8-C3C0-7AA8BDBCAE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25B056-5093-3ABC-1089-3FBED8870407}"/>
              </a:ext>
            </a:extLst>
          </p:cNvPr>
          <p:cNvSpPr>
            <a:spLocks noGrp="1"/>
          </p:cNvSpPr>
          <p:nvPr>
            <p:ph type="sldNum" sz="quarter" idx="5"/>
          </p:nvPr>
        </p:nvSpPr>
        <p:spPr/>
        <p:txBody>
          <a:bodyPr/>
          <a:lstStyle/>
          <a:p>
            <a:fld id="{0852AC79-A108-4FDF-A0BE-96CEB0D6FF0B}" type="slidenum">
              <a:rPr lang="en-US" smtClean="0"/>
              <a:t>113</a:t>
            </a:fld>
            <a:endParaRPr lang="en-US" dirty="0"/>
          </a:p>
        </p:txBody>
      </p:sp>
    </p:spTree>
    <p:extLst>
      <p:ext uri="{BB962C8B-B14F-4D97-AF65-F5344CB8AC3E}">
        <p14:creationId xmlns:p14="http://schemas.microsoft.com/office/powerpoint/2010/main" val="24109930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solidFill>
                  <a:prstClr val="black"/>
                </a:solidFill>
              </a:rPr>
              <a:pPr/>
              <a:t>114</a:t>
            </a:fld>
            <a:endParaRPr lang="en-US" dirty="0">
              <a:solidFill>
                <a:prstClr val="black"/>
              </a:solidFill>
            </a:endParaRPr>
          </a:p>
        </p:txBody>
      </p:sp>
    </p:spTree>
    <p:extLst>
      <p:ext uri="{BB962C8B-B14F-4D97-AF65-F5344CB8AC3E}">
        <p14:creationId xmlns:p14="http://schemas.microsoft.com/office/powerpoint/2010/main" val="2033141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E330B-1EAA-5969-B6FD-0AB9EB35B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D8EBD-1D5C-4CA7-CC7C-321CBE984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772D4-BA51-0A3D-FBA3-E53FCDE0EC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B09798-0657-E7A5-AB48-56B629F88A3D}"/>
              </a:ext>
            </a:extLst>
          </p:cNvPr>
          <p:cNvSpPr>
            <a:spLocks noGrp="1"/>
          </p:cNvSpPr>
          <p:nvPr>
            <p:ph type="sldNum" sz="quarter" idx="10"/>
          </p:nvPr>
        </p:nvSpPr>
        <p:spPr/>
        <p:txBody>
          <a:bodyPr/>
          <a:lstStyle/>
          <a:p>
            <a:fld id="{AF40EA8C-67FD-4F2F-80C0-C86BC7A15FF6}" type="slidenum">
              <a:rPr lang="en-US" smtClean="0"/>
              <a:t>12</a:t>
            </a:fld>
            <a:endParaRPr lang="en-US" dirty="0"/>
          </a:p>
        </p:txBody>
      </p:sp>
    </p:spTree>
    <p:extLst>
      <p:ext uri="{BB962C8B-B14F-4D97-AF65-F5344CB8AC3E}">
        <p14:creationId xmlns:p14="http://schemas.microsoft.com/office/powerpoint/2010/main" val="146510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2013" eaLnBrk="1" fontAlgn="auto" hangingPunct="1">
              <a:spcBef>
                <a:spcPts val="0"/>
              </a:spcBef>
              <a:spcAft>
                <a:spcPts val="0"/>
              </a:spcAft>
              <a:defRPr/>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3DF280-9FF9-4ECC-9696-6CED453C8FD8}" type="slidenum">
              <a:rPr lang="en-US" altLang="en-US" smtClean="0"/>
              <a:pPr fontAlgn="base">
                <a:spcBef>
                  <a:spcPct val="0"/>
                </a:spcBef>
                <a:spcAft>
                  <a:spcPct val="0"/>
                </a:spcAft>
              </a:pPr>
              <a:t>13</a:t>
            </a:fld>
            <a:endParaRPr lang="en-US" altLang="en-US" dirty="0"/>
          </a:p>
        </p:txBody>
      </p:sp>
    </p:spTree>
    <p:extLst>
      <p:ext uri="{BB962C8B-B14F-4D97-AF65-F5344CB8AC3E}">
        <p14:creationId xmlns:p14="http://schemas.microsoft.com/office/powerpoint/2010/main" val="1820101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2981158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9994571-DEFB-4F34-8B76-B58D7120A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D7A076E-A963-4376-8006-D16EF1691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p>
        </p:txBody>
      </p:sp>
      <p:sp>
        <p:nvSpPr>
          <p:cNvPr id="22532" name="Slide Number Placeholder 3">
            <a:extLst>
              <a:ext uri="{FF2B5EF4-FFF2-40B4-BE49-F238E27FC236}">
                <a16:creationId xmlns:a16="http://schemas.microsoft.com/office/drawing/2014/main" id="{3E1FA282-2B87-4AFB-86EC-9F9C151BA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89447AC4-4A3A-413D-8E05-EBA009C91C55}" type="slidenum">
              <a:rPr lang="en-US" altLang="en-US" smtClean="0"/>
              <a:pPr/>
              <a:t>15</a:t>
            </a:fld>
            <a:endParaRPr lang="en-US" altLang="en-US" dirty="0"/>
          </a:p>
        </p:txBody>
      </p:sp>
    </p:spTree>
    <p:extLst>
      <p:ext uri="{BB962C8B-B14F-4D97-AF65-F5344CB8AC3E}">
        <p14:creationId xmlns:p14="http://schemas.microsoft.com/office/powerpoint/2010/main" val="1192112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9994571-DEFB-4F34-8B76-B58D7120A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D7A076E-A963-4376-8006-D16EF1691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p>
        </p:txBody>
      </p:sp>
      <p:sp>
        <p:nvSpPr>
          <p:cNvPr id="22532" name="Slide Number Placeholder 3">
            <a:extLst>
              <a:ext uri="{FF2B5EF4-FFF2-40B4-BE49-F238E27FC236}">
                <a16:creationId xmlns:a16="http://schemas.microsoft.com/office/drawing/2014/main" id="{3E1FA282-2B87-4AFB-86EC-9F9C151BA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89447AC4-4A3A-413D-8E05-EBA009C91C55}" type="slidenum">
              <a:rPr lang="en-US" altLang="en-US" smtClean="0"/>
              <a:pPr/>
              <a:t>16</a:t>
            </a:fld>
            <a:endParaRPr lang="en-US" altLang="en-US" dirty="0"/>
          </a:p>
        </p:txBody>
      </p:sp>
    </p:spTree>
    <p:extLst>
      <p:ext uri="{BB962C8B-B14F-4D97-AF65-F5344CB8AC3E}">
        <p14:creationId xmlns:p14="http://schemas.microsoft.com/office/powerpoint/2010/main" val="241955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3617453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909312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19</a:t>
            </a:fld>
            <a:endParaRPr lang="en-US" dirty="0"/>
          </a:p>
        </p:txBody>
      </p:sp>
    </p:spTree>
    <p:extLst>
      <p:ext uri="{BB962C8B-B14F-4D97-AF65-F5344CB8AC3E}">
        <p14:creationId xmlns:p14="http://schemas.microsoft.com/office/powerpoint/2010/main" val="205584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1437953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20</a:t>
            </a:fld>
            <a:endParaRPr lang="en-US" dirty="0"/>
          </a:p>
        </p:txBody>
      </p:sp>
    </p:spTree>
    <p:extLst>
      <p:ext uri="{BB962C8B-B14F-4D97-AF65-F5344CB8AC3E}">
        <p14:creationId xmlns:p14="http://schemas.microsoft.com/office/powerpoint/2010/main" val="2585362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21</a:t>
            </a:fld>
            <a:endParaRPr lang="en-US" dirty="0"/>
          </a:p>
        </p:txBody>
      </p:sp>
    </p:spTree>
    <p:extLst>
      <p:ext uri="{BB962C8B-B14F-4D97-AF65-F5344CB8AC3E}">
        <p14:creationId xmlns:p14="http://schemas.microsoft.com/office/powerpoint/2010/main" val="34795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F252C-49D4-BBC0-4004-58A2A4CDE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5D06F-AC36-0A6B-8427-19BBEDF3F8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EE325-7BB6-36EF-EE2D-F8DC60EA3877}"/>
              </a:ext>
            </a:extLst>
          </p:cNvPr>
          <p:cNvSpPr>
            <a:spLocks noGrp="1"/>
          </p:cNvSpPr>
          <p:nvPr>
            <p:ph type="body" idx="1"/>
          </p:nvPr>
        </p:nvSpPr>
        <p:spPr/>
        <p:txBody>
          <a:bodyPr/>
          <a:lstStyle/>
          <a:p>
            <a:pPr defTabSz="949125">
              <a:spcBef>
                <a:spcPct val="0"/>
              </a:spcBef>
            </a:pPr>
            <a:endParaRPr lang="en-US" dirty="0"/>
          </a:p>
        </p:txBody>
      </p:sp>
      <p:sp>
        <p:nvSpPr>
          <p:cNvPr id="4" name="Slide Number Placeholder 3">
            <a:extLst>
              <a:ext uri="{FF2B5EF4-FFF2-40B4-BE49-F238E27FC236}">
                <a16:creationId xmlns:a16="http://schemas.microsoft.com/office/drawing/2014/main" id="{F4245A96-E1B5-0C6A-5EDD-03C79097DCFE}"/>
              </a:ext>
            </a:extLst>
          </p:cNvPr>
          <p:cNvSpPr>
            <a:spLocks noGrp="1"/>
          </p:cNvSpPr>
          <p:nvPr>
            <p:ph type="sldNum" sz="quarter" idx="10"/>
          </p:nvPr>
        </p:nvSpPr>
        <p:spPr/>
        <p:txBody>
          <a:bodyPr/>
          <a:lstStyle/>
          <a:p>
            <a:fld id="{AF40EA8C-67FD-4F2F-80C0-C86BC7A15FF6}" type="slidenum">
              <a:rPr lang="en-US" smtClean="0"/>
              <a:t>22</a:t>
            </a:fld>
            <a:endParaRPr lang="en-US" dirty="0"/>
          </a:p>
        </p:txBody>
      </p:sp>
    </p:spTree>
    <p:extLst>
      <p:ext uri="{BB962C8B-B14F-4D97-AF65-F5344CB8AC3E}">
        <p14:creationId xmlns:p14="http://schemas.microsoft.com/office/powerpoint/2010/main" val="3233258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672705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4" indent="-171414">
              <a:buFontTx/>
              <a:buChar char="-"/>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24</a:t>
            </a:fld>
            <a:endParaRPr lang="en-US" dirty="0"/>
          </a:p>
        </p:txBody>
      </p:sp>
    </p:spTree>
    <p:extLst>
      <p:ext uri="{BB962C8B-B14F-4D97-AF65-F5344CB8AC3E}">
        <p14:creationId xmlns:p14="http://schemas.microsoft.com/office/powerpoint/2010/main" val="3761242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dirty="0"/>
          </a:p>
        </p:txBody>
      </p:sp>
    </p:spTree>
    <p:extLst>
      <p:ext uri="{BB962C8B-B14F-4D97-AF65-F5344CB8AC3E}">
        <p14:creationId xmlns:p14="http://schemas.microsoft.com/office/powerpoint/2010/main" val="1423329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dirty="0"/>
          </a:p>
        </p:txBody>
      </p:sp>
    </p:spTree>
    <p:extLst>
      <p:ext uri="{BB962C8B-B14F-4D97-AF65-F5344CB8AC3E}">
        <p14:creationId xmlns:p14="http://schemas.microsoft.com/office/powerpoint/2010/main" val="3315214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dirty="0"/>
          </a:p>
        </p:txBody>
      </p:sp>
    </p:spTree>
    <p:extLst>
      <p:ext uri="{BB962C8B-B14F-4D97-AF65-F5344CB8AC3E}">
        <p14:creationId xmlns:p14="http://schemas.microsoft.com/office/powerpoint/2010/main" val="3201330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28</a:t>
            </a:fld>
            <a:endParaRPr lang="en-US" dirty="0"/>
          </a:p>
        </p:txBody>
      </p:sp>
    </p:spTree>
    <p:extLst>
      <p:ext uri="{BB962C8B-B14F-4D97-AF65-F5344CB8AC3E}">
        <p14:creationId xmlns:p14="http://schemas.microsoft.com/office/powerpoint/2010/main" val="3738960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29</a:t>
            </a:fld>
            <a:endParaRPr lang="en-US" dirty="0"/>
          </a:p>
        </p:txBody>
      </p:sp>
    </p:spTree>
    <p:extLst>
      <p:ext uri="{BB962C8B-B14F-4D97-AF65-F5344CB8AC3E}">
        <p14:creationId xmlns:p14="http://schemas.microsoft.com/office/powerpoint/2010/main" val="243965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4118E-EC42-22D2-A3D6-B5CB067E8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C6A36-0B9C-3F5F-3C4A-816188B62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33CFE6-795B-A432-1959-BDB7751942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85F388-4CD5-2A37-7E36-936F1EDCD620}"/>
              </a:ext>
            </a:extLst>
          </p:cNvPr>
          <p:cNvSpPr>
            <a:spLocks noGrp="1"/>
          </p:cNvSpPr>
          <p:nvPr>
            <p:ph type="sldNum" sz="quarter" idx="5"/>
          </p:nvPr>
        </p:nvSpPr>
        <p:spPr/>
        <p:txBody>
          <a:bodyPr/>
          <a:lstStyle/>
          <a:p>
            <a:fld id="{0852AC79-A108-4FDF-A0BE-96CEB0D6FF0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3266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7276" defTabSz="914303">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30</a:t>
            </a:fld>
            <a:endParaRPr lang="en-US" dirty="0"/>
          </a:p>
        </p:txBody>
      </p:sp>
    </p:spTree>
    <p:extLst>
      <p:ext uri="{BB962C8B-B14F-4D97-AF65-F5344CB8AC3E}">
        <p14:creationId xmlns:p14="http://schemas.microsoft.com/office/powerpoint/2010/main" val="1520319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7276" defTabSz="914303">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31</a:t>
            </a:fld>
            <a:endParaRPr lang="en-US" dirty="0"/>
          </a:p>
        </p:txBody>
      </p:sp>
    </p:spTree>
    <p:extLst>
      <p:ext uri="{BB962C8B-B14F-4D97-AF65-F5344CB8AC3E}">
        <p14:creationId xmlns:p14="http://schemas.microsoft.com/office/powerpoint/2010/main" val="2083162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dirty="0"/>
          </a:p>
        </p:txBody>
      </p:sp>
    </p:spTree>
    <p:extLst>
      <p:ext uri="{BB962C8B-B14F-4D97-AF65-F5344CB8AC3E}">
        <p14:creationId xmlns:p14="http://schemas.microsoft.com/office/powerpoint/2010/main" val="4028391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05">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33</a:t>
            </a:fld>
            <a:endParaRPr lang="en-US" dirty="0"/>
          </a:p>
        </p:txBody>
      </p:sp>
    </p:spTree>
    <p:extLst>
      <p:ext uri="{BB962C8B-B14F-4D97-AF65-F5344CB8AC3E}">
        <p14:creationId xmlns:p14="http://schemas.microsoft.com/office/powerpoint/2010/main" val="343520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205"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34</a:t>
            </a:fld>
            <a:endParaRPr lang="en-US" dirty="0"/>
          </a:p>
        </p:txBody>
      </p:sp>
    </p:spTree>
    <p:extLst>
      <p:ext uri="{BB962C8B-B14F-4D97-AF65-F5344CB8AC3E}">
        <p14:creationId xmlns:p14="http://schemas.microsoft.com/office/powerpoint/2010/main" val="2135398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35</a:t>
            </a:fld>
            <a:endParaRPr lang="en-US" dirty="0"/>
          </a:p>
        </p:txBody>
      </p:sp>
    </p:spTree>
    <p:extLst>
      <p:ext uri="{BB962C8B-B14F-4D97-AF65-F5344CB8AC3E}">
        <p14:creationId xmlns:p14="http://schemas.microsoft.com/office/powerpoint/2010/main" val="548447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36</a:t>
            </a:fld>
            <a:endParaRPr lang="en-US" dirty="0"/>
          </a:p>
        </p:txBody>
      </p:sp>
    </p:spTree>
    <p:extLst>
      <p:ext uri="{BB962C8B-B14F-4D97-AF65-F5344CB8AC3E}">
        <p14:creationId xmlns:p14="http://schemas.microsoft.com/office/powerpoint/2010/main" val="82065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dirty="0"/>
          </a:p>
        </p:txBody>
      </p:sp>
    </p:spTree>
    <p:extLst>
      <p:ext uri="{BB962C8B-B14F-4D97-AF65-F5344CB8AC3E}">
        <p14:creationId xmlns:p14="http://schemas.microsoft.com/office/powerpoint/2010/main" val="33868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38</a:t>
            </a:fld>
            <a:endParaRPr lang="en-US" dirty="0"/>
          </a:p>
        </p:txBody>
      </p:sp>
    </p:spTree>
    <p:extLst>
      <p:ext uri="{BB962C8B-B14F-4D97-AF65-F5344CB8AC3E}">
        <p14:creationId xmlns:p14="http://schemas.microsoft.com/office/powerpoint/2010/main" val="3786758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205"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dirty="0"/>
          </a:p>
        </p:txBody>
      </p:sp>
    </p:spTree>
    <p:extLst>
      <p:ext uri="{BB962C8B-B14F-4D97-AF65-F5344CB8AC3E}">
        <p14:creationId xmlns:p14="http://schemas.microsoft.com/office/powerpoint/2010/main" val="404583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3332289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40</a:t>
            </a:fld>
            <a:endParaRPr lang="en-US" dirty="0"/>
          </a:p>
        </p:txBody>
      </p:sp>
    </p:spTree>
    <p:extLst>
      <p:ext uri="{BB962C8B-B14F-4D97-AF65-F5344CB8AC3E}">
        <p14:creationId xmlns:p14="http://schemas.microsoft.com/office/powerpoint/2010/main" val="261392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41</a:t>
            </a:fld>
            <a:endParaRPr lang="en-US" dirty="0"/>
          </a:p>
        </p:txBody>
      </p:sp>
    </p:spTree>
    <p:extLst>
      <p:ext uri="{BB962C8B-B14F-4D97-AF65-F5344CB8AC3E}">
        <p14:creationId xmlns:p14="http://schemas.microsoft.com/office/powerpoint/2010/main" val="1768331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CB3DE2F-4D05-4F6E-B38A-9DFB27BA0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97081F1-3BA2-4614-B892-1B60EEB54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8916" name="Slide Number Placeholder 3">
            <a:extLst>
              <a:ext uri="{FF2B5EF4-FFF2-40B4-BE49-F238E27FC236}">
                <a16:creationId xmlns:a16="http://schemas.microsoft.com/office/drawing/2014/main" id="{4FC77E68-A64E-44F1-9BF8-733D39E0D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4A510DFD-68D5-4D2F-8CF9-9A412C4EE0B1}" type="slidenum">
              <a:rPr lang="en-US" altLang="en-US" smtClean="0"/>
              <a:pPr/>
              <a:t>42</a:t>
            </a:fld>
            <a:endParaRPr lang="en-US" altLang="en-US" dirty="0"/>
          </a:p>
        </p:txBody>
      </p:sp>
    </p:spTree>
    <p:extLst>
      <p:ext uri="{BB962C8B-B14F-4D97-AF65-F5344CB8AC3E}">
        <p14:creationId xmlns:p14="http://schemas.microsoft.com/office/powerpoint/2010/main" val="1039653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639044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3049405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2999742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2949214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639044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48</a:t>
            </a:fld>
            <a:endParaRPr lang="en-US" dirty="0"/>
          </a:p>
        </p:txBody>
      </p:sp>
    </p:spTree>
    <p:extLst>
      <p:ext uri="{BB962C8B-B14F-4D97-AF65-F5344CB8AC3E}">
        <p14:creationId xmlns:p14="http://schemas.microsoft.com/office/powerpoint/2010/main" val="1488339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49</a:t>
            </a:fld>
            <a:endParaRPr lang="en-US" dirty="0"/>
          </a:p>
        </p:txBody>
      </p:sp>
    </p:spTree>
    <p:extLst>
      <p:ext uri="{BB962C8B-B14F-4D97-AF65-F5344CB8AC3E}">
        <p14:creationId xmlns:p14="http://schemas.microsoft.com/office/powerpoint/2010/main" val="270384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5</a:t>
            </a:fld>
            <a:endParaRPr lang="en-US" dirty="0"/>
          </a:p>
        </p:txBody>
      </p:sp>
    </p:spTree>
    <p:extLst>
      <p:ext uri="{BB962C8B-B14F-4D97-AF65-F5344CB8AC3E}">
        <p14:creationId xmlns:p14="http://schemas.microsoft.com/office/powerpoint/2010/main" val="1579223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99">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50</a:t>
            </a:fld>
            <a:endParaRPr lang="en-US" dirty="0"/>
          </a:p>
        </p:txBody>
      </p:sp>
    </p:spTree>
    <p:extLst>
      <p:ext uri="{BB962C8B-B14F-4D97-AF65-F5344CB8AC3E}">
        <p14:creationId xmlns:p14="http://schemas.microsoft.com/office/powerpoint/2010/main" val="3776077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B8527-022E-55CD-44E5-03F1B6671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C4EF4-F3DE-9E9A-D68A-F01B32D9A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15BE3-6D76-C796-7545-0943501D4E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82B0D5-8767-AE06-6145-23DDD0F0C6AA}"/>
              </a:ext>
            </a:extLst>
          </p:cNvPr>
          <p:cNvSpPr>
            <a:spLocks noGrp="1"/>
          </p:cNvSpPr>
          <p:nvPr>
            <p:ph type="sldNum" sz="quarter" idx="5"/>
          </p:nvPr>
        </p:nvSpPr>
        <p:spPr/>
        <p:txBody>
          <a:bodyPr/>
          <a:lstStyle/>
          <a:p>
            <a:fld id="{0852AC79-A108-4FDF-A0BE-96CEB0D6FF0B}" type="slidenum">
              <a:rPr lang="en-US" smtClean="0"/>
              <a:t>51</a:t>
            </a:fld>
            <a:endParaRPr lang="en-US" dirty="0"/>
          </a:p>
        </p:txBody>
      </p:sp>
    </p:spTree>
    <p:extLst>
      <p:ext uri="{BB962C8B-B14F-4D97-AF65-F5344CB8AC3E}">
        <p14:creationId xmlns:p14="http://schemas.microsoft.com/office/powerpoint/2010/main" val="2382468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52</a:t>
            </a:fld>
            <a:endParaRPr lang="en-US" dirty="0"/>
          </a:p>
        </p:txBody>
      </p:sp>
    </p:spTree>
    <p:extLst>
      <p:ext uri="{BB962C8B-B14F-4D97-AF65-F5344CB8AC3E}">
        <p14:creationId xmlns:p14="http://schemas.microsoft.com/office/powerpoint/2010/main" val="1924977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5D383-4922-4C70-19FB-5526CFCAC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4EE13-9256-C2D4-96C6-763E98091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3B255-2323-CB66-75E5-3FDDC38B2E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8B00B-23D1-F038-4BC7-997ACB62CE52}"/>
              </a:ext>
            </a:extLst>
          </p:cNvPr>
          <p:cNvSpPr>
            <a:spLocks noGrp="1"/>
          </p:cNvSpPr>
          <p:nvPr>
            <p:ph type="sldNum" sz="quarter" idx="5"/>
          </p:nvPr>
        </p:nvSpPr>
        <p:spPr/>
        <p:txBody>
          <a:bodyPr/>
          <a:lstStyle/>
          <a:p>
            <a:fld id="{0852AC79-A108-4FDF-A0BE-96CEB0D6FF0B}" type="slidenum">
              <a:rPr lang="en-US" smtClean="0"/>
              <a:t>53</a:t>
            </a:fld>
            <a:endParaRPr lang="en-US" dirty="0"/>
          </a:p>
        </p:txBody>
      </p:sp>
    </p:spTree>
    <p:extLst>
      <p:ext uri="{BB962C8B-B14F-4D97-AF65-F5344CB8AC3E}">
        <p14:creationId xmlns:p14="http://schemas.microsoft.com/office/powerpoint/2010/main" val="1412552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018BA-5116-8224-6D8C-BA44CA737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BB39A-B468-8B9D-9C4D-FCED4C2FF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D809EA-93D6-045D-548F-73F02C3684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7F23EA-1363-6F00-712C-7F38BE3816A2}"/>
              </a:ext>
            </a:extLst>
          </p:cNvPr>
          <p:cNvSpPr>
            <a:spLocks noGrp="1"/>
          </p:cNvSpPr>
          <p:nvPr>
            <p:ph type="sldNum" sz="quarter" idx="5"/>
          </p:nvPr>
        </p:nvSpPr>
        <p:spPr/>
        <p:txBody>
          <a:bodyPr/>
          <a:lstStyle/>
          <a:p>
            <a:fld id="{0852AC79-A108-4FDF-A0BE-96CEB0D6FF0B}" type="slidenum">
              <a:rPr lang="en-US" smtClean="0"/>
              <a:t>54</a:t>
            </a:fld>
            <a:endParaRPr lang="en-US" dirty="0"/>
          </a:p>
        </p:txBody>
      </p:sp>
    </p:spTree>
    <p:extLst>
      <p:ext uri="{BB962C8B-B14F-4D97-AF65-F5344CB8AC3E}">
        <p14:creationId xmlns:p14="http://schemas.microsoft.com/office/powerpoint/2010/main" val="3320403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25">
              <a:spcBef>
                <a:spcPct val="0"/>
              </a:spcBef>
            </a:pPr>
            <a:endParaRPr lang="en-US" alt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55</a:t>
            </a:fld>
            <a:endParaRPr lang="en-US" dirty="0"/>
          </a:p>
        </p:txBody>
      </p:sp>
    </p:spTree>
    <p:extLst>
      <p:ext uri="{BB962C8B-B14F-4D97-AF65-F5344CB8AC3E}">
        <p14:creationId xmlns:p14="http://schemas.microsoft.com/office/powerpoint/2010/main" val="1701291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B865A-39A6-5EE8-8447-82B4DFF15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D524A-EBFB-9D9E-F171-3EF1E2155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46CA9-1A1A-7193-29A2-D42193983E6C}"/>
              </a:ext>
            </a:extLst>
          </p:cNvPr>
          <p:cNvSpPr>
            <a:spLocks noGrp="1"/>
          </p:cNvSpPr>
          <p:nvPr>
            <p:ph type="body" idx="1"/>
          </p:nvPr>
        </p:nvSpPr>
        <p:spPr/>
        <p:txBody>
          <a:bodyPr/>
          <a:lstStyle/>
          <a:p>
            <a:pPr defTabSz="949125">
              <a:spcBef>
                <a:spcPct val="0"/>
              </a:spcBef>
            </a:pPr>
            <a:endParaRPr lang="en-US" altLang="en-US" dirty="0"/>
          </a:p>
        </p:txBody>
      </p:sp>
      <p:sp>
        <p:nvSpPr>
          <p:cNvPr id="4" name="Slide Number Placeholder 3">
            <a:extLst>
              <a:ext uri="{FF2B5EF4-FFF2-40B4-BE49-F238E27FC236}">
                <a16:creationId xmlns:a16="http://schemas.microsoft.com/office/drawing/2014/main" id="{F8055C61-D171-C0ED-75A2-F68856CB9C1C}"/>
              </a:ext>
            </a:extLst>
          </p:cNvPr>
          <p:cNvSpPr>
            <a:spLocks noGrp="1"/>
          </p:cNvSpPr>
          <p:nvPr>
            <p:ph type="sldNum" sz="quarter" idx="10"/>
          </p:nvPr>
        </p:nvSpPr>
        <p:spPr/>
        <p:txBody>
          <a:bodyPr/>
          <a:lstStyle/>
          <a:p>
            <a:fld id="{AF40EA8C-67FD-4F2F-80C0-C86BC7A15FF6}" type="slidenum">
              <a:rPr lang="en-US" smtClean="0"/>
              <a:t>56</a:t>
            </a:fld>
            <a:endParaRPr lang="en-US" dirty="0"/>
          </a:p>
        </p:txBody>
      </p:sp>
    </p:spTree>
    <p:extLst>
      <p:ext uri="{BB962C8B-B14F-4D97-AF65-F5344CB8AC3E}">
        <p14:creationId xmlns:p14="http://schemas.microsoft.com/office/powerpoint/2010/main" val="16250426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E1B3A-1243-67A0-FBD4-E94F46005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7CAC6-842A-ED31-ABB3-60446366D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81122-90CD-BB3E-398F-6AA792CEEC68}"/>
              </a:ext>
            </a:extLst>
          </p:cNvPr>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70A3ADE-7CBF-FE73-70D3-461E9A3627F1}"/>
              </a:ext>
            </a:extLst>
          </p:cNvPr>
          <p:cNvSpPr>
            <a:spLocks noGrp="1"/>
          </p:cNvSpPr>
          <p:nvPr>
            <p:ph type="sldNum" sz="quarter" idx="5"/>
          </p:nvPr>
        </p:nvSpPr>
        <p:spPr/>
        <p:txBody>
          <a:bodyPr/>
          <a:lstStyle/>
          <a:p>
            <a:fld id="{0852AC79-A108-4FDF-A0BE-96CEB0D6FF0B}" type="slidenum">
              <a:rPr lang="en-US" smtClean="0"/>
              <a:t>57</a:t>
            </a:fld>
            <a:endParaRPr lang="en-US" dirty="0"/>
          </a:p>
        </p:txBody>
      </p:sp>
    </p:spTree>
    <p:extLst>
      <p:ext uri="{BB962C8B-B14F-4D97-AF65-F5344CB8AC3E}">
        <p14:creationId xmlns:p14="http://schemas.microsoft.com/office/powerpoint/2010/main" val="31072883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890C3-3C2E-E84D-DEB4-40E9A5B44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009FD-976E-046E-59F4-22C02328C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BACCE-771A-F77C-7670-6F22EE268B84}"/>
              </a:ext>
            </a:extLst>
          </p:cNvPr>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altLang="en-US" dirty="0"/>
          </a:p>
        </p:txBody>
      </p:sp>
      <p:sp>
        <p:nvSpPr>
          <p:cNvPr id="4" name="Slide Number Placeholder 3">
            <a:extLst>
              <a:ext uri="{FF2B5EF4-FFF2-40B4-BE49-F238E27FC236}">
                <a16:creationId xmlns:a16="http://schemas.microsoft.com/office/drawing/2014/main" id="{EA8595A2-DAFF-E842-9D62-774500B52F3C}"/>
              </a:ext>
            </a:extLst>
          </p:cNvPr>
          <p:cNvSpPr>
            <a:spLocks noGrp="1"/>
          </p:cNvSpPr>
          <p:nvPr>
            <p:ph type="sldNum" sz="quarter" idx="10"/>
          </p:nvPr>
        </p:nvSpPr>
        <p:spPr/>
        <p:txBody>
          <a:bodyPr/>
          <a:lstStyle/>
          <a:p>
            <a:fld id="{AF40EA8C-67FD-4F2F-80C0-C86BC7A15FF6}" type="slidenum">
              <a:rPr lang="en-US" smtClean="0"/>
              <a:t>58</a:t>
            </a:fld>
            <a:endParaRPr lang="en-US" dirty="0"/>
          </a:p>
        </p:txBody>
      </p:sp>
    </p:spTree>
    <p:extLst>
      <p:ext uri="{BB962C8B-B14F-4D97-AF65-F5344CB8AC3E}">
        <p14:creationId xmlns:p14="http://schemas.microsoft.com/office/powerpoint/2010/main" val="41845977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59</a:t>
            </a:fld>
            <a:endParaRPr lang="en-US" dirty="0"/>
          </a:p>
        </p:txBody>
      </p:sp>
    </p:spTree>
    <p:extLst>
      <p:ext uri="{BB962C8B-B14F-4D97-AF65-F5344CB8AC3E}">
        <p14:creationId xmlns:p14="http://schemas.microsoft.com/office/powerpoint/2010/main" val="137074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6</a:t>
            </a:fld>
            <a:endParaRPr lang="en-US" dirty="0"/>
          </a:p>
        </p:txBody>
      </p:sp>
    </p:spTree>
    <p:extLst>
      <p:ext uri="{BB962C8B-B14F-4D97-AF65-F5344CB8AC3E}">
        <p14:creationId xmlns:p14="http://schemas.microsoft.com/office/powerpoint/2010/main" val="21893355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60</a:t>
            </a:fld>
            <a:endParaRPr lang="en-US" dirty="0"/>
          </a:p>
        </p:txBody>
      </p:sp>
    </p:spTree>
    <p:extLst>
      <p:ext uri="{BB962C8B-B14F-4D97-AF65-F5344CB8AC3E}">
        <p14:creationId xmlns:p14="http://schemas.microsoft.com/office/powerpoint/2010/main" val="5448141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676CC-9BF7-CEB6-C740-99DA8ECAF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345E3-3ED6-1DEC-C9C6-104F2E468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2820A-7F0B-C7F8-B1C6-FE5AAC35887B}"/>
              </a:ext>
            </a:extLst>
          </p:cNvPr>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EFA78F7-3F38-500A-77CB-1E8F7FC59B36}"/>
              </a:ext>
            </a:extLst>
          </p:cNvPr>
          <p:cNvSpPr>
            <a:spLocks noGrp="1"/>
          </p:cNvSpPr>
          <p:nvPr>
            <p:ph type="sldNum" sz="quarter" idx="5"/>
          </p:nvPr>
        </p:nvSpPr>
        <p:spPr/>
        <p:txBody>
          <a:bodyPr/>
          <a:lstStyle/>
          <a:p>
            <a:fld id="{0852AC79-A108-4FDF-A0BE-96CEB0D6FF0B}" type="slidenum">
              <a:rPr lang="en-US" smtClean="0"/>
              <a:t>61</a:t>
            </a:fld>
            <a:endParaRPr lang="en-US" dirty="0"/>
          </a:p>
        </p:txBody>
      </p:sp>
    </p:spTree>
    <p:extLst>
      <p:ext uri="{BB962C8B-B14F-4D97-AF65-F5344CB8AC3E}">
        <p14:creationId xmlns:p14="http://schemas.microsoft.com/office/powerpoint/2010/main" val="27438342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08B32-641F-33BA-057B-DA9A8EC55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10BC45-EDCD-D7E5-CF54-FF12B3815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4ADAD-184F-074B-7AEC-9956BF39A5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AEE447-42E7-C2EF-AC8F-2FB9E5904CC9}"/>
              </a:ext>
            </a:extLst>
          </p:cNvPr>
          <p:cNvSpPr>
            <a:spLocks noGrp="1"/>
          </p:cNvSpPr>
          <p:nvPr>
            <p:ph type="sldNum" sz="quarter" idx="5"/>
          </p:nvPr>
        </p:nvSpPr>
        <p:spPr/>
        <p:txBody>
          <a:bodyPr/>
          <a:lstStyle/>
          <a:p>
            <a:fld id="{0852AC79-A108-4FDF-A0BE-96CEB0D6FF0B}" type="slidenum">
              <a:rPr lang="en-US" smtClean="0"/>
              <a:t>62</a:t>
            </a:fld>
            <a:endParaRPr lang="en-US" dirty="0"/>
          </a:p>
        </p:txBody>
      </p:sp>
    </p:spTree>
    <p:extLst>
      <p:ext uri="{BB962C8B-B14F-4D97-AF65-F5344CB8AC3E}">
        <p14:creationId xmlns:p14="http://schemas.microsoft.com/office/powerpoint/2010/main" val="34189830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EECEF-BBD3-A084-3C77-CC79AF176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1048D-DEC4-3F87-2314-8EE58DABC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B71E6-98DB-FAEF-B4BC-4E8DB7C29779}"/>
              </a:ext>
            </a:extLst>
          </p:cNvPr>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00FE9FE-04E3-2406-B135-80F2F06018D8}"/>
              </a:ext>
            </a:extLst>
          </p:cNvPr>
          <p:cNvSpPr>
            <a:spLocks noGrp="1"/>
          </p:cNvSpPr>
          <p:nvPr>
            <p:ph type="sldNum" sz="quarter" idx="5"/>
          </p:nvPr>
        </p:nvSpPr>
        <p:spPr/>
        <p:txBody>
          <a:bodyPr/>
          <a:lstStyle/>
          <a:p>
            <a:fld id="{0852AC79-A108-4FDF-A0BE-96CEB0D6FF0B}" type="slidenum">
              <a:rPr lang="en-US" smtClean="0"/>
              <a:t>63</a:t>
            </a:fld>
            <a:endParaRPr lang="en-US" dirty="0"/>
          </a:p>
        </p:txBody>
      </p:sp>
    </p:spTree>
    <p:extLst>
      <p:ext uri="{BB962C8B-B14F-4D97-AF65-F5344CB8AC3E}">
        <p14:creationId xmlns:p14="http://schemas.microsoft.com/office/powerpoint/2010/main" val="34270158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02641-8ED9-95FB-E91F-20DDE7B09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A9698-4D5F-F509-5F16-4ED17CA3D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E59D02-0B39-14E1-C27B-B4C218D23E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C81F65-0E0C-9DCA-BA6A-B62715B200AB}"/>
              </a:ext>
            </a:extLst>
          </p:cNvPr>
          <p:cNvSpPr>
            <a:spLocks noGrp="1"/>
          </p:cNvSpPr>
          <p:nvPr>
            <p:ph type="sldNum" sz="quarter" idx="5"/>
          </p:nvPr>
        </p:nvSpPr>
        <p:spPr/>
        <p:txBody>
          <a:bodyPr/>
          <a:lstStyle/>
          <a:p>
            <a:fld id="{0852AC79-A108-4FDF-A0BE-96CEB0D6FF0B}" type="slidenum">
              <a:rPr lang="en-US" smtClean="0"/>
              <a:t>64</a:t>
            </a:fld>
            <a:endParaRPr lang="en-US" dirty="0"/>
          </a:p>
        </p:txBody>
      </p:sp>
    </p:spTree>
    <p:extLst>
      <p:ext uri="{BB962C8B-B14F-4D97-AF65-F5344CB8AC3E}">
        <p14:creationId xmlns:p14="http://schemas.microsoft.com/office/powerpoint/2010/main" val="29662369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65</a:t>
            </a:fld>
            <a:endParaRPr lang="en-US" dirty="0"/>
          </a:p>
        </p:txBody>
      </p:sp>
    </p:spTree>
    <p:extLst>
      <p:ext uri="{BB962C8B-B14F-4D97-AF65-F5344CB8AC3E}">
        <p14:creationId xmlns:p14="http://schemas.microsoft.com/office/powerpoint/2010/main" val="19233690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66</a:t>
            </a:fld>
            <a:endParaRPr lang="en-US" dirty="0"/>
          </a:p>
        </p:txBody>
      </p:sp>
    </p:spTree>
    <p:extLst>
      <p:ext uri="{BB962C8B-B14F-4D97-AF65-F5344CB8AC3E}">
        <p14:creationId xmlns:p14="http://schemas.microsoft.com/office/powerpoint/2010/main" val="25363365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67</a:t>
            </a:fld>
            <a:endParaRPr lang="en-US" dirty="0"/>
          </a:p>
        </p:txBody>
      </p:sp>
    </p:spTree>
    <p:extLst>
      <p:ext uri="{BB962C8B-B14F-4D97-AF65-F5344CB8AC3E}">
        <p14:creationId xmlns:p14="http://schemas.microsoft.com/office/powerpoint/2010/main" val="26931723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68</a:t>
            </a:fld>
            <a:endParaRPr lang="en-US" dirty="0"/>
          </a:p>
        </p:txBody>
      </p:sp>
    </p:spTree>
    <p:extLst>
      <p:ext uri="{BB962C8B-B14F-4D97-AF65-F5344CB8AC3E}">
        <p14:creationId xmlns:p14="http://schemas.microsoft.com/office/powerpoint/2010/main" val="1801700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69</a:t>
            </a:fld>
            <a:endParaRPr lang="en-US" dirty="0"/>
          </a:p>
        </p:txBody>
      </p:sp>
    </p:spTree>
    <p:extLst>
      <p:ext uri="{BB962C8B-B14F-4D97-AF65-F5344CB8AC3E}">
        <p14:creationId xmlns:p14="http://schemas.microsoft.com/office/powerpoint/2010/main" val="214894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9493813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CD5C3-B444-1040-AF15-119BDD5F4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8EB657-E30D-ACAC-B370-E4A2A2D89B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F9992-F437-91AB-F2AB-FE621747EC2A}"/>
              </a:ext>
            </a:extLst>
          </p:cNvPr>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9ADB147-1FA1-A871-FB1B-E9A5F689DD36}"/>
              </a:ext>
            </a:extLst>
          </p:cNvPr>
          <p:cNvSpPr>
            <a:spLocks noGrp="1"/>
          </p:cNvSpPr>
          <p:nvPr>
            <p:ph type="sldNum" sz="quarter" idx="10"/>
          </p:nvPr>
        </p:nvSpPr>
        <p:spPr/>
        <p:txBody>
          <a:bodyPr/>
          <a:lstStyle/>
          <a:p>
            <a:fld id="{AF40EA8C-67FD-4F2F-80C0-C86BC7A15FF6}" type="slidenum">
              <a:rPr lang="en-US" smtClean="0"/>
              <a:t>70</a:t>
            </a:fld>
            <a:endParaRPr lang="en-US" dirty="0"/>
          </a:p>
        </p:txBody>
      </p:sp>
    </p:spTree>
    <p:extLst>
      <p:ext uri="{BB962C8B-B14F-4D97-AF65-F5344CB8AC3E}">
        <p14:creationId xmlns:p14="http://schemas.microsoft.com/office/powerpoint/2010/main" val="2041886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71</a:t>
            </a:fld>
            <a:endParaRPr lang="en-US" dirty="0"/>
          </a:p>
        </p:txBody>
      </p:sp>
    </p:spTree>
    <p:extLst>
      <p:ext uri="{BB962C8B-B14F-4D97-AF65-F5344CB8AC3E}">
        <p14:creationId xmlns:p14="http://schemas.microsoft.com/office/powerpoint/2010/main" val="25670481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72</a:t>
            </a:fld>
            <a:endParaRPr lang="en-US" dirty="0"/>
          </a:p>
        </p:txBody>
      </p:sp>
    </p:spTree>
    <p:extLst>
      <p:ext uri="{BB962C8B-B14F-4D97-AF65-F5344CB8AC3E}">
        <p14:creationId xmlns:p14="http://schemas.microsoft.com/office/powerpoint/2010/main" val="37760973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73</a:t>
            </a:fld>
            <a:endParaRPr lang="en-US" dirty="0"/>
          </a:p>
        </p:txBody>
      </p:sp>
    </p:spTree>
    <p:extLst>
      <p:ext uri="{BB962C8B-B14F-4D97-AF65-F5344CB8AC3E}">
        <p14:creationId xmlns:p14="http://schemas.microsoft.com/office/powerpoint/2010/main" val="18183541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74</a:t>
            </a:fld>
            <a:endParaRPr lang="en-US" dirty="0"/>
          </a:p>
        </p:txBody>
      </p:sp>
    </p:spTree>
    <p:extLst>
      <p:ext uri="{BB962C8B-B14F-4D97-AF65-F5344CB8AC3E}">
        <p14:creationId xmlns:p14="http://schemas.microsoft.com/office/powerpoint/2010/main" val="11513260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D17CF-2330-93FC-A400-9FF05286E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5502A-E9F7-36C1-1280-18F3A55ED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F795C-85C5-83AB-4B59-9CCDF2CEF7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7C516D-A76B-3216-F2F9-C97C3D304C15}"/>
              </a:ext>
            </a:extLst>
          </p:cNvPr>
          <p:cNvSpPr>
            <a:spLocks noGrp="1"/>
          </p:cNvSpPr>
          <p:nvPr>
            <p:ph type="sldNum" sz="quarter" idx="10"/>
          </p:nvPr>
        </p:nvSpPr>
        <p:spPr/>
        <p:txBody>
          <a:bodyPr/>
          <a:lstStyle/>
          <a:p>
            <a:fld id="{AF40EA8C-67FD-4F2F-80C0-C86BC7A15FF6}" type="slidenum">
              <a:rPr lang="en-US" smtClean="0"/>
              <a:t>75</a:t>
            </a:fld>
            <a:endParaRPr lang="en-US" dirty="0"/>
          </a:p>
        </p:txBody>
      </p:sp>
    </p:spTree>
    <p:extLst>
      <p:ext uri="{BB962C8B-B14F-4D97-AF65-F5344CB8AC3E}">
        <p14:creationId xmlns:p14="http://schemas.microsoft.com/office/powerpoint/2010/main" val="9456965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DB646-E2AF-3E3C-371B-E45346094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21B1A-4E98-91AF-8F58-BC5EEC828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90F2A-DF2D-C83C-C131-A17DBB614B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E7174B-2BC9-D678-89D2-E0E4B2C619AE}"/>
              </a:ext>
            </a:extLst>
          </p:cNvPr>
          <p:cNvSpPr>
            <a:spLocks noGrp="1"/>
          </p:cNvSpPr>
          <p:nvPr>
            <p:ph type="sldNum" sz="quarter" idx="10"/>
          </p:nvPr>
        </p:nvSpPr>
        <p:spPr/>
        <p:txBody>
          <a:bodyPr/>
          <a:lstStyle/>
          <a:p>
            <a:fld id="{AF40EA8C-67FD-4F2F-80C0-C86BC7A15FF6}" type="slidenum">
              <a:rPr lang="en-US" smtClean="0"/>
              <a:t>76</a:t>
            </a:fld>
            <a:endParaRPr lang="en-US" dirty="0"/>
          </a:p>
        </p:txBody>
      </p:sp>
    </p:spTree>
    <p:extLst>
      <p:ext uri="{BB962C8B-B14F-4D97-AF65-F5344CB8AC3E}">
        <p14:creationId xmlns:p14="http://schemas.microsoft.com/office/powerpoint/2010/main" val="38977047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77</a:t>
            </a:fld>
            <a:endParaRPr lang="en-US" dirty="0"/>
          </a:p>
        </p:txBody>
      </p:sp>
    </p:spTree>
    <p:extLst>
      <p:ext uri="{BB962C8B-B14F-4D97-AF65-F5344CB8AC3E}">
        <p14:creationId xmlns:p14="http://schemas.microsoft.com/office/powerpoint/2010/main" val="5617106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78</a:t>
            </a:fld>
            <a:endParaRPr lang="en-US" dirty="0"/>
          </a:p>
        </p:txBody>
      </p:sp>
    </p:spTree>
    <p:extLst>
      <p:ext uri="{BB962C8B-B14F-4D97-AF65-F5344CB8AC3E}">
        <p14:creationId xmlns:p14="http://schemas.microsoft.com/office/powerpoint/2010/main" val="10908249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6947">
              <a:spcBef>
                <a:spcPct val="0"/>
              </a:spcBef>
              <a:buFontTx/>
              <a:buNone/>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79</a:t>
            </a:fld>
            <a:endParaRPr lang="en-US" dirty="0"/>
          </a:p>
        </p:txBody>
      </p:sp>
    </p:spTree>
    <p:extLst>
      <p:ext uri="{BB962C8B-B14F-4D97-AF65-F5344CB8AC3E}">
        <p14:creationId xmlns:p14="http://schemas.microsoft.com/office/powerpoint/2010/main" val="184860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5134992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80</a:t>
            </a:fld>
            <a:endParaRPr lang="en-US" dirty="0"/>
          </a:p>
        </p:txBody>
      </p:sp>
    </p:spTree>
    <p:extLst>
      <p:ext uri="{BB962C8B-B14F-4D97-AF65-F5344CB8AC3E}">
        <p14:creationId xmlns:p14="http://schemas.microsoft.com/office/powerpoint/2010/main" val="42172314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50D54-33CF-D276-FE1C-CFB7710D1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8E330-4F5B-64CD-BD79-D7A122502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F5B48-A5A1-C977-2FDB-6DF854D99B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4A3AEC-37BF-6C28-46C5-8DB657697097}"/>
              </a:ext>
            </a:extLst>
          </p:cNvPr>
          <p:cNvSpPr>
            <a:spLocks noGrp="1"/>
          </p:cNvSpPr>
          <p:nvPr>
            <p:ph type="sldNum" sz="quarter" idx="5"/>
          </p:nvPr>
        </p:nvSpPr>
        <p:spPr/>
        <p:txBody>
          <a:bodyPr/>
          <a:lstStyle/>
          <a:p>
            <a:fld id="{0852AC79-A108-4FDF-A0BE-96CEB0D6FF0B}" type="slidenum">
              <a:rPr lang="en-US" smtClean="0"/>
              <a:t>81</a:t>
            </a:fld>
            <a:endParaRPr lang="en-US" dirty="0"/>
          </a:p>
        </p:txBody>
      </p:sp>
    </p:spTree>
    <p:extLst>
      <p:ext uri="{BB962C8B-B14F-4D97-AF65-F5344CB8AC3E}">
        <p14:creationId xmlns:p14="http://schemas.microsoft.com/office/powerpoint/2010/main" val="1921080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935FC-9295-32F2-C0E8-5A5AFB420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A5A8C-C407-F3BA-8478-DDC13FA22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CD238-63D1-C630-6547-DA5CEA726D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E44D87-7086-B567-8EB9-7E00FD29D7E1}"/>
              </a:ext>
            </a:extLst>
          </p:cNvPr>
          <p:cNvSpPr>
            <a:spLocks noGrp="1"/>
          </p:cNvSpPr>
          <p:nvPr>
            <p:ph type="sldNum" sz="quarter" idx="5"/>
          </p:nvPr>
        </p:nvSpPr>
        <p:spPr/>
        <p:txBody>
          <a:bodyPr/>
          <a:lstStyle/>
          <a:p>
            <a:fld id="{0852AC79-A108-4FDF-A0BE-96CEB0D6FF0B}" type="slidenum">
              <a:rPr lang="en-US" smtClean="0"/>
              <a:t>82</a:t>
            </a:fld>
            <a:endParaRPr lang="en-US" dirty="0"/>
          </a:p>
        </p:txBody>
      </p:sp>
    </p:spTree>
    <p:extLst>
      <p:ext uri="{BB962C8B-B14F-4D97-AF65-F5344CB8AC3E}">
        <p14:creationId xmlns:p14="http://schemas.microsoft.com/office/powerpoint/2010/main" val="30764099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2E9C8-44E4-A1FF-CA15-CB187F6B4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1481D-50DC-2B15-7246-381892B2D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0574B-8A17-A504-7AAD-DDEB1F8B87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C4126B-F051-0950-09D9-93F2D1666C5A}"/>
              </a:ext>
            </a:extLst>
          </p:cNvPr>
          <p:cNvSpPr>
            <a:spLocks noGrp="1"/>
          </p:cNvSpPr>
          <p:nvPr>
            <p:ph type="sldNum" sz="quarter" idx="5"/>
          </p:nvPr>
        </p:nvSpPr>
        <p:spPr/>
        <p:txBody>
          <a:bodyPr/>
          <a:lstStyle/>
          <a:p>
            <a:fld id="{0852AC79-A108-4FDF-A0BE-96CEB0D6FF0B}" type="slidenum">
              <a:rPr lang="en-US" smtClean="0"/>
              <a:t>83</a:t>
            </a:fld>
            <a:endParaRPr lang="en-US" dirty="0"/>
          </a:p>
        </p:txBody>
      </p:sp>
    </p:spTree>
    <p:extLst>
      <p:ext uri="{BB962C8B-B14F-4D97-AF65-F5344CB8AC3E}">
        <p14:creationId xmlns:p14="http://schemas.microsoft.com/office/powerpoint/2010/main" val="17319998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84</a:t>
            </a:fld>
            <a:endParaRPr lang="en-US" dirty="0"/>
          </a:p>
        </p:txBody>
      </p:sp>
    </p:spTree>
    <p:extLst>
      <p:ext uri="{BB962C8B-B14F-4D97-AF65-F5344CB8AC3E}">
        <p14:creationId xmlns:p14="http://schemas.microsoft.com/office/powerpoint/2010/main" val="13550566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85</a:t>
            </a:fld>
            <a:endParaRPr lang="en-US" dirty="0"/>
          </a:p>
        </p:txBody>
      </p:sp>
    </p:spTree>
    <p:extLst>
      <p:ext uri="{BB962C8B-B14F-4D97-AF65-F5344CB8AC3E}">
        <p14:creationId xmlns:p14="http://schemas.microsoft.com/office/powerpoint/2010/main" val="9255877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86</a:t>
            </a:fld>
            <a:endParaRPr lang="en-US" dirty="0"/>
          </a:p>
        </p:txBody>
      </p:sp>
    </p:spTree>
    <p:extLst>
      <p:ext uri="{BB962C8B-B14F-4D97-AF65-F5344CB8AC3E}">
        <p14:creationId xmlns:p14="http://schemas.microsoft.com/office/powerpoint/2010/main" val="9655086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87</a:t>
            </a:fld>
            <a:endParaRPr lang="en-US" dirty="0"/>
          </a:p>
        </p:txBody>
      </p:sp>
    </p:spTree>
    <p:extLst>
      <p:ext uri="{BB962C8B-B14F-4D97-AF65-F5344CB8AC3E}">
        <p14:creationId xmlns:p14="http://schemas.microsoft.com/office/powerpoint/2010/main" val="28525092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88</a:t>
            </a:fld>
            <a:endParaRPr lang="en-US" dirty="0"/>
          </a:p>
        </p:txBody>
      </p:sp>
    </p:spTree>
    <p:extLst>
      <p:ext uri="{BB962C8B-B14F-4D97-AF65-F5344CB8AC3E}">
        <p14:creationId xmlns:p14="http://schemas.microsoft.com/office/powerpoint/2010/main" val="29792506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F07D9-490E-0535-AA13-595A21798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162C0-90A5-A66E-BC7F-4507C4F2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87AA0F8-FABD-A9CA-17A3-24215CBE9768}"/>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40609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12171572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58662-B199-985A-6AA6-3ED6F5884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04A22-9D19-11A2-BA7B-83AF288F4AD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875CF9B-A946-9501-6966-F5F72192E6D2}"/>
              </a:ext>
            </a:extLst>
          </p:cNvPr>
          <p:cNvSpPr>
            <a:spLocks noGrp="1"/>
          </p:cNvSpPr>
          <p:nvPr>
            <p:ph type="body" idx="1"/>
          </p:nvPr>
        </p:nvSpPr>
        <p:spPr/>
        <p:txBody>
          <a:bodyPr/>
          <a:lstStyle/>
          <a:p>
            <a:pPr marL="0" marR="0" lvl="0" indent="0" algn="l" defTabSz="947099"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332554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EA43D-FE80-0165-F0A6-D1F368E18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27278-836B-84DE-7A45-5198E539A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B3958-A4DA-FA89-0CB6-CCDE2F4D47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3BDA1F-610B-F780-F725-B988C3316A53}"/>
              </a:ext>
            </a:extLst>
          </p:cNvPr>
          <p:cNvSpPr>
            <a:spLocks noGrp="1"/>
          </p:cNvSpPr>
          <p:nvPr>
            <p:ph type="sldNum" sz="quarter" idx="5"/>
          </p:nvPr>
        </p:nvSpPr>
        <p:spPr/>
        <p:txBody>
          <a:bodyPr/>
          <a:lstStyle/>
          <a:p>
            <a:fld id="{0852AC79-A108-4FDF-A0BE-96CEB0D6FF0B}" type="slidenum">
              <a:rPr lang="en-US" smtClean="0"/>
              <a:t>91</a:t>
            </a:fld>
            <a:endParaRPr lang="en-US" dirty="0"/>
          </a:p>
        </p:txBody>
      </p:sp>
    </p:spTree>
    <p:extLst>
      <p:ext uri="{BB962C8B-B14F-4D97-AF65-F5344CB8AC3E}">
        <p14:creationId xmlns:p14="http://schemas.microsoft.com/office/powerpoint/2010/main" val="8298029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92</a:t>
            </a:fld>
            <a:endParaRPr lang="en-US" dirty="0"/>
          </a:p>
        </p:txBody>
      </p:sp>
    </p:spTree>
    <p:extLst>
      <p:ext uri="{BB962C8B-B14F-4D97-AF65-F5344CB8AC3E}">
        <p14:creationId xmlns:p14="http://schemas.microsoft.com/office/powerpoint/2010/main" val="25815587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0EA8C-67FD-4F2F-80C0-C86BC7A15FF6}" type="slidenum">
              <a:rPr lang="en-US" smtClean="0"/>
              <a:t>93</a:t>
            </a:fld>
            <a:endParaRPr lang="en-US" dirty="0"/>
          </a:p>
        </p:txBody>
      </p:sp>
    </p:spTree>
    <p:extLst>
      <p:ext uri="{BB962C8B-B14F-4D97-AF65-F5344CB8AC3E}">
        <p14:creationId xmlns:p14="http://schemas.microsoft.com/office/powerpoint/2010/main" val="14145295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D5C38-1106-A106-B5A9-3D201D622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85883-ED23-B1D2-1E4C-596517459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2942F-C3A4-302E-1B7E-258F221390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87DBE7-D2ED-4BAB-FB48-8E446DCB3A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100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925F8-1547-CE10-C3F0-0C0FAB9F0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9EDA0-7042-FBE4-B7D6-25961424AF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B9D29-B69B-1FA3-E421-DBCE36B7EC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526626-84D5-64B8-CA01-E65070A824F6}"/>
              </a:ext>
            </a:extLst>
          </p:cNvPr>
          <p:cNvSpPr>
            <a:spLocks noGrp="1"/>
          </p:cNvSpPr>
          <p:nvPr>
            <p:ph type="sldNum" sz="quarter" idx="5"/>
          </p:nvPr>
        </p:nvSpPr>
        <p:spPr/>
        <p:txBody>
          <a:bodyPr/>
          <a:lstStyle/>
          <a:p>
            <a:fld id="{AF40EA8C-67FD-4F2F-80C0-C86BC7A15FF6}" type="slidenum">
              <a:rPr lang="en-US" smtClean="0"/>
              <a:t>95</a:t>
            </a:fld>
            <a:endParaRPr lang="en-US" dirty="0"/>
          </a:p>
        </p:txBody>
      </p:sp>
    </p:spTree>
    <p:extLst>
      <p:ext uri="{BB962C8B-B14F-4D97-AF65-F5344CB8AC3E}">
        <p14:creationId xmlns:p14="http://schemas.microsoft.com/office/powerpoint/2010/main" val="38926630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371D6-E82D-B250-00C6-D77B70441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2232E-0CDA-2BE1-7CE2-37E996132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77E20-F758-A838-3858-17316CD341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142A54-5DB9-3CB1-EB34-DEF1153D5BDF}"/>
              </a:ext>
            </a:extLst>
          </p:cNvPr>
          <p:cNvSpPr>
            <a:spLocks noGrp="1"/>
          </p:cNvSpPr>
          <p:nvPr>
            <p:ph type="sldNum" sz="quarter" idx="5"/>
          </p:nvPr>
        </p:nvSpPr>
        <p:spPr/>
        <p:txBody>
          <a:bodyPr/>
          <a:lstStyle/>
          <a:p>
            <a:fld id="{AF40EA8C-67FD-4F2F-80C0-C86BC7A15FF6}" type="slidenum">
              <a:rPr lang="en-US" smtClean="0"/>
              <a:t>96</a:t>
            </a:fld>
            <a:endParaRPr lang="en-US" dirty="0"/>
          </a:p>
        </p:txBody>
      </p:sp>
    </p:spTree>
    <p:extLst>
      <p:ext uri="{BB962C8B-B14F-4D97-AF65-F5344CB8AC3E}">
        <p14:creationId xmlns:p14="http://schemas.microsoft.com/office/powerpoint/2010/main" val="36381905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0EA8C-67FD-4F2F-80C0-C86BC7A15FF6}" type="slidenum">
              <a:rPr lang="en-US" smtClean="0"/>
              <a:t>97</a:t>
            </a:fld>
            <a:endParaRPr lang="en-US" dirty="0"/>
          </a:p>
        </p:txBody>
      </p:sp>
    </p:spTree>
    <p:extLst>
      <p:ext uri="{BB962C8B-B14F-4D97-AF65-F5344CB8AC3E}">
        <p14:creationId xmlns:p14="http://schemas.microsoft.com/office/powerpoint/2010/main" val="342867510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0EA8C-67FD-4F2F-80C0-C86BC7A15FF6}" type="slidenum">
              <a:rPr lang="en-US" smtClean="0"/>
              <a:t>98</a:t>
            </a:fld>
            <a:endParaRPr lang="en-US" dirty="0"/>
          </a:p>
        </p:txBody>
      </p:sp>
    </p:spTree>
    <p:extLst>
      <p:ext uri="{BB962C8B-B14F-4D97-AF65-F5344CB8AC3E}">
        <p14:creationId xmlns:p14="http://schemas.microsoft.com/office/powerpoint/2010/main" val="32813536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96A93-80F1-AF64-0694-DE5370AEF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6D67F5-DF87-DC9E-4216-23177FD91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CCB6D-BFA5-9D37-8193-3A95754B63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1B4B25-8D19-AAFD-FE90-E11E8D13CEBB}"/>
              </a:ext>
            </a:extLst>
          </p:cNvPr>
          <p:cNvSpPr>
            <a:spLocks noGrp="1"/>
          </p:cNvSpPr>
          <p:nvPr>
            <p:ph type="sldNum" sz="quarter" idx="5"/>
          </p:nvPr>
        </p:nvSpPr>
        <p:spPr/>
        <p:txBody>
          <a:bodyPr/>
          <a:lstStyle/>
          <a:p>
            <a:fld id="{0852AC79-A108-4FDF-A0BE-96CEB0D6FF0B}" type="slidenum">
              <a:rPr lang="en-US" smtClean="0"/>
              <a:t>99</a:t>
            </a:fld>
            <a:endParaRPr lang="en-US" dirty="0"/>
          </a:p>
        </p:txBody>
      </p:sp>
    </p:spTree>
    <p:extLst>
      <p:ext uri="{BB962C8B-B14F-4D97-AF65-F5344CB8AC3E}">
        <p14:creationId xmlns:p14="http://schemas.microsoft.com/office/powerpoint/2010/main" val="3198721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3"/>
          <p:cNvSpPr txBox="1">
            <a:spLocks noGrp="1"/>
          </p:cNvSpPr>
          <p:nvPr>
            <p:ph type="title" idx="2"/>
          </p:nvPr>
        </p:nvSpPr>
        <p:spPr>
          <a:xfrm>
            <a:off x="960000" y="4101800"/>
            <a:ext cx="31152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94" name="Google Shape;94;p23"/>
          <p:cNvSpPr txBox="1">
            <a:spLocks noGrp="1"/>
          </p:cNvSpPr>
          <p:nvPr>
            <p:ph type="subTitle" idx="1"/>
          </p:nvPr>
        </p:nvSpPr>
        <p:spPr>
          <a:xfrm>
            <a:off x="960000" y="4564233"/>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5" name="Google Shape;95;p23"/>
          <p:cNvSpPr txBox="1">
            <a:spLocks noGrp="1"/>
          </p:cNvSpPr>
          <p:nvPr>
            <p:ph type="title" idx="3"/>
          </p:nvPr>
        </p:nvSpPr>
        <p:spPr>
          <a:xfrm>
            <a:off x="4525317" y="4101800"/>
            <a:ext cx="31152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96" name="Google Shape;96;p23"/>
          <p:cNvSpPr txBox="1">
            <a:spLocks noGrp="1"/>
          </p:cNvSpPr>
          <p:nvPr>
            <p:ph type="subTitle" idx="4"/>
          </p:nvPr>
        </p:nvSpPr>
        <p:spPr>
          <a:xfrm>
            <a:off x="4525317" y="4564233"/>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23"/>
          <p:cNvSpPr txBox="1">
            <a:spLocks noGrp="1"/>
          </p:cNvSpPr>
          <p:nvPr>
            <p:ph type="title" idx="5"/>
          </p:nvPr>
        </p:nvSpPr>
        <p:spPr>
          <a:xfrm>
            <a:off x="8090633" y="4101800"/>
            <a:ext cx="31152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98" name="Google Shape;98;p23"/>
          <p:cNvSpPr txBox="1">
            <a:spLocks noGrp="1"/>
          </p:cNvSpPr>
          <p:nvPr>
            <p:ph type="subTitle" idx="6"/>
          </p:nvPr>
        </p:nvSpPr>
        <p:spPr>
          <a:xfrm>
            <a:off x="8090633" y="4564233"/>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22800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E69833BA-98ED-43B8-BD96-B1AD0C8630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063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234" y="155576"/>
            <a:ext cx="195156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4"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5" name="Slide Number Placeholder 3"/>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751F8256-9C6F-41C9-8458-3E5F6F1525E2}" type="slidenum">
              <a:rPr lang="en-US" smtClean="0"/>
              <a:pPr>
                <a:defRPr/>
              </a:pPr>
              <a:t>‹#›</a:t>
            </a:fld>
            <a:endParaRPr lang="en-US" dirty="0"/>
          </a:p>
        </p:txBody>
      </p:sp>
    </p:spTree>
    <p:extLst>
      <p:ext uri="{BB962C8B-B14F-4D97-AF65-F5344CB8AC3E}">
        <p14:creationId xmlns:p14="http://schemas.microsoft.com/office/powerpoint/2010/main" val="1660502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cs typeface="Arial" panose="020B0604020202020204" pitchFamily="34" charset="0"/>
                </a:rPr>
                <a:t>CALIFORNIA DEPARTMENT OF EDUCATION</a:t>
              </a:r>
            </a:p>
            <a:p>
              <a:pPr algn="ctr"/>
              <a:r>
                <a:rPr lang="en-US" sz="2400" dirty="0">
                  <a:solidFill>
                    <a:srgbClr val="0C4A6D"/>
                  </a:solidFill>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10463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5736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29143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3155770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E69833BA-98ED-43B8-BD96-B1AD0C8630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9159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cs typeface="Arial" panose="020B0604020202020204" pitchFamily="34" charset="0"/>
                </a:rPr>
                <a:t>CALIFORNIA DEPARTMENT OF EDUCATION</a:t>
              </a:r>
            </a:p>
            <a:p>
              <a:pPr algn="ctr"/>
              <a:r>
                <a:rPr lang="en-US" sz="2400" dirty="0">
                  <a:solidFill>
                    <a:srgbClr val="0C4A6D"/>
                  </a:solidFill>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81290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07793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95378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063963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cs typeface="Arial" panose="020B0604020202020204" pitchFamily="34" charset="0"/>
                </a:rPr>
                <a:t>CALIFORNIA DEPARTMENT OF EDUCATION</a:t>
              </a:r>
            </a:p>
            <a:p>
              <a:pPr algn="ctr"/>
              <a:r>
                <a:rPr lang="en-US" sz="2400" dirty="0">
                  <a:solidFill>
                    <a:srgbClr val="0C4A6D"/>
                  </a:solidFill>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89800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82057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6351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3430259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935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cs typeface="Arial" panose="020B0604020202020204" pitchFamily="34" charset="0"/>
                </a:rPr>
                <a:t>CALIFORNIA DEPARTMENT OF EDUCATION</a:t>
              </a:r>
            </a:p>
            <a:p>
              <a:pPr algn="ctr"/>
              <a:r>
                <a:rPr lang="en-US" sz="2400" dirty="0">
                  <a:solidFill>
                    <a:srgbClr val="0C4A6D"/>
                  </a:solidFill>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84559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45213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6622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403169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E69833BA-98ED-43B8-BD96-B1AD0C8630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780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10.xml"/><Relationship Id="rId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11.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8.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9.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2489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82316847"/>
      </p:ext>
    </p:extLst>
  </p:cSld>
  <p:clrMap bg1="lt1" tx1="dk1" bg2="lt2" tx2="dk2" accent1="accent1" accent2="accent2" accent3="accent3" accent4="accent4" accent5="accent5" accent6="accent6" hlink="hlink" folHlink="folHlink"/>
  <p:sldLayoutIdLst>
    <p:sldLayoutId id="2147483709" r:id="rId1"/>
    <p:sldLayoutId id="2147483704" r:id="rId2"/>
    <p:sldLayoutId id="2147483705" r:id="rId3"/>
    <p:sldLayoutId id="2147483706" r:id="rId4"/>
    <p:sldLayoutId id="2147483707" r:id="rId5"/>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86" r:id="rId5"/>
    <p:sldLayoutId id="2147483713" r:id="rId6"/>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710" r:id="rId4"/>
    <p:sldLayoutId id="2147483711"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301205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712" r:id="rId5"/>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202621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customXml" Target="../ink/ink2.xml"/><Relationship Id="rId5" Type="http://schemas.openxmlformats.org/officeDocument/2006/relationships/image" Target="../media/image9.png"/><Relationship Id="rId4" Type="http://schemas.openxmlformats.org/officeDocument/2006/relationships/customXml" Target="../ink/ink1.xml"/></Relationships>
</file>

<file path=ppt/slides/_rels/slide10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10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97.svg"/></Relationships>
</file>

<file path=ppt/slides/_rels/slide10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02.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openxmlformats.org/officeDocument/2006/relationships/hyperlink" Target="https://www.cde.ca.gov/fg/fo/r28/migrant25rfa.asp" TargetMode="External"/><Relationship Id="rId2" Type="http://schemas.openxmlformats.org/officeDocument/2006/relationships/notesSlide" Target="../notesSlides/notesSlide103.xml"/><Relationship Id="rId1" Type="http://schemas.openxmlformats.org/officeDocument/2006/relationships/slideLayout" Target="../slideLayouts/slideLayout9.xml"/><Relationship Id="rId4" Type="http://schemas.openxmlformats.org/officeDocument/2006/relationships/image" Target="../media/image99.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5.xml"/><Relationship Id="rId1" Type="http://schemas.openxmlformats.org/officeDocument/2006/relationships/slideLayout" Target="../slideLayouts/slideLayout9.xml"/><Relationship Id="rId4" Type="http://schemas.openxmlformats.org/officeDocument/2006/relationships/image" Target="../media/image101.png"/></Relationships>
</file>

<file path=ppt/slides/_rels/slide10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06.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10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04.svg"/></Relationships>
</file>

<file path=ppt/slides/_rels/slide109.xml.rels><?xml version="1.0" encoding="UTF-8" standalone="yes"?>
<Relationships xmlns="http://schemas.openxmlformats.org/package/2006/relationships"><Relationship Id="rId3" Type="http://schemas.openxmlformats.org/officeDocument/2006/relationships/hyperlink" Target="https://www.cde.ca.gov/fg/fo/r28/migrant25rfa.asp" TargetMode="External"/><Relationship Id="rId2" Type="http://schemas.openxmlformats.org/officeDocument/2006/relationships/notesSlide" Target="../notesSlides/notesSlide109.xml"/><Relationship Id="rId1" Type="http://schemas.openxmlformats.org/officeDocument/2006/relationships/slideLayout" Target="../slideLayouts/slideLayout9.xml"/><Relationship Id="rId4" Type="http://schemas.openxmlformats.org/officeDocument/2006/relationships/image" Target="../media/image10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customXml" Target="../ink/ink3.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106.png"/><Relationship Id="rId4" Type="http://schemas.openxmlformats.org/officeDocument/2006/relationships/hyperlink" Target="http://www.lacoe.edu/services/accountability/migrant-education/online-systems"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mailto:mepsupport@lacoe.edu" TargetMode="External"/><Relationship Id="rId2" Type="http://schemas.openxmlformats.org/officeDocument/2006/relationships/notesSlide" Target="../notesSlides/notesSlide111.xml"/><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112.xml.rels><?xml version="1.0" encoding="UTF-8" standalone="yes"?>
<Relationships xmlns="http://schemas.openxmlformats.org/package/2006/relationships"><Relationship Id="rId8" Type="http://schemas.openxmlformats.org/officeDocument/2006/relationships/hyperlink" Target="mailto:TPalomino@cde.ca.gov" TargetMode="External"/><Relationship Id="rId3" Type="http://schemas.openxmlformats.org/officeDocument/2006/relationships/hyperlink" Target="mailto:JHarris@cde.ca.gov" TargetMode="External"/><Relationship Id="rId7" Type="http://schemas.openxmlformats.org/officeDocument/2006/relationships/hyperlink" Target="mailto:JCosta@cde.ca.gov" TargetMode="External"/><Relationship Id="rId2" Type="http://schemas.openxmlformats.org/officeDocument/2006/relationships/notesSlide" Target="../notesSlides/notesSlide112.xml"/><Relationship Id="rId1" Type="http://schemas.openxmlformats.org/officeDocument/2006/relationships/slideLayout" Target="../slideLayouts/slideLayout6.xml"/><Relationship Id="rId6" Type="http://schemas.openxmlformats.org/officeDocument/2006/relationships/hyperlink" Target="mailto:MMallory@cde.ca.gov" TargetMode="External"/><Relationship Id="rId5" Type="http://schemas.openxmlformats.org/officeDocument/2006/relationships/hyperlink" Target="mailto:JContrer@cde.ca.gov" TargetMode="External"/><Relationship Id="rId10" Type="http://schemas.openxmlformats.org/officeDocument/2006/relationships/hyperlink" Target="mailto:LTran@cde.ca.gov" TargetMode="External"/><Relationship Id="rId4" Type="http://schemas.openxmlformats.org/officeDocument/2006/relationships/hyperlink" Target="mailto:LRocha@cde.ca.gov" TargetMode="External"/><Relationship Id="rId9" Type="http://schemas.openxmlformats.org/officeDocument/2006/relationships/hyperlink" Target="mailto:EmSmith@cde.ca.gov"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3" Type="http://schemas.openxmlformats.org/officeDocument/2006/relationships/hyperlink" Target="https://tinyurl.com/MEPtrainingFeedback2025" TargetMode="External"/><Relationship Id="rId2" Type="http://schemas.openxmlformats.org/officeDocument/2006/relationships/notesSlide" Target="../notesSlides/notesSlide114.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cdemep.lacoe.edu/me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cdemep.lacoe.edu/mep"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slide" Target="slide4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lacoe.edu/services/accountability/migrant-education/online-systems"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image" Target="../media/image49.sv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https://drive.google.com/drive/folders/1XbK2v4eNbv4Wg2O4tLZe5AjZkiGacrKx"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hyperlink" Target="https://docs.google.com/document/d/1nwYTSfZOnpy3nXA3KA7E6FhCAa9UGqsJRsxjgF-prGg/edit?usp=sharing" TargetMode="External"/><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hyperlink" Target="https://docs.google.com/document/d/1MdcM_GZN8ePu67-0N8kJECbLgO9EPMdzhz2fwPmAal8/copy?usp=sharing"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9.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7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hyperlink" Target="https://docs.google.com/presentation/d/1_9C_ElFllVU3DcxY1qShZ-GA5izUzKbLdvVdI3ng73o/edit?usp=sharing" TargetMode="External"/><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hyperlink" Target="https://docs.google.com/document/d/1nwYTSfZOnpy3nXA3KA7E6FhCAa9UGqsJRsxjgF-prGg/edit?usp=sharing"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hyperlink" Target="https://www.cde.ca.gov/fg/ac/ic/" TargetMode="External"/><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8.xml"/><Relationship Id="rId1" Type="http://schemas.openxmlformats.org/officeDocument/2006/relationships/slideLayout" Target="../slideLayouts/slideLayout9.xml"/><Relationship Id="rId5" Type="http://schemas.openxmlformats.org/officeDocument/2006/relationships/image" Target="../media/image49.svg"/><Relationship Id="rId4" Type="http://schemas.openxmlformats.org/officeDocument/2006/relationships/image" Target="../media/image48.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cde.ca.gov/fg/fo/r28/migrant25ins.asp" TargetMode="External"/><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1.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9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84.svg"/></Relationships>
</file>

<file path=ppt/slides/_rels/slide93.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customXml" Target="../ink/ink9.xml"/><Relationship Id="rId18" Type="http://schemas.openxmlformats.org/officeDocument/2006/relationships/image" Target="../media/image93.png"/><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90.png"/><Relationship Id="rId17" Type="http://schemas.openxmlformats.org/officeDocument/2006/relationships/customXml" Target="../ink/ink11.xml"/><Relationship Id="rId2" Type="http://schemas.openxmlformats.org/officeDocument/2006/relationships/notesSlide" Target="../notesSlides/notesSlide93.xml"/><Relationship Id="rId16" Type="http://schemas.openxmlformats.org/officeDocument/2006/relationships/image" Target="../media/image92.png"/><Relationship Id="rId20" Type="http://schemas.openxmlformats.org/officeDocument/2006/relationships/image" Target="../media/image94.png"/><Relationship Id="rId1" Type="http://schemas.openxmlformats.org/officeDocument/2006/relationships/slideLayout" Target="../slideLayouts/slideLayout6.xml"/><Relationship Id="rId6" Type="http://schemas.openxmlformats.org/officeDocument/2006/relationships/image" Target="../media/image87.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89.png"/><Relationship Id="rId19" Type="http://schemas.openxmlformats.org/officeDocument/2006/relationships/customXml" Target="../ink/ink12.xml"/><Relationship Id="rId4" Type="http://schemas.openxmlformats.org/officeDocument/2006/relationships/image" Target="../media/image86.png"/><Relationship Id="rId9" Type="http://schemas.openxmlformats.org/officeDocument/2006/relationships/customXml" Target="../ink/ink7.xml"/><Relationship Id="rId14" Type="http://schemas.openxmlformats.org/officeDocument/2006/relationships/image" Target="../media/image91.png"/></Relationships>
</file>

<file path=ppt/slides/_rels/slide9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4.xml"/><Relationship Id="rId1" Type="http://schemas.openxmlformats.org/officeDocument/2006/relationships/slideLayout" Target="../slideLayouts/slideLayout6.xml"/><Relationship Id="rId4" Type="http://schemas.openxmlformats.org/officeDocument/2006/relationships/image" Target="../media/image95.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9.xml"/><Relationship Id="rId1" Type="http://schemas.openxmlformats.org/officeDocument/2006/relationships/slideLayout" Target="../slideLayouts/slideLayout6.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a:xfrm>
            <a:off x="0" y="2162299"/>
            <a:ext cx="12192000" cy="1828800"/>
          </a:xfrm>
        </p:spPr>
        <p:txBody>
          <a:bodyPr>
            <a:normAutofit fontScale="90000"/>
          </a:bodyPr>
          <a:lstStyle/>
          <a:p>
            <a:r>
              <a:rPr lang="en-US" sz="4900" b="1" dirty="0"/>
              <a:t>Migrant Education Program</a:t>
            </a:r>
            <a:br>
              <a:rPr lang="en-US" sz="4900" b="1" dirty="0"/>
            </a:br>
            <a:r>
              <a:rPr lang="en-US" sz="4900" b="1" dirty="0"/>
              <a:t>2025–26 Online Application Training</a:t>
            </a:r>
            <a:br>
              <a:rPr lang="en-US" dirty="0"/>
            </a:br>
            <a:br>
              <a:rPr lang="en-US" sz="3600" dirty="0"/>
            </a:br>
            <a:r>
              <a:rPr lang="en-US" sz="3100" dirty="0"/>
              <a:t>February 26, 2025</a:t>
            </a:r>
            <a:endParaRPr lang="en-US" dirty="0"/>
          </a:p>
        </p:txBody>
      </p:sp>
      <p:sp>
        <p:nvSpPr>
          <p:cNvPr id="3" name="TextBox 2">
            <a:extLst>
              <a:ext uri="{FF2B5EF4-FFF2-40B4-BE49-F238E27FC236}">
                <a16:creationId xmlns:a16="http://schemas.microsoft.com/office/drawing/2014/main" id="{6395A858-D42B-4022-8F66-9EA042DBD6A1}"/>
              </a:ext>
            </a:extLst>
          </p:cNvPr>
          <p:cNvSpPr txBox="1"/>
          <p:nvPr/>
        </p:nvSpPr>
        <p:spPr>
          <a:xfrm>
            <a:off x="1184801" y="4111713"/>
            <a:ext cx="9822397" cy="1231106"/>
          </a:xfrm>
          <a:prstGeom prst="rect">
            <a:avLst/>
          </a:prstGeom>
          <a:noFill/>
        </p:spPr>
        <p:txBody>
          <a:bodyPr wrap="square" rtlCol="0">
            <a:spAutoFit/>
          </a:bodyPr>
          <a:lstStyle/>
          <a:p>
            <a:pPr algn="ctr"/>
            <a:endParaRPr lang="en-US" dirty="0">
              <a:solidFill>
                <a:prstClr val="white"/>
              </a:solidFill>
            </a:endParaRPr>
          </a:p>
          <a:p>
            <a:pPr algn="ctr"/>
            <a:r>
              <a:rPr lang="en-US" sz="2800" dirty="0">
                <a:solidFill>
                  <a:schemeClr val="accent2"/>
                </a:solidFill>
              </a:rPr>
              <a:t>Welcome! Please complete the brief Google Form to confirm your attendance (link provided in the chat).</a:t>
            </a:r>
            <a:endParaRPr lang="en-US" sz="3200" dirty="0">
              <a:solidFill>
                <a:schemeClr val="accent2"/>
              </a:solidFill>
            </a:endParaRPr>
          </a:p>
        </p:txBody>
      </p:sp>
    </p:spTree>
    <p:extLst>
      <p:ext uri="{BB962C8B-B14F-4D97-AF65-F5344CB8AC3E}">
        <p14:creationId xmlns:p14="http://schemas.microsoft.com/office/powerpoint/2010/main" val="4148374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8154" y="84268"/>
            <a:ext cx="11887200" cy="1325563"/>
          </a:xfrm>
        </p:spPr>
        <p:txBody>
          <a:bodyPr>
            <a:normAutofit/>
          </a:bodyPr>
          <a:lstStyle/>
          <a:p>
            <a:r>
              <a:rPr lang="en-US" b="1" dirty="0"/>
              <a:t>Application Timeline for Regions &amp; DFDs</a:t>
            </a:r>
          </a:p>
        </p:txBody>
      </p:sp>
      <p:sp>
        <p:nvSpPr>
          <p:cNvPr id="3" name="Slide Number Placeholder 2"/>
          <p:cNvSpPr>
            <a:spLocks noGrp="1"/>
          </p:cNvSpPr>
          <p:nvPr>
            <p:ph type="sldNum" sz="quarter" idx="12"/>
          </p:nvPr>
        </p:nvSpPr>
        <p:spPr/>
        <p:txBody>
          <a:bodyPr/>
          <a:lstStyle/>
          <a:p>
            <a:pPr>
              <a:defRPr/>
            </a:pPr>
            <a:fld id="{E69833BA-98ED-43B8-BD96-B1AD0C863009}" type="slidenum">
              <a:rPr lang="en-US" smtClean="0">
                <a:solidFill>
                  <a:prstClr val="black">
                    <a:tint val="75000"/>
                  </a:prstClr>
                </a:solidFill>
              </a:rPr>
              <a:pPr>
                <a:defRPr/>
              </a:pPr>
              <a:t>10</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BD065F23-756B-20E0-1B3E-EDA3489641B5}"/>
              </a:ext>
            </a:extLst>
          </p:cNvPr>
          <p:cNvSpPr txBox="1"/>
          <p:nvPr/>
        </p:nvSpPr>
        <p:spPr>
          <a:xfrm>
            <a:off x="152400" y="5929395"/>
            <a:ext cx="11887200" cy="492443"/>
          </a:xfrm>
          <a:prstGeom prst="rect">
            <a:avLst/>
          </a:prstGeom>
          <a:noFill/>
        </p:spPr>
        <p:txBody>
          <a:bodyPr wrap="square">
            <a:spAutoFit/>
          </a:bodyPr>
          <a:lstStyle/>
          <a:p>
            <a:pPr marL="0" indent="0" algn="ctr">
              <a:buNone/>
            </a:pPr>
            <a:r>
              <a:rPr lang="en-US" sz="2600" b="1" dirty="0">
                <a:solidFill>
                  <a:srgbClr val="0C4A6D"/>
                </a:solidFill>
              </a:rPr>
              <a:t>DSAs/MOUs will be provided an application due date by their Region. </a:t>
            </a:r>
          </a:p>
        </p:txBody>
      </p:sp>
      <p:pic>
        <p:nvPicPr>
          <p:cNvPr id="6" name="Picture 5">
            <a:extLst>
              <a:ext uri="{FF2B5EF4-FFF2-40B4-BE49-F238E27FC236}">
                <a16:creationId xmlns:a16="http://schemas.microsoft.com/office/drawing/2014/main" id="{EF34B703-5185-4830-E642-03F840B96855}"/>
              </a:ext>
            </a:extLst>
          </p:cNvPr>
          <p:cNvPicPr>
            <a:picLocks noChangeAspect="1"/>
          </p:cNvPicPr>
          <p:nvPr/>
        </p:nvPicPr>
        <p:blipFill>
          <a:blip r:embed="rId3"/>
          <a:stretch>
            <a:fillRect/>
          </a:stretch>
        </p:blipFill>
        <p:spPr>
          <a:xfrm>
            <a:off x="3075883" y="1074820"/>
            <a:ext cx="5951741" cy="4811711"/>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13CB9A53-CF28-DB81-750D-E1073C67CB0B}"/>
                  </a:ext>
                </a:extLst>
              </p14:cNvPr>
              <p14:cNvContentPartPr/>
              <p14:nvPr/>
            </p14:nvContentPartPr>
            <p14:xfrm>
              <a:off x="3128715" y="3179790"/>
              <a:ext cx="5828040" cy="360"/>
            </p14:xfrm>
          </p:contentPart>
        </mc:Choice>
        <mc:Fallback xmlns="">
          <p:pic>
            <p:nvPicPr>
              <p:cNvPr id="7" name="Ink 6">
                <a:extLst>
                  <a:ext uri="{FF2B5EF4-FFF2-40B4-BE49-F238E27FC236}">
                    <a16:creationId xmlns:a16="http://schemas.microsoft.com/office/drawing/2014/main" id="{13CB9A53-CF28-DB81-750D-E1073C67CB0B}"/>
                  </a:ext>
                </a:extLst>
              </p:cNvPr>
              <p:cNvPicPr/>
              <p:nvPr/>
            </p:nvPicPr>
            <p:blipFill>
              <a:blip r:embed="rId5"/>
              <a:stretch>
                <a:fillRect/>
              </a:stretch>
            </p:blipFill>
            <p:spPr>
              <a:xfrm>
                <a:off x="3074715" y="3071790"/>
                <a:ext cx="5935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8CC147E3-181A-AC85-2FC8-D3BF8486F3A9}"/>
                  </a:ext>
                </a:extLst>
              </p14:cNvPr>
              <p14:cNvContentPartPr/>
              <p14:nvPr/>
            </p14:nvContentPartPr>
            <p14:xfrm>
              <a:off x="3185955" y="3708270"/>
              <a:ext cx="5770440" cy="360"/>
            </p14:xfrm>
          </p:contentPart>
        </mc:Choice>
        <mc:Fallback xmlns="">
          <p:pic>
            <p:nvPicPr>
              <p:cNvPr id="10" name="Ink 9">
                <a:extLst>
                  <a:ext uri="{FF2B5EF4-FFF2-40B4-BE49-F238E27FC236}">
                    <a16:creationId xmlns:a16="http://schemas.microsoft.com/office/drawing/2014/main" id="{8CC147E3-181A-AC85-2FC8-D3BF8486F3A9}"/>
                  </a:ext>
                </a:extLst>
              </p:cNvPr>
              <p:cNvPicPr/>
              <p:nvPr/>
            </p:nvPicPr>
            <p:blipFill>
              <a:blip r:embed="rId7"/>
              <a:stretch>
                <a:fillRect/>
              </a:stretch>
            </p:blipFill>
            <p:spPr>
              <a:xfrm>
                <a:off x="3132315" y="3600270"/>
                <a:ext cx="5878080" cy="216000"/>
              </a:xfrm>
              <a:prstGeom prst="rect">
                <a:avLst/>
              </a:prstGeom>
            </p:spPr>
          </p:pic>
        </mc:Fallback>
      </mc:AlternateContent>
    </p:spTree>
    <p:extLst>
      <p:ext uri="{BB962C8B-B14F-4D97-AF65-F5344CB8AC3E}">
        <p14:creationId xmlns:p14="http://schemas.microsoft.com/office/powerpoint/2010/main" val="32986198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7EC03-AF74-D1B8-FF8C-3021DBA0B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70285-6910-55FA-DE57-9ED990030AA2}"/>
              </a:ext>
            </a:extLst>
          </p:cNvPr>
          <p:cNvSpPr>
            <a:spLocks noGrp="1"/>
          </p:cNvSpPr>
          <p:nvPr>
            <p:ph type="title"/>
          </p:nvPr>
        </p:nvSpPr>
        <p:spPr>
          <a:xfrm>
            <a:off x="152399" y="795927"/>
            <a:ext cx="11887200" cy="1325563"/>
          </a:xfrm>
        </p:spPr>
        <p:txBody>
          <a:bodyPr>
            <a:normAutofit/>
          </a:bodyPr>
          <a:lstStyle/>
          <a:p>
            <a:r>
              <a:rPr lang="en-US" sz="6000" b="1" dirty="0"/>
              <a:t>Questions &amp; Answers </a:t>
            </a:r>
          </a:p>
        </p:txBody>
      </p:sp>
      <p:pic>
        <p:nvPicPr>
          <p:cNvPr id="4" name="Graphic 3" descr="Questions with solid fill">
            <a:extLst>
              <a:ext uri="{FF2B5EF4-FFF2-40B4-BE49-F238E27FC236}">
                <a16:creationId xmlns:a16="http://schemas.microsoft.com/office/drawing/2014/main" id="{7E7B0FE1-C7C3-9F30-564B-BB97F5DAB4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9594" y="2121490"/>
            <a:ext cx="3292810" cy="3292810"/>
          </a:xfrm>
          <a:prstGeom prst="rect">
            <a:avLst/>
          </a:prstGeom>
        </p:spPr>
      </p:pic>
    </p:spTree>
    <p:extLst>
      <p:ext uri="{BB962C8B-B14F-4D97-AF65-F5344CB8AC3E}">
        <p14:creationId xmlns:p14="http://schemas.microsoft.com/office/powerpoint/2010/main" val="19306208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Submitting a Plan</a:t>
            </a:r>
          </a:p>
        </p:txBody>
      </p:sp>
      <p:pic>
        <p:nvPicPr>
          <p:cNvPr id="5" name="Graphic 4" descr="Aspiration with solid fill">
            <a:extLst>
              <a:ext uri="{FF2B5EF4-FFF2-40B4-BE49-F238E27FC236}">
                <a16:creationId xmlns:a16="http://schemas.microsoft.com/office/drawing/2014/main" id="{A0E7B138-5751-DC58-AB88-0483AEEDF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42134" y="2321520"/>
            <a:ext cx="3107732" cy="3107732"/>
          </a:xfrm>
          <a:prstGeom prst="rect">
            <a:avLst/>
          </a:prstGeom>
        </p:spPr>
      </p:pic>
    </p:spTree>
    <p:extLst>
      <p:ext uri="{BB962C8B-B14F-4D97-AF65-F5344CB8AC3E}">
        <p14:creationId xmlns:p14="http://schemas.microsoft.com/office/powerpoint/2010/main" val="31359407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eaLnBrk="1" hangingPunct="1">
              <a:spcBef>
                <a:spcPts val="1400"/>
              </a:spcBef>
              <a:spcAft>
                <a:spcPts val="1400"/>
              </a:spcAft>
            </a:pPr>
            <a:r>
              <a:rPr lang="en-US" b="1" dirty="0"/>
              <a:t>Submit Your Plan</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102</a:t>
            </a:fld>
            <a:endParaRPr lang="en-US" altLang="en-US"/>
          </a:p>
        </p:txBody>
      </p:sp>
      <p:sp>
        <p:nvSpPr>
          <p:cNvPr id="2" name="TextBox 1">
            <a:extLst>
              <a:ext uri="{FF2B5EF4-FFF2-40B4-BE49-F238E27FC236}">
                <a16:creationId xmlns:a16="http://schemas.microsoft.com/office/drawing/2014/main" id="{D0A242D3-A35E-5A65-E691-1D962C45C863}"/>
              </a:ext>
            </a:extLst>
          </p:cNvPr>
          <p:cNvSpPr txBox="1"/>
          <p:nvPr/>
        </p:nvSpPr>
        <p:spPr>
          <a:xfrm>
            <a:off x="994082" y="5359024"/>
            <a:ext cx="10196433" cy="1089529"/>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3600" dirty="0">
                <a:solidFill>
                  <a:srgbClr val="0C4A6D"/>
                </a:solidFill>
                <a:latin typeface="Arial" panose="020B0604020202020204"/>
              </a:rPr>
              <a:t>Reminder: only the </a:t>
            </a:r>
            <a:r>
              <a:rPr lang="en-US" sz="3600" b="1" dirty="0">
                <a:solidFill>
                  <a:srgbClr val="0C4A6D"/>
                </a:solidFill>
                <a:latin typeface="Arial" panose="020B0604020202020204"/>
              </a:rPr>
              <a:t>submitter</a:t>
            </a:r>
            <a:r>
              <a:rPr lang="en-US" sz="3600" dirty="0">
                <a:solidFill>
                  <a:srgbClr val="0C4A6D"/>
                </a:solidFill>
                <a:latin typeface="Arial" panose="020B0604020202020204"/>
              </a:rPr>
              <a:t> user role will have access to the “Submit Plan for Review” button.</a:t>
            </a:r>
            <a:endParaRPr kumimoji="0" lang="en-US" sz="36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grpSp>
        <p:nvGrpSpPr>
          <p:cNvPr id="7" name="Group 6" descr="Screenshot of the plan index showing the &quot;Submit Plan for Review&quot; button">
            <a:extLst>
              <a:ext uri="{FF2B5EF4-FFF2-40B4-BE49-F238E27FC236}">
                <a16:creationId xmlns:a16="http://schemas.microsoft.com/office/drawing/2014/main" id="{0F320171-8D19-2EF3-265E-4FAC86467CE4}"/>
              </a:ext>
            </a:extLst>
          </p:cNvPr>
          <p:cNvGrpSpPr/>
          <p:nvPr/>
        </p:nvGrpSpPr>
        <p:grpSpPr>
          <a:xfrm>
            <a:off x="1842858" y="1218691"/>
            <a:ext cx="8498879" cy="4064855"/>
            <a:chOff x="3220473" y="1218692"/>
            <a:chExt cx="10006653" cy="4064855"/>
          </a:xfrm>
        </p:grpSpPr>
        <p:pic>
          <p:nvPicPr>
            <p:cNvPr id="6" name="Picture 5" descr="screenshot of submit plan for review"/>
            <p:cNvPicPr>
              <a:picLocks noChangeAspect="1"/>
            </p:cNvPicPr>
            <p:nvPr/>
          </p:nvPicPr>
          <p:blipFill rotWithShape="1">
            <a:blip r:embed="rId3">
              <a:extLst>
                <a:ext uri="{28A0092B-C50C-407E-A947-70E740481C1C}">
                  <a14:useLocalDpi xmlns:a14="http://schemas.microsoft.com/office/drawing/2010/main" val="0"/>
                </a:ext>
              </a:extLst>
            </a:blip>
            <a:srcRect l="218" r="1524" b="10059"/>
            <a:stretch/>
          </p:blipFill>
          <p:spPr>
            <a:xfrm>
              <a:off x="3220473" y="1218692"/>
              <a:ext cx="10006653" cy="4064855"/>
            </a:xfrm>
            <a:prstGeom prst="rect">
              <a:avLst/>
            </a:prstGeom>
            <a:ln w="12700" cap="sq">
              <a:solidFill>
                <a:srgbClr val="0C4A6D"/>
              </a:solidFill>
              <a:prstDash val="solid"/>
              <a:miter lim="800000"/>
            </a:ln>
            <a:effectLst/>
          </p:spPr>
        </p:pic>
        <p:sp>
          <p:nvSpPr>
            <p:cNvPr id="3" name="Rectangle 2">
              <a:extLst>
                <a:ext uri="{FF2B5EF4-FFF2-40B4-BE49-F238E27FC236}">
                  <a16:creationId xmlns:a16="http://schemas.microsoft.com/office/drawing/2014/main" id="{EBCC172D-B42A-3A75-59FB-D560D0A88B19}"/>
                </a:ext>
              </a:extLst>
            </p:cNvPr>
            <p:cNvSpPr/>
            <p:nvPr/>
          </p:nvSpPr>
          <p:spPr>
            <a:xfrm>
              <a:off x="8020390" y="1529363"/>
              <a:ext cx="1794371" cy="33152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27886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6EBF2-DB46-0017-61F8-5DF6EB14771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84342DB-571C-2062-5A9D-3EF058E94D3F}"/>
              </a:ext>
            </a:extLst>
          </p:cNvPr>
          <p:cNvSpPr>
            <a:spLocks noGrp="1"/>
          </p:cNvSpPr>
          <p:nvPr>
            <p:ph type="title"/>
          </p:nvPr>
        </p:nvSpPr>
        <p:spPr>
          <a:xfrm>
            <a:off x="152400" y="131610"/>
            <a:ext cx="11887200" cy="1325563"/>
          </a:xfrm>
        </p:spPr>
        <p:txBody>
          <a:bodyPr>
            <a:normAutofit/>
          </a:bodyPr>
          <a:lstStyle/>
          <a:p>
            <a:pPr eaLnBrk="1" hangingPunct="1">
              <a:spcBef>
                <a:spcPts val="1400"/>
              </a:spcBef>
              <a:spcAft>
                <a:spcPts val="1400"/>
              </a:spcAft>
            </a:pPr>
            <a:r>
              <a:rPr lang="en-US" b="1" dirty="0"/>
              <a:t>Legal Assurances and Certifications</a:t>
            </a:r>
            <a:endParaRPr lang="en-US" alt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CD06A1FA-3A01-7DD9-414B-334A9770D408}"/>
              </a:ext>
            </a:extLst>
          </p:cNvPr>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103</a:t>
            </a:fld>
            <a:endParaRPr lang="en-US" altLang="en-US"/>
          </a:p>
        </p:txBody>
      </p:sp>
      <p:sp>
        <p:nvSpPr>
          <p:cNvPr id="2" name="TextBox 1">
            <a:extLst>
              <a:ext uri="{FF2B5EF4-FFF2-40B4-BE49-F238E27FC236}">
                <a16:creationId xmlns:a16="http://schemas.microsoft.com/office/drawing/2014/main" id="{64172385-90B7-4407-7781-3145282F6CDD}"/>
              </a:ext>
            </a:extLst>
          </p:cNvPr>
          <p:cNvSpPr txBox="1"/>
          <p:nvPr/>
        </p:nvSpPr>
        <p:spPr>
          <a:xfrm>
            <a:off x="258418" y="4379347"/>
            <a:ext cx="11781182" cy="2159566"/>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Before submission, the approved submitter will be prompted to accept the legal assurances, certifications and requirements. </a:t>
            </a:r>
          </a:p>
          <a:p>
            <a:pPr marR="0" lvl="0" algn="l"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The </a:t>
            </a:r>
            <a:r>
              <a:rPr lang="en-US" sz="2800" dirty="0">
                <a:solidFill>
                  <a:srgbClr val="0C4A6D"/>
                </a:solidFill>
                <a:latin typeface="Arial" panose="020B0604020202020204"/>
              </a:rPr>
              <a:t>General Legal Assurances and MEP Legal Assurances (including Family Biliteracy Program assurances) can be found on the </a:t>
            </a:r>
            <a:r>
              <a:rPr lang="en-US" sz="2800" dirty="0">
                <a:solidFill>
                  <a:srgbClr val="0C4A6D"/>
                </a:solidFill>
                <a:latin typeface="Arial" panose="020B0604020202020204"/>
                <a:hlinkClick r:id="rId3"/>
              </a:rPr>
              <a:t>2025–26 Request for Application webpage</a:t>
            </a:r>
            <a:r>
              <a:rPr lang="en-US" sz="2800" dirty="0">
                <a:solidFill>
                  <a:srgbClr val="0C4A6D"/>
                </a:solidFill>
                <a:latin typeface="Arial" panose="020B0604020202020204"/>
              </a:rPr>
              <a:t>.</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pic>
        <p:nvPicPr>
          <p:cNvPr id="1026" name="Picture 2">
            <a:extLst>
              <a:ext uri="{FF2B5EF4-FFF2-40B4-BE49-F238E27FC236}">
                <a16:creationId xmlns:a16="http://schemas.microsoft.com/office/drawing/2014/main" id="{6D235EC8-3B8E-2D78-C54F-84BA9E5233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213"/>
          <a:stretch/>
        </p:blipFill>
        <p:spPr bwMode="auto">
          <a:xfrm>
            <a:off x="2808154" y="1348158"/>
            <a:ext cx="6575692" cy="285278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8264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DC977-D1A6-BDC4-5561-3B76B86C907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CDAF6C8-8C69-790D-6373-C5E5D7FDB013}"/>
              </a:ext>
            </a:extLst>
          </p:cNvPr>
          <p:cNvSpPr>
            <a:spLocks noGrp="1"/>
          </p:cNvSpPr>
          <p:nvPr>
            <p:ph type="title"/>
          </p:nvPr>
        </p:nvSpPr>
        <p:spPr>
          <a:xfrm>
            <a:off x="152400" y="131610"/>
            <a:ext cx="11887200" cy="1325563"/>
          </a:xfrm>
        </p:spPr>
        <p:txBody>
          <a:bodyPr>
            <a:normAutofit/>
          </a:bodyPr>
          <a:lstStyle/>
          <a:p>
            <a:pPr eaLnBrk="1" hangingPunct="1">
              <a:spcBef>
                <a:spcPts val="1400"/>
              </a:spcBef>
              <a:spcAft>
                <a:spcPts val="1400"/>
              </a:spcAft>
            </a:pPr>
            <a:r>
              <a:rPr lang="en-US" b="1" dirty="0"/>
              <a:t>California </a:t>
            </a:r>
            <a:r>
              <a:rPr lang="en-US" b="1" i="1" dirty="0"/>
              <a:t>Education Code (EC) </a:t>
            </a:r>
            <a:r>
              <a:rPr lang="en-US" b="1" dirty="0"/>
              <a:t>54444.1(d)</a:t>
            </a:r>
            <a:endParaRPr lang="en-US" alt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22A2A666-E7F1-4DAB-B619-F2452EA143EE}"/>
              </a:ext>
            </a:extLst>
          </p:cNvPr>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104</a:t>
            </a:fld>
            <a:endParaRPr lang="en-US" altLang="en-US"/>
          </a:p>
        </p:txBody>
      </p:sp>
      <p:sp>
        <p:nvSpPr>
          <p:cNvPr id="2" name="TextBox 1">
            <a:extLst>
              <a:ext uri="{FF2B5EF4-FFF2-40B4-BE49-F238E27FC236}">
                <a16:creationId xmlns:a16="http://schemas.microsoft.com/office/drawing/2014/main" id="{9CC42EF1-2E66-CE90-32A1-4AD158D8C65D}"/>
              </a:ext>
            </a:extLst>
          </p:cNvPr>
          <p:cNvSpPr txBox="1"/>
          <p:nvPr/>
        </p:nvSpPr>
        <p:spPr>
          <a:xfrm>
            <a:off x="410818" y="1251591"/>
            <a:ext cx="11628782" cy="1255728"/>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Applicants should ensure they maintain documentation of compliance with </a:t>
            </a:r>
            <a:r>
              <a:rPr lang="en-US" sz="2800" i="1" dirty="0">
                <a:solidFill>
                  <a:srgbClr val="0C4A6D"/>
                </a:solidFill>
                <a:latin typeface="Arial" panose="020B0604020202020204"/>
              </a:rPr>
              <a:t>EC</a:t>
            </a:r>
            <a:r>
              <a:rPr lang="en-US" sz="2800" dirty="0">
                <a:solidFill>
                  <a:srgbClr val="0C4A6D"/>
                </a:solidFill>
                <a:latin typeface="Arial" panose="020B0604020202020204"/>
              </a:rPr>
              <a:t> 54444.1(d). This documentation will be reviewed during Federal Program Monitoring (FPM).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CE64FAC2-33CF-101F-566A-1F058B9F912A}"/>
              </a:ext>
            </a:extLst>
          </p:cNvPr>
          <p:cNvSpPr txBox="1"/>
          <p:nvPr/>
        </p:nvSpPr>
        <p:spPr>
          <a:xfrm>
            <a:off x="664819" y="2525438"/>
            <a:ext cx="11493315" cy="3970318"/>
          </a:xfrm>
          <a:prstGeom prst="rect">
            <a:avLst/>
          </a:prstGeom>
          <a:noFill/>
        </p:spPr>
        <p:txBody>
          <a:bodyPr wrap="square">
            <a:spAutoFit/>
          </a:bodyPr>
          <a:lstStyle/>
          <a:p>
            <a:r>
              <a:rPr lang="en-US" sz="2800" dirty="0">
                <a:effectLst/>
              </a:rPr>
              <a:t>“The parties, whether regional or directly funded, shall take the necessary steps to ensure the effective involvement of the migrant parent advisory committee for that district or agency. Representatives of the migrant parent advisory committee shall have the right to be present and participate in all deliberations between the parties regarding the service agreement or any subsequent changes thereto. The service agreement shall include a signed statement from the officers of the migrant parent advisory committee signifying that the participation has occurred” </a:t>
            </a:r>
            <a:r>
              <a:rPr lang="en-US" sz="2800" dirty="0"/>
              <a:t>(</a:t>
            </a:r>
            <a:r>
              <a:rPr lang="en-US" sz="2800" i="1" dirty="0"/>
              <a:t>EC</a:t>
            </a:r>
            <a:r>
              <a:rPr lang="en-US" sz="2800" dirty="0"/>
              <a:t> 54444.1[d]).</a:t>
            </a:r>
          </a:p>
        </p:txBody>
      </p:sp>
    </p:spTree>
    <p:extLst>
      <p:ext uri="{BB962C8B-B14F-4D97-AF65-F5344CB8AC3E}">
        <p14:creationId xmlns:p14="http://schemas.microsoft.com/office/powerpoint/2010/main" val="36235560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eaLnBrk="1" hangingPunct="1">
              <a:spcBef>
                <a:spcPts val="1400"/>
              </a:spcBef>
              <a:spcAft>
                <a:spcPts val="1400"/>
              </a:spcAft>
            </a:pPr>
            <a:r>
              <a:rPr lang="en-US" b="1" dirty="0"/>
              <a:t>Review Process &amp; Scoring</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105</a:t>
            </a:fld>
            <a:endParaRPr lang="en-US" altLang="en-US"/>
          </a:p>
        </p:txBody>
      </p:sp>
      <p:pic>
        <p:nvPicPr>
          <p:cNvPr id="2" name="Picture 1" descr="screenshot of reviewer score for complete or incomplete "/>
          <p:cNvPicPr>
            <a:picLocks noChangeAspect="1"/>
          </p:cNvPicPr>
          <p:nvPr/>
        </p:nvPicPr>
        <p:blipFill rotWithShape="1">
          <a:blip r:embed="rId3"/>
          <a:srcRect l="-250" t="13742" r="74625" b="33356"/>
          <a:stretch/>
        </p:blipFill>
        <p:spPr>
          <a:xfrm>
            <a:off x="511588" y="1529363"/>
            <a:ext cx="4370889" cy="3194866"/>
          </a:xfrm>
          <a:prstGeom prst="rect">
            <a:avLst/>
          </a:prstGeom>
          <a:ln w="12700">
            <a:solidFill>
              <a:schemeClr val="tx1"/>
            </a:solidFill>
          </a:ln>
        </p:spPr>
      </p:pic>
      <p:pic>
        <p:nvPicPr>
          <p:cNvPr id="3" name="Picture 2" descr="screenshot of reviewer score for limited, adequate, and comprehensive "/>
          <p:cNvPicPr>
            <a:picLocks noChangeAspect="1"/>
          </p:cNvPicPr>
          <p:nvPr/>
        </p:nvPicPr>
        <p:blipFill rotWithShape="1">
          <a:blip r:embed="rId4"/>
          <a:srcRect l="5200" t="21889" r="60000" b="28000"/>
          <a:stretch/>
        </p:blipFill>
        <p:spPr>
          <a:xfrm>
            <a:off x="5241664" y="1529362"/>
            <a:ext cx="6340736" cy="3194866"/>
          </a:xfrm>
          <a:prstGeom prst="rect">
            <a:avLst/>
          </a:prstGeom>
          <a:ln w="12700">
            <a:solidFill>
              <a:schemeClr val="tx1"/>
            </a:solidFill>
          </a:ln>
        </p:spPr>
      </p:pic>
      <p:sp>
        <p:nvSpPr>
          <p:cNvPr id="7" name="TextBox 6">
            <a:extLst>
              <a:ext uri="{FF2B5EF4-FFF2-40B4-BE49-F238E27FC236}">
                <a16:creationId xmlns:a16="http://schemas.microsoft.com/office/drawing/2014/main" id="{FFDC75B2-3565-80B7-F75C-18530DF40155}"/>
              </a:ext>
            </a:extLst>
          </p:cNvPr>
          <p:cNvSpPr txBox="1"/>
          <p:nvPr/>
        </p:nvSpPr>
        <p:spPr>
          <a:xfrm>
            <a:off x="560577" y="5250062"/>
            <a:ext cx="11355651" cy="978729"/>
          </a:xfrm>
          <a:prstGeom prst="rect">
            <a:avLst/>
          </a:prstGeom>
          <a:noFill/>
        </p:spPr>
        <p:txBody>
          <a:bodyPr wrap="square">
            <a:spAutoFit/>
          </a:bodyPr>
          <a:lstStyle>
            <a:defPPr>
              <a:defRPr lang="en-US"/>
            </a:defPPr>
            <a:lvl1pPr marR="0" lvl="0" fontAlgn="auto">
              <a:lnSpc>
                <a:spcPct val="90000"/>
              </a:lnSpc>
              <a:spcBef>
                <a:spcPts val="1000"/>
              </a:spcBef>
              <a:spcAft>
                <a:spcPts val="0"/>
              </a:spcAft>
              <a:buClrTx/>
              <a:buSzTx/>
              <a:tabLst/>
              <a:defRPr sz="3200">
                <a:solidFill>
                  <a:srgbClr val="0C4A6D"/>
                </a:solidFill>
                <a:latin typeface="Arial" panose="020B0604020202020204"/>
              </a:defRPr>
            </a:lvl1pPr>
          </a:lstStyle>
          <a:p>
            <a:pPr algn="ctr"/>
            <a:r>
              <a:rPr lang="en-US" dirty="0"/>
              <a:t>Reminder: Regional Directors review DSA/MOU applications. CDE staff review Region/DFD applications.</a:t>
            </a:r>
          </a:p>
        </p:txBody>
      </p:sp>
    </p:spTree>
    <p:extLst>
      <p:ext uri="{BB962C8B-B14F-4D97-AF65-F5344CB8AC3E}">
        <p14:creationId xmlns:p14="http://schemas.microsoft.com/office/powerpoint/2010/main" val="31171114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eaLnBrk="1" hangingPunct="1">
              <a:spcBef>
                <a:spcPts val="1400"/>
              </a:spcBef>
              <a:spcAft>
                <a:spcPts val="1400"/>
              </a:spcAft>
            </a:pPr>
            <a:r>
              <a:rPr lang="en-US" b="1" dirty="0"/>
              <a:t>Plan Approval</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106</a:t>
            </a:fld>
            <a:endParaRPr lang="en-US" altLang="en-US"/>
          </a:p>
        </p:txBody>
      </p:sp>
      <p:grpSp>
        <p:nvGrpSpPr>
          <p:cNvPr id="11" name="Group 10">
            <a:extLst>
              <a:ext uri="{FF2B5EF4-FFF2-40B4-BE49-F238E27FC236}">
                <a16:creationId xmlns:a16="http://schemas.microsoft.com/office/drawing/2014/main" id="{496F089C-BAF4-961B-EC33-202B57A3C3AE}"/>
              </a:ext>
            </a:extLst>
          </p:cNvPr>
          <p:cNvGrpSpPr/>
          <p:nvPr/>
        </p:nvGrpSpPr>
        <p:grpSpPr>
          <a:xfrm>
            <a:off x="2464729" y="1288488"/>
            <a:ext cx="7262541" cy="4953563"/>
            <a:chOff x="2464729" y="1402788"/>
            <a:chExt cx="7262541" cy="4953563"/>
          </a:xfrm>
        </p:grpSpPr>
        <p:pic>
          <p:nvPicPr>
            <p:cNvPr id="6" name="Picture 5">
              <a:extLst>
                <a:ext uri="{FF2B5EF4-FFF2-40B4-BE49-F238E27FC236}">
                  <a16:creationId xmlns:a16="http://schemas.microsoft.com/office/drawing/2014/main" id="{55828FE7-34FD-71CC-F487-C40E4D4FD5A7}"/>
                </a:ext>
              </a:extLst>
            </p:cNvPr>
            <p:cNvPicPr>
              <a:picLocks noChangeAspect="1"/>
            </p:cNvPicPr>
            <p:nvPr/>
          </p:nvPicPr>
          <p:blipFill>
            <a:blip r:embed="rId3"/>
            <a:stretch>
              <a:fillRect/>
            </a:stretch>
          </p:blipFill>
          <p:spPr>
            <a:xfrm>
              <a:off x="2464729" y="1402788"/>
              <a:ext cx="7262541" cy="4953563"/>
            </a:xfrm>
            <a:prstGeom prst="rect">
              <a:avLst/>
            </a:prstGeom>
            <a:ln>
              <a:solidFill>
                <a:srgbClr val="0C4A6D"/>
              </a:solidFill>
            </a:ln>
          </p:spPr>
        </p:pic>
        <p:sp>
          <p:nvSpPr>
            <p:cNvPr id="7" name="Rectangle 6">
              <a:extLst>
                <a:ext uri="{FF2B5EF4-FFF2-40B4-BE49-F238E27FC236}">
                  <a16:creationId xmlns:a16="http://schemas.microsoft.com/office/drawing/2014/main" id="{6F804193-72F2-FD03-C8F6-60E4ED1891E1}"/>
                </a:ext>
              </a:extLst>
            </p:cNvPr>
            <p:cNvSpPr/>
            <p:nvPr/>
          </p:nvSpPr>
          <p:spPr>
            <a:xfrm>
              <a:off x="5976136" y="3917669"/>
              <a:ext cx="2647164" cy="37493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16161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A2B9F-FCFA-44F0-FD0E-6F813DCA6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76C83-E1EF-FBBB-1250-053176E00172}"/>
              </a:ext>
            </a:extLst>
          </p:cNvPr>
          <p:cNvSpPr>
            <a:spLocks noGrp="1"/>
          </p:cNvSpPr>
          <p:nvPr>
            <p:ph type="title"/>
          </p:nvPr>
        </p:nvSpPr>
        <p:spPr>
          <a:xfrm>
            <a:off x="152399" y="795927"/>
            <a:ext cx="11887200" cy="1325563"/>
          </a:xfrm>
        </p:spPr>
        <p:txBody>
          <a:bodyPr>
            <a:normAutofit/>
          </a:bodyPr>
          <a:lstStyle/>
          <a:p>
            <a:r>
              <a:rPr lang="en-US" sz="6000" b="1" dirty="0"/>
              <a:t>Questions &amp; Answers </a:t>
            </a:r>
          </a:p>
        </p:txBody>
      </p:sp>
      <p:pic>
        <p:nvPicPr>
          <p:cNvPr id="4" name="Graphic 3" descr="Questions with solid fill">
            <a:extLst>
              <a:ext uri="{FF2B5EF4-FFF2-40B4-BE49-F238E27FC236}">
                <a16:creationId xmlns:a16="http://schemas.microsoft.com/office/drawing/2014/main" id="{882D6D2C-C483-9EA8-9D73-47A4A4814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9594" y="2121490"/>
            <a:ext cx="3292810" cy="3292810"/>
          </a:xfrm>
          <a:prstGeom prst="rect">
            <a:avLst/>
          </a:prstGeom>
        </p:spPr>
      </p:pic>
    </p:spTree>
    <p:extLst>
      <p:ext uri="{BB962C8B-B14F-4D97-AF65-F5344CB8AC3E}">
        <p14:creationId xmlns:p14="http://schemas.microsoft.com/office/powerpoint/2010/main" val="1734690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Resources &amp; Support</a:t>
            </a:r>
          </a:p>
        </p:txBody>
      </p:sp>
      <p:pic>
        <p:nvPicPr>
          <p:cNvPr id="5" name="Graphic 4" descr="Paper with solid fill">
            <a:extLst>
              <a:ext uri="{FF2B5EF4-FFF2-40B4-BE49-F238E27FC236}">
                <a16:creationId xmlns:a16="http://schemas.microsoft.com/office/drawing/2014/main" id="{ABAF6D5A-12F6-A0B6-CBC6-012A46E7E5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7819" y="2207217"/>
            <a:ext cx="3256361" cy="3256361"/>
          </a:xfrm>
          <a:prstGeom prst="rect">
            <a:avLst/>
          </a:prstGeom>
        </p:spPr>
      </p:pic>
    </p:spTree>
    <p:extLst>
      <p:ext uri="{BB962C8B-B14F-4D97-AF65-F5344CB8AC3E}">
        <p14:creationId xmlns:p14="http://schemas.microsoft.com/office/powerpoint/2010/main" val="19246490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a:t>MEP Request for Applications Website</a:t>
            </a:r>
          </a:p>
        </p:txBody>
      </p:sp>
      <p:sp>
        <p:nvSpPr>
          <p:cNvPr id="3" name="Slide Number Placeholder 2"/>
          <p:cNvSpPr>
            <a:spLocks noGrp="1"/>
          </p:cNvSpPr>
          <p:nvPr>
            <p:ph type="sldNum" sz="quarter" idx="12"/>
          </p:nvPr>
        </p:nvSpPr>
        <p:spPr/>
        <p:txBody>
          <a:bodyPr/>
          <a:lstStyle/>
          <a:p>
            <a:pPr>
              <a:defRPr/>
            </a:pPr>
            <a:fld id="{E69833BA-98ED-43B8-BD96-B1AD0C863009}" type="slidenum">
              <a:rPr lang="en-US" smtClean="0">
                <a:solidFill>
                  <a:prstClr val="black">
                    <a:tint val="75000"/>
                  </a:prstClr>
                </a:solidFill>
              </a:rPr>
              <a:pPr>
                <a:defRPr/>
              </a:pPr>
              <a:t>109</a:t>
            </a:fld>
            <a:endParaRPr lang="en-US" dirty="0">
              <a:solidFill>
                <a:prstClr val="black">
                  <a:tint val="75000"/>
                </a:prstClr>
              </a:solidFill>
            </a:endParaRPr>
          </a:p>
        </p:txBody>
      </p:sp>
      <p:sp>
        <p:nvSpPr>
          <p:cNvPr id="2" name="TextBox 2">
            <a:extLst>
              <a:ext uri="{FF2B5EF4-FFF2-40B4-BE49-F238E27FC236}">
                <a16:creationId xmlns:a16="http://schemas.microsoft.com/office/drawing/2014/main" id="{0897A33E-052E-291A-6627-AD4CF899076A}"/>
              </a:ext>
            </a:extLst>
          </p:cNvPr>
          <p:cNvSpPr txBox="1">
            <a:spLocks noChangeArrowheads="1"/>
          </p:cNvSpPr>
          <p:nvPr/>
        </p:nvSpPr>
        <p:spPr bwMode="auto">
          <a:xfrm>
            <a:off x="980285" y="5898582"/>
            <a:ext cx="9866087" cy="646986"/>
          </a:xfrm>
          <a:prstGeom prst="roundRect">
            <a:avLst/>
          </a:prstGeom>
          <a:solidFill>
            <a:srgbClr val="FFC1B3"/>
          </a:solidFill>
        </p:spPr>
        <p:txBody>
          <a:bodyPr wrap="square">
            <a:spAutoFit/>
          </a:bodyPr>
          <a:lstStyle>
            <a:defPPr>
              <a:defRPr lang="en-US"/>
            </a:defPPr>
            <a:lvl1pPr algn="ctr">
              <a:defRPr sz="24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en-US" sz="3200" dirty="0">
                <a:solidFill>
                  <a:srgbClr val="0C4A6D"/>
                </a:solidFill>
                <a:hlinkClick r:id="rId3"/>
              </a:rPr>
              <a:t>https://www.cde.ca.gov/fg/fo/r28/migrant25rfa.asp</a:t>
            </a:r>
            <a:r>
              <a:rPr lang="en-US" altLang="en-US" sz="3200" dirty="0">
                <a:solidFill>
                  <a:srgbClr val="0C4A6D"/>
                </a:solidFill>
              </a:rPr>
              <a:t> </a:t>
            </a:r>
          </a:p>
        </p:txBody>
      </p:sp>
      <p:pic>
        <p:nvPicPr>
          <p:cNvPr id="6" name="Picture 5">
            <a:extLst>
              <a:ext uri="{FF2B5EF4-FFF2-40B4-BE49-F238E27FC236}">
                <a16:creationId xmlns:a16="http://schemas.microsoft.com/office/drawing/2014/main" id="{8BABD2F1-F7A6-634D-9761-03F4C282D20D}"/>
              </a:ext>
            </a:extLst>
          </p:cNvPr>
          <p:cNvPicPr>
            <a:picLocks noChangeAspect="1"/>
          </p:cNvPicPr>
          <p:nvPr/>
        </p:nvPicPr>
        <p:blipFill>
          <a:blip r:embed="rId4"/>
          <a:stretch>
            <a:fillRect/>
          </a:stretch>
        </p:blipFill>
        <p:spPr>
          <a:xfrm>
            <a:off x="4007095" y="1253544"/>
            <a:ext cx="4194220" cy="4572000"/>
          </a:xfrm>
          <a:prstGeom prst="rect">
            <a:avLst/>
          </a:prstGeom>
          <a:ln>
            <a:solidFill>
              <a:srgbClr val="0C4A6D"/>
            </a:solidFill>
          </a:ln>
        </p:spPr>
      </p:pic>
    </p:spTree>
    <p:extLst>
      <p:ext uri="{BB962C8B-B14F-4D97-AF65-F5344CB8AC3E}">
        <p14:creationId xmlns:p14="http://schemas.microsoft.com/office/powerpoint/2010/main" val="344463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7387"/>
            <a:ext cx="11887200" cy="1325563"/>
          </a:xfrm>
        </p:spPr>
        <p:txBody>
          <a:bodyPr vert="horz" lIns="91440" tIns="45720" rIns="91440" bIns="45720" rtlCol="0" anchor="ctr">
            <a:noAutofit/>
          </a:bodyPr>
          <a:lstStyle/>
          <a:p>
            <a:r>
              <a:rPr lang="en-US" b="1" dirty="0"/>
              <a:t>Application Sections</a:t>
            </a:r>
            <a:endParaRPr lang="en-US" b="1" kern="1200" dirty="0">
              <a:latin typeface="+mj-lt"/>
              <a:ea typeface="+mj-ea"/>
              <a:cs typeface="+mj-cs"/>
            </a:endParaRPr>
          </a:p>
        </p:txBody>
      </p:sp>
      <p:sp>
        <p:nvSpPr>
          <p:cNvPr id="3" name="Slide Number Placeholder 2"/>
          <p:cNvSpPr>
            <a:spLocks noGrp="1"/>
          </p:cNvSpPr>
          <p:nvPr>
            <p:ph type="sldNum" sz="quarter" idx="4294967295"/>
          </p:nvPr>
        </p:nvSpPr>
        <p:spPr bwMode="auto">
          <a:xfrm>
            <a:off x="11466739" y="6289076"/>
            <a:ext cx="447675"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defRPr/>
            </a:pPr>
            <a:fld id="{D6029DA4-09B0-4A2D-AA4B-CC45A202471A}" type="slidenum">
              <a:rPr lang="en-US" altLang="en-US">
                <a:solidFill>
                  <a:schemeClr val="tx1">
                    <a:lumMod val="50000"/>
                    <a:lumOff val="50000"/>
                  </a:schemeClr>
                </a:solidFill>
              </a:rPr>
              <a:pPr>
                <a:spcAft>
                  <a:spcPts val="600"/>
                </a:spcAft>
                <a:defRPr/>
              </a:pPr>
              <a:t>11</a:t>
            </a:fld>
            <a:endParaRPr lang="en-US" alt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id="{033820E6-4C8E-8B5D-6A2A-2B66BB5F0FB2}"/>
              </a:ext>
            </a:extLst>
          </p:cNvPr>
          <p:cNvPicPr>
            <a:picLocks noChangeAspect="1"/>
          </p:cNvPicPr>
          <p:nvPr/>
        </p:nvPicPr>
        <p:blipFill>
          <a:blip r:embed="rId3"/>
          <a:stretch>
            <a:fillRect/>
          </a:stretch>
        </p:blipFill>
        <p:spPr>
          <a:xfrm>
            <a:off x="3862387" y="1168776"/>
            <a:ext cx="4467225" cy="5324475"/>
          </a:xfrm>
          <a:prstGeom prst="rect">
            <a:avLst/>
          </a:prstGeom>
          <a:ln>
            <a:solidFill>
              <a:srgbClr val="0C4A6D"/>
            </a:solidFill>
          </a:ln>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31D9B23-0B8B-5FD3-B6D2-9BE84DCDB46B}"/>
                  </a:ext>
                </a:extLst>
              </p14:cNvPr>
              <p14:cNvContentPartPr/>
              <p14:nvPr/>
            </p14:nvContentPartPr>
            <p14:xfrm>
              <a:off x="3993897" y="5970789"/>
              <a:ext cx="3235680" cy="360"/>
            </p14:xfrm>
          </p:contentPart>
        </mc:Choice>
        <mc:Fallback xmlns="">
          <p:pic>
            <p:nvPicPr>
              <p:cNvPr id="4" name="Ink 3">
                <a:extLst>
                  <a:ext uri="{FF2B5EF4-FFF2-40B4-BE49-F238E27FC236}">
                    <a16:creationId xmlns:a16="http://schemas.microsoft.com/office/drawing/2014/main" id="{431D9B23-0B8B-5FD3-B6D2-9BE84DCDB46B}"/>
                  </a:ext>
                </a:extLst>
              </p:cNvPr>
              <p:cNvPicPr/>
              <p:nvPr/>
            </p:nvPicPr>
            <p:blipFill>
              <a:blip r:embed="rId5"/>
              <a:stretch>
                <a:fillRect/>
              </a:stretch>
            </p:blipFill>
            <p:spPr>
              <a:xfrm>
                <a:off x="3921897" y="5826789"/>
                <a:ext cx="3379320" cy="288000"/>
              </a:xfrm>
              <a:prstGeom prst="rect">
                <a:avLst/>
              </a:prstGeom>
            </p:spPr>
          </p:pic>
        </mc:Fallback>
      </mc:AlternateContent>
    </p:spTree>
    <p:extLst>
      <p:ext uri="{BB962C8B-B14F-4D97-AF65-F5344CB8AC3E}">
        <p14:creationId xmlns:p14="http://schemas.microsoft.com/office/powerpoint/2010/main" val="425879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0517"/>
            <a:ext cx="11887200" cy="1325563"/>
          </a:xfrm>
        </p:spPr>
        <p:txBody>
          <a:bodyPr>
            <a:normAutofit/>
          </a:bodyPr>
          <a:lstStyle/>
          <a:p>
            <a:r>
              <a:rPr lang="en-US" altLang="en-US" b="1" dirty="0">
                <a:latin typeface="Arial" panose="020B0604020202020204" pitchFamily="34" charset="0"/>
                <a:cs typeface="Arial" panose="020B0604020202020204" pitchFamily="34" charset="0"/>
              </a:rPr>
              <a:t>eMEP System Resources</a:t>
            </a:r>
            <a:endParaRPr lang="en-US" b="1" dirty="0"/>
          </a:p>
        </p:txBody>
      </p:sp>
      <p:sp>
        <p:nvSpPr>
          <p:cNvPr id="4" name="Slide Number Placeholder 3"/>
          <p:cNvSpPr>
            <a:spLocks noGrp="1"/>
          </p:cNvSpPr>
          <p:nvPr>
            <p:ph type="sldNum" sz="quarter" idx="4294967295"/>
          </p:nvPr>
        </p:nvSpPr>
        <p:spPr>
          <a:xfrm>
            <a:off x="8971641" y="6194425"/>
            <a:ext cx="2844800" cy="365125"/>
          </a:xfrm>
          <a:prstGeom prst="rect">
            <a:avLst/>
          </a:prstGeom>
        </p:spPr>
        <p:txBody>
          <a:bodyPr/>
          <a:lstStyle/>
          <a:p>
            <a:pPr algn="r">
              <a:defRPr/>
            </a:pPr>
            <a:fld id="{EF01606D-ECA5-44FF-9AEB-0224558C8ED9}" type="slidenum">
              <a:rPr lang="en-US" smtClean="0"/>
              <a:pPr algn="r">
                <a:defRPr/>
              </a:pPr>
              <a:t>110</a:t>
            </a:fld>
            <a:endParaRPr lang="en-US" dirty="0"/>
          </a:p>
        </p:txBody>
      </p:sp>
      <p:sp>
        <p:nvSpPr>
          <p:cNvPr id="11" name="Rectangle: Rounded Corners 10" descr="Hyperlink" title="Hyperlink to LACOE website"/>
          <p:cNvSpPr/>
          <p:nvPr/>
        </p:nvSpPr>
        <p:spPr>
          <a:xfrm>
            <a:off x="391883" y="5729246"/>
            <a:ext cx="11375572" cy="510778"/>
          </a:xfrm>
          <a:prstGeom prst="roundRect">
            <a:avLst/>
          </a:prstGeom>
          <a:solidFill>
            <a:srgbClr val="FFC1B3"/>
          </a:solidFill>
        </p:spPr>
        <p:txBody>
          <a:bodyPr wrap="square">
            <a:spAutoFit/>
          </a:bodyPr>
          <a:lstStyle/>
          <a:p>
            <a:pPr algn="ctr"/>
            <a:r>
              <a:rPr lang="en-US" sz="2400" b="1" dirty="0">
                <a:hlinkClick r:id="rId4"/>
              </a:rPr>
              <a:t>www.lacoe.edu/services/accountability/migrant-education/online-systems</a:t>
            </a:r>
            <a:r>
              <a:rPr lang="en-US" sz="2400" b="1" dirty="0"/>
              <a:t>  </a:t>
            </a:r>
          </a:p>
        </p:txBody>
      </p:sp>
      <p:pic>
        <p:nvPicPr>
          <p:cNvPr id="6" name="Picture 5">
            <a:extLst>
              <a:ext uri="{FF2B5EF4-FFF2-40B4-BE49-F238E27FC236}">
                <a16:creationId xmlns:a16="http://schemas.microsoft.com/office/drawing/2014/main" id="{48AA0754-FD23-43FF-D3C8-3D7BFE83FC42}"/>
              </a:ext>
            </a:extLst>
          </p:cNvPr>
          <p:cNvPicPr>
            <a:picLocks noChangeAspect="1"/>
          </p:cNvPicPr>
          <p:nvPr/>
        </p:nvPicPr>
        <p:blipFill>
          <a:blip r:embed="rId5"/>
          <a:srcRect b="9028"/>
          <a:stretch/>
        </p:blipFill>
        <p:spPr>
          <a:xfrm>
            <a:off x="4128027" y="1051975"/>
            <a:ext cx="3903284" cy="4502208"/>
          </a:xfrm>
          <a:prstGeom prst="rect">
            <a:avLst/>
          </a:prstGeom>
          <a:ln>
            <a:solidFill>
              <a:srgbClr val="0C4A6D"/>
            </a:solidFill>
          </a:ln>
        </p:spPr>
      </p:pic>
    </p:spTree>
    <p:extLst>
      <p:ext uri="{BB962C8B-B14F-4D97-AF65-F5344CB8AC3E}">
        <p14:creationId xmlns:p14="http://schemas.microsoft.com/office/powerpoint/2010/main" val="2779583813"/>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latin typeface="Arial" panose="020B0604020202020204" pitchFamily="34" charset="0"/>
                <a:cs typeface="Arial" panose="020B0604020202020204" pitchFamily="34" charset="0"/>
              </a:rPr>
              <a:t>eMEP System Support</a:t>
            </a:r>
            <a:endParaRPr lang="en-US" b="1" dirty="0"/>
          </a:p>
        </p:txBody>
      </p:sp>
      <p:sp>
        <p:nvSpPr>
          <p:cNvPr id="4" name="Slide Number Placeholder 3"/>
          <p:cNvSpPr>
            <a:spLocks noGrp="1"/>
          </p:cNvSpPr>
          <p:nvPr>
            <p:ph type="sldNum" sz="quarter" idx="4294967295"/>
          </p:nvPr>
        </p:nvSpPr>
        <p:spPr>
          <a:xfrm>
            <a:off x="9172103" y="6270625"/>
            <a:ext cx="2844800" cy="365125"/>
          </a:xfrm>
          <a:prstGeom prst="rect">
            <a:avLst/>
          </a:prstGeom>
        </p:spPr>
        <p:txBody>
          <a:bodyPr/>
          <a:lstStyle/>
          <a:p>
            <a:pPr algn="r">
              <a:defRPr/>
            </a:pPr>
            <a:fld id="{EF01606D-ECA5-44FF-9AEB-0224558C8ED9}" type="slidenum">
              <a:rPr lang="en-US" smtClean="0"/>
              <a:pPr algn="r">
                <a:defRPr/>
              </a:pPr>
              <a:t>111</a:t>
            </a:fld>
            <a:endParaRPr lang="en-US" dirty="0"/>
          </a:p>
        </p:txBody>
      </p:sp>
      <p:sp>
        <p:nvSpPr>
          <p:cNvPr id="7" name="Rectangle: Rounded Corners 6" descr="Hyperlink" title="Hyperlink to LACOE website"/>
          <p:cNvSpPr/>
          <p:nvPr/>
        </p:nvSpPr>
        <p:spPr>
          <a:xfrm>
            <a:off x="2529800" y="5548347"/>
            <a:ext cx="7132397" cy="851297"/>
          </a:xfrm>
          <a:prstGeom prst="roundRect">
            <a:avLst/>
          </a:prstGeom>
          <a:solidFill>
            <a:srgbClr val="FFC1B3"/>
          </a:solidFill>
        </p:spPr>
        <p:txBody>
          <a:bodyPr wrap="square">
            <a:spAutoFit/>
          </a:bodyPr>
          <a:lstStyle/>
          <a:p>
            <a:pPr algn="ctr"/>
            <a:r>
              <a:rPr lang="en-US" sz="4400" b="1" dirty="0">
                <a:hlinkClick r:id="rId3"/>
              </a:rPr>
              <a:t>mepsupport@lacoe.edu</a:t>
            </a:r>
            <a:r>
              <a:rPr lang="en-US" sz="4400" b="1" dirty="0"/>
              <a:t>  </a:t>
            </a:r>
          </a:p>
        </p:txBody>
      </p:sp>
      <p:pic>
        <p:nvPicPr>
          <p:cNvPr id="5" name="Picture 4">
            <a:extLst>
              <a:ext uri="{FF2B5EF4-FFF2-40B4-BE49-F238E27FC236}">
                <a16:creationId xmlns:a16="http://schemas.microsoft.com/office/drawing/2014/main" id="{71C7649D-AEF9-B2E8-1401-4407EE5F59F4}"/>
              </a:ext>
            </a:extLst>
          </p:cNvPr>
          <p:cNvPicPr>
            <a:picLocks noChangeAspect="1"/>
          </p:cNvPicPr>
          <p:nvPr/>
        </p:nvPicPr>
        <p:blipFill>
          <a:blip r:embed="rId4"/>
          <a:stretch>
            <a:fillRect/>
          </a:stretch>
        </p:blipFill>
        <p:spPr>
          <a:xfrm>
            <a:off x="3067555" y="2916755"/>
            <a:ext cx="6056886" cy="1538883"/>
          </a:xfrm>
          <a:prstGeom prst="rect">
            <a:avLst/>
          </a:prstGeom>
          <a:ln w="12700">
            <a:solidFill>
              <a:schemeClr val="tx1"/>
            </a:solidFill>
          </a:ln>
        </p:spPr>
      </p:pic>
      <p:sp>
        <p:nvSpPr>
          <p:cNvPr id="8" name="Rectangle 7">
            <a:extLst>
              <a:ext uri="{FF2B5EF4-FFF2-40B4-BE49-F238E27FC236}">
                <a16:creationId xmlns:a16="http://schemas.microsoft.com/office/drawing/2014/main" id="{C0AF80E7-9F44-1A27-00D8-6013B8E31121}"/>
              </a:ext>
            </a:extLst>
          </p:cNvPr>
          <p:cNvSpPr/>
          <p:nvPr/>
        </p:nvSpPr>
        <p:spPr>
          <a:xfrm>
            <a:off x="3051513" y="4237016"/>
            <a:ext cx="651807" cy="23038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2ABFD12-7C02-FBEC-41B8-8538E36648E0}"/>
              </a:ext>
            </a:extLst>
          </p:cNvPr>
          <p:cNvSpPr txBox="1"/>
          <p:nvPr/>
        </p:nvSpPr>
        <p:spPr>
          <a:xfrm>
            <a:off x="435427" y="1338682"/>
            <a:ext cx="11321144" cy="1538883"/>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en-US" sz="2800" dirty="0">
                <a:solidFill>
                  <a:schemeClr val="accent5">
                    <a:lumMod val="50000"/>
                  </a:schemeClr>
                </a:solidFill>
                <a:latin typeface="Arial" panose="020B0604020202020204" pitchFamily="34" charset="0"/>
                <a:cs typeface="Arial" panose="020B0604020202020204" pitchFamily="34" charset="0"/>
              </a:rPr>
              <a:t>DSA/MOU staff can contact their Region for support. </a:t>
            </a:r>
          </a:p>
          <a:p>
            <a:pPr marL="285750" indent="-285750">
              <a:spcBef>
                <a:spcPts val="600"/>
              </a:spcBef>
              <a:spcAft>
                <a:spcPts val="600"/>
              </a:spcAft>
              <a:buFont typeface="Arial" panose="020B0604020202020204" pitchFamily="34" charset="0"/>
              <a:buChar char="•"/>
            </a:pPr>
            <a:r>
              <a:rPr lang="en-US" sz="2800" dirty="0">
                <a:solidFill>
                  <a:schemeClr val="accent5">
                    <a:lumMod val="50000"/>
                  </a:schemeClr>
                </a:solidFill>
                <a:latin typeface="Arial" panose="020B0604020202020204" pitchFamily="34" charset="0"/>
                <a:cs typeface="Arial" panose="020B0604020202020204" pitchFamily="34" charset="0"/>
              </a:rPr>
              <a:t>Contact LACOE Technology Services staff via the “Contact Us” button on the eMEP Main Menu. </a:t>
            </a:r>
          </a:p>
        </p:txBody>
      </p:sp>
      <p:sp>
        <p:nvSpPr>
          <p:cNvPr id="13" name="TextBox 12">
            <a:extLst>
              <a:ext uri="{FF2B5EF4-FFF2-40B4-BE49-F238E27FC236}">
                <a16:creationId xmlns:a16="http://schemas.microsoft.com/office/drawing/2014/main" id="{006A5175-C847-2843-A75F-57542E8A3060}"/>
              </a:ext>
            </a:extLst>
          </p:cNvPr>
          <p:cNvSpPr txBox="1"/>
          <p:nvPr/>
        </p:nvSpPr>
        <p:spPr>
          <a:xfrm>
            <a:off x="435427" y="4455638"/>
            <a:ext cx="11430000" cy="954107"/>
          </a:xfrm>
          <a:prstGeom prst="rect">
            <a:avLst/>
          </a:prstGeom>
          <a:noFill/>
        </p:spPr>
        <p:txBody>
          <a:bodyPr wrap="square">
            <a:spAutoFit/>
          </a:bodyPr>
          <a:lstStyle/>
          <a:p>
            <a:pPr marL="285750" indent="-285750">
              <a:buFont typeface="Arial" panose="020B0604020202020204" pitchFamily="34" charset="0"/>
              <a:buChar char="•"/>
            </a:pPr>
            <a:r>
              <a:rPr lang="en-US" sz="2800" dirty="0">
                <a:solidFill>
                  <a:schemeClr val="accent5">
                    <a:lumMod val="50000"/>
                  </a:schemeClr>
                </a:solidFill>
                <a:latin typeface="Arial" panose="020B0604020202020204" pitchFamily="34" charset="0"/>
                <a:cs typeface="Arial" panose="020B0604020202020204" pitchFamily="34" charset="0"/>
              </a:rPr>
              <a:t>Contact LACOE Technology Services staff via the support email. This option is best so that you can send screenshots of the issue.</a:t>
            </a:r>
            <a:endParaRPr lang="en-US" sz="2800" dirty="0"/>
          </a:p>
        </p:txBody>
      </p:sp>
    </p:spTree>
    <p:extLst>
      <p:ext uri="{BB962C8B-B14F-4D97-AF65-F5344CB8AC3E}">
        <p14:creationId xmlns:p14="http://schemas.microsoft.com/office/powerpoint/2010/main" val="25917627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screenshot" title="screenshot"/>
          <p:cNvGraphicFramePr>
            <a:graphicFrameLocks noGrp="1"/>
          </p:cNvGraphicFramePr>
          <p:nvPr>
            <p:extLst>
              <p:ext uri="{D42A27DB-BD31-4B8C-83A1-F6EECF244321}">
                <p14:modId xmlns:p14="http://schemas.microsoft.com/office/powerpoint/2010/main" val="2843503032"/>
              </p:ext>
            </p:extLst>
          </p:nvPr>
        </p:nvGraphicFramePr>
        <p:xfrm>
          <a:off x="1178058" y="1608823"/>
          <a:ext cx="10266229" cy="4665860"/>
        </p:xfrm>
        <a:graphic>
          <a:graphicData uri="http://schemas.openxmlformats.org/drawingml/2006/table">
            <a:tbl>
              <a:tblPr firstRow="1" firstCol="1" bandRow="1">
                <a:tableStyleId>{5FD0F851-EC5A-4D38-B0AD-8093EC10F338}</a:tableStyleId>
              </a:tblPr>
              <a:tblGrid>
                <a:gridCol w="5152697">
                  <a:extLst>
                    <a:ext uri="{9D8B030D-6E8A-4147-A177-3AD203B41FA5}">
                      <a16:colId xmlns:a16="http://schemas.microsoft.com/office/drawing/2014/main" val="20000"/>
                    </a:ext>
                  </a:extLst>
                </a:gridCol>
                <a:gridCol w="5113532">
                  <a:extLst>
                    <a:ext uri="{9D8B030D-6E8A-4147-A177-3AD203B41FA5}">
                      <a16:colId xmlns:a16="http://schemas.microsoft.com/office/drawing/2014/main" val="3729376899"/>
                    </a:ext>
                  </a:extLst>
                </a:gridCol>
              </a:tblGrid>
              <a:tr h="952985">
                <a:tc>
                  <a:txBody>
                    <a:bodyPr/>
                    <a:lstStyle/>
                    <a:p>
                      <a:pPr marL="0" marR="0" algn="ctr">
                        <a:lnSpc>
                          <a:spcPct val="106000"/>
                        </a:lnSpc>
                        <a:spcBef>
                          <a:spcPts val="0"/>
                        </a:spcBef>
                        <a:spcAft>
                          <a:spcPts val="0"/>
                        </a:spcAft>
                      </a:pPr>
                      <a:r>
                        <a:rPr lang="en-US" sz="1600" kern="1200" dirty="0">
                          <a:effectLst/>
                        </a:rPr>
                        <a:t>Alex Leguizamo</a:t>
                      </a:r>
                      <a:endParaRPr lang="en-US" sz="1600" dirty="0">
                        <a:effectLst/>
                      </a:endParaRPr>
                    </a:p>
                    <a:p>
                      <a:pPr marL="0" marR="0" algn="ctr">
                        <a:lnSpc>
                          <a:spcPct val="106000"/>
                        </a:lnSpc>
                        <a:spcBef>
                          <a:spcPts val="0"/>
                        </a:spcBef>
                        <a:spcAft>
                          <a:spcPts val="0"/>
                        </a:spcAft>
                      </a:pPr>
                      <a:r>
                        <a:rPr lang="en-US" sz="1600" kern="1200" dirty="0">
                          <a:effectLst/>
                        </a:rPr>
                        <a:t>Education Programs Consultant (EPC), CDE</a:t>
                      </a:r>
                      <a:endParaRPr lang="en-US" sz="1600" dirty="0">
                        <a:effectLst/>
                      </a:endParaRPr>
                    </a:p>
                    <a:p>
                      <a:pPr marL="0" marR="0" algn="ctr">
                        <a:lnSpc>
                          <a:spcPct val="106000"/>
                        </a:lnSpc>
                        <a:spcBef>
                          <a:spcPts val="0"/>
                        </a:spcBef>
                        <a:spcAft>
                          <a:spcPts val="0"/>
                        </a:spcAft>
                      </a:pPr>
                      <a:r>
                        <a:rPr lang="en-US" sz="1600" u="sng" dirty="0">
                          <a:effectLst/>
                          <a:hlinkClick r:id="rId3"/>
                        </a:rPr>
                        <a:t>ALeguizamo@cde.ca.gov</a:t>
                      </a:r>
                      <a:endParaRPr lang="en-US" sz="1600" dirty="0">
                        <a:effectLst/>
                      </a:endParaRPr>
                    </a:p>
                    <a:p>
                      <a:pPr marL="0" marR="0" algn="ctr">
                        <a:lnSpc>
                          <a:spcPct val="106000"/>
                        </a:lnSpc>
                        <a:spcBef>
                          <a:spcPts val="0"/>
                        </a:spcBef>
                        <a:spcAft>
                          <a:spcPts val="0"/>
                        </a:spcAft>
                      </a:pPr>
                      <a:r>
                        <a:rPr lang="en-US" sz="1600" kern="1200" dirty="0">
                          <a:effectLst/>
                        </a:rPr>
                        <a:t>916-327-4408</a:t>
                      </a:r>
                      <a:endParaRPr lang="en-US" sz="1600" dirty="0">
                        <a:effectLst/>
                      </a:endParaRPr>
                    </a:p>
                  </a:txBody>
                  <a:tcPr marL="0" marR="0" marT="0" marB="0"/>
                </a:tc>
                <a:tc>
                  <a:txBody>
                    <a:bodyPr/>
                    <a:lstStyle/>
                    <a:p>
                      <a:pPr marL="0" marR="0" algn="ctr">
                        <a:lnSpc>
                          <a:spcPct val="106000"/>
                        </a:lnSpc>
                        <a:spcBef>
                          <a:spcPts val="0"/>
                        </a:spcBef>
                        <a:spcAft>
                          <a:spcPts val="0"/>
                        </a:spcAft>
                      </a:pPr>
                      <a:r>
                        <a:rPr lang="en-US" sz="1600" b="1" kern="1200" dirty="0">
                          <a:effectLst/>
                        </a:rPr>
                        <a:t>Lizette Rocha</a:t>
                      </a:r>
                      <a:endParaRPr lang="en-US" sz="1600" b="1" dirty="0">
                        <a:effectLst/>
                      </a:endParaRPr>
                    </a:p>
                    <a:p>
                      <a:pPr marL="0" marR="0" algn="ctr">
                        <a:lnSpc>
                          <a:spcPct val="106000"/>
                        </a:lnSpc>
                        <a:spcBef>
                          <a:spcPts val="0"/>
                        </a:spcBef>
                        <a:spcAft>
                          <a:spcPts val="0"/>
                        </a:spcAft>
                      </a:pPr>
                      <a:r>
                        <a:rPr lang="en-US" sz="1600" b="1" kern="1200" dirty="0">
                          <a:effectLst/>
                        </a:rPr>
                        <a:t>EPC, CDE</a:t>
                      </a:r>
                      <a:endParaRPr lang="en-US" sz="1600" b="1" dirty="0">
                        <a:effectLst/>
                      </a:endParaRPr>
                    </a:p>
                    <a:p>
                      <a:pPr marL="0" marR="0" algn="ctr">
                        <a:lnSpc>
                          <a:spcPct val="106000"/>
                        </a:lnSpc>
                        <a:spcBef>
                          <a:spcPts val="0"/>
                        </a:spcBef>
                        <a:spcAft>
                          <a:spcPts val="0"/>
                        </a:spcAft>
                      </a:pPr>
                      <a:r>
                        <a:rPr lang="en-US" sz="1600" b="1" u="sng" kern="1200" dirty="0">
                          <a:effectLst/>
                          <a:hlinkClick r:id="rId4"/>
                        </a:rPr>
                        <a:t>LRocha@cde.ca.gov</a:t>
                      </a:r>
                      <a:endParaRPr lang="en-US" sz="1600" b="1" dirty="0">
                        <a:effectLst/>
                      </a:endParaRPr>
                    </a:p>
                    <a:p>
                      <a:pPr marL="0" marR="0" algn="ctr">
                        <a:lnSpc>
                          <a:spcPct val="106000"/>
                        </a:lnSpc>
                        <a:spcBef>
                          <a:spcPts val="0"/>
                        </a:spcBef>
                        <a:spcAft>
                          <a:spcPts val="0"/>
                        </a:spcAft>
                      </a:pPr>
                      <a:r>
                        <a:rPr lang="en-US" sz="1600" b="1" kern="1200" dirty="0">
                          <a:effectLst/>
                        </a:rPr>
                        <a:t>916-323-2241</a:t>
                      </a:r>
                      <a:endParaRPr lang="es-MX" dirty="0"/>
                    </a:p>
                  </a:txBody>
                  <a:tcPr marL="47100" marR="47100" marT="6542" marB="0"/>
                </a:tc>
                <a:extLst>
                  <a:ext uri="{0D108BD9-81ED-4DB2-BD59-A6C34878D82A}">
                    <a16:rowId xmlns:a16="http://schemas.microsoft.com/office/drawing/2014/main" val="10001"/>
                  </a:ext>
                </a:extLst>
              </a:tr>
              <a:tr h="952985">
                <a:tc>
                  <a:txBody>
                    <a:bodyPr/>
                    <a:lstStyle/>
                    <a:p>
                      <a:pPr marL="0" marR="0" algn="ctr">
                        <a:lnSpc>
                          <a:spcPct val="106000"/>
                        </a:lnSpc>
                        <a:spcBef>
                          <a:spcPts val="0"/>
                        </a:spcBef>
                        <a:spcAft>
                          <a:spcPts val="0"/>
                        </a:spcAft>
                      </a:pPr>
                      <a:r>
                        <a:rPr lang="en-US" sz="1600" kern="1200" dirty="0">
                          <a:effectLst/>
                        </a:rPr>
                        <a:t>Jamie Contreras</a:t>
                      </a:r>
                      <a:endParaRPr lang="en-US" sz="1600" dirty="0">
                        <a:effectLst/>
                      </a:endParaRPr>
                    </a:p>
                    <a:p>
                      <a:pPr marL="0" marR="0" algn="ctr">
                        <a:lnSpc>
                          <a:spcPct val="106000"/>
                        </a:lnSpc>
                        <a:spcBef>
                          <a:spcPts val="0"/>
                        </a:spcBef>
                        <a:spcAft>
                          <a:spcPts val="0"/>
                        </a:spcAft>
                      </a:pPr>
                      <a:r>
                        <a:rPr lang="en-US" sz="1600" kern="1200" dirty="0">
                          <a:effectLst/>
                        </a:rPr>
                        <a:t>EPC, CDE</a:t>
                      </a:r>
                      <a:endParaRPr lang="en-US" sz="1600" dirty="0">
                        <a:effectLst/>
                      </a:endParaRPr>
                    </a:p>
                    <a:p>
                      <a:pPr marL="0" marR="0" algn="ctr">
                        <a:lnSpc>
                          <a:spcPct val="106000"/>
                        </a:lnSpc>
                        <a:spcBef>
                          <a:spcPts val="0"/>
                        </a:spcBef>
                        <a:spcAft>
                          <a:spcPts val="0"/>
                        </a:spcAft>
                      </a:pPr>
                      <a:r>
                        <a:rPr lang="en-US" sz="1600" u="sng" dirty="0">
                          <a:effectLst/>
                          <a:hlinkClick r:id="rId5"/>
                        </a:rPr>
                        <a:t>JContrer@cde.ca.gov</a:t>
                      </a:r>
                      <a:endParaRPr lang="en-US" sz="1600" dirty="0">
                        <a:effectLst/>
                      </a:endParaRPr>
                    </a:p>
                    <a:p>
                      <a:pPr marL="0" marR="0" algn="ctr">
                        <a:lnSpc>
                          <a:spcPct val="106000"/>
                        </a:lnSpc>
                        <a:spcBef>
                          <a:spcPts val="0"/>
                        </a:spcBef>
                        <a:spcAft>
                          <a:spcPts val="0"/>
                        </a:spcAft>
                      </a:pPr>
                      <a:r>
                        <a:rPr lang="en-US" sz="1600" kern="1200" dirty="0">
                          <a:effectLst/>
                        </a:rPr>
                        <a:t>916-319-0391</a:t>
                      </a:r>
                      <a:endParaRPr lang="en-US" sz="1600" dirty="0">
                        <a:effectLst/>
                      </a:endParaRPr>
                    </a:p>
                  </a:txBody>
                  <a:tcPr marL="0" marR="0" marT="0" marB="0"/>
                </a:tc>
                <a:tc>
                  <a:txBody>
                    <a:bodyPr/>
                    <a:lstStyle/>
                    <a:p>
                      <a:pPr marL="0" marR="0" algn="ctr">
                        <a:lnSpc>
                          <a:spcPct val="106000"/>
                        </a:lnSpc>
                        <a:spcBef>
                          <a:spcPts val="0"/>
                        </a:spcBef>
                        <a:spcAft>
                          <a:spcPts val="0"/>
                        </a:spcAft>
                      </a:pPr>
                      <a:r>
                        <a:rPr lang="en-US" sz="1600" b="1" kern="1200" dirty="0">
                          <a:effectLst/>
                        </a:rPr>
                        <a:t>Melissa Mallory</a:t>
                      </a:r>
                      <a:endParaRPr lang="en-US" sz="1600" b="1" dirty="0">
                        <a:effectLst/>
                      </a:endParaRPr>
                    </a:p>
                    <a:p>
                      <a:pPr marL="0" marR="0" algn="ctr">
                        <a:lnSpc>
                          <a:spcPct val="106000"/>
                        </a:lnSpc>
                        <a:spcBef>
                          <a:spcPts val="0"/>
                        </a:spcBef>
                        <a:spcAft>
                          <a:spcPts val="0"/>
                        </a:spcAft>
                      </a:pPr>
                      <a:r>
                        <a:rPr lang="en-US" sz="1600" b="1" kern="1200" dirty="0">
                          <a:effectLst/>
                        </a:rPr>
                        <a:t>EPC, CDE</a:t>
                      </a:r>
                      <a:endParaRPr lang="en-US" sz="1600" b="1" dirty="0">
                        <a:effectLst/>
                      </a:endParaRPr>
                    </a:p>
                    <a:p>
                      <a:pPr marL="0" marR="0" algn="ctr">
                        <a:lnSpc>
                          <a:spcPct val="106000"/>
                        </a:lnSpc>
                        <a:spcBef>
                          <a:spcPts val="0"/>
                        </a:spcBef>
                        <a:spcAft>
                          <a:spcPts val="0"/>
                        </a:spcAft>
                      </a:pPr>
                      <a:r>
                        <a:rPr lang="en-US" sz="1600" b="1" u="sng" dirty="0">
                          <a:effectLst/>
                          <a:hlinkClick r:id="rId6"/>
                        </a:rPr>
                        <a:t>MMallory@cde.ca.gov</a:t>
                      </a:r>
                      <a:endParaRPr lang="en-US" sz="1600" b="1" dirty="0">
                        <a:effectLst/>
                      </a:endParaRPr>
                    </a:p>
                    <a:p>
                      <a:pPr marL="0" marR="0" algn="ctr">
                        <a:lnSpc>
                          <a:spcPct val="106000"/>
                        </a:lnSpc>
                        <a:spcBef>
                          <a:spcPts val="0"/>
                        </a:spcBef>
                        <a:spcAft>
                          <a:spcPts val="0"/>
                        </a:spcAft>
                      </a:pPr>
                      <a:r>
                        <a:rPr lang="en-US" sz="1600" b="1" kern="1200" dirty="0">
                          <a:effectLst/>
                        </a:rPr>
                        <a:t>916-319-0730</a:t>
                      </a:r>
                      <a:endParaRPr lang="es-MX" dirty="0"/>
                    </a:p>
                  </a:txBody>
                  <a:tcPr marL="47100" marR="47100" marT="6542" marB="0"/>
                </a:tc>
                <a:extLst>
                  <a:ext uri="{0D108BD9-81ED-4DB2-BD59-A6C34878D82A}">
                    <a16:rowId xmlns:a16="http://schemas.microsoft.com/office/drawing/2014/main" val="10002"/>
                  </a:ext>
                </a:extLst>
              </a:tr>
              <a:tr h="952985">
                <a:tc>
                  <a:txBody>
                    <a:bodyPr/>
                    <a:lstStyle/>
                    <a:p>
                      <a:pPr marL="0" marR="0" algn="ctr" defTabSz="914400" rtl="0" eaLnBrk="1" latinLnBrk="0" hangingPunct="1">
                        <a:lnSpc>
                          <a:spcPct val="106000"/>
                        </a:lnSpc>
                        <a:spcBef>
                          <a:spcPts val="0"/>
                        </a:spcBef>
                        <a:spcAft>
                          <a:spcPts val="0"/>
                        </a:spcAft>
                      </a:pPr>
                      <a:r>
                        <a:rPr lang="en-US" sz="1600" kern="1200" dirty="0">
                          <a:effectLst/>
                        </a:rPr>
                        <a:t>Monica Nepomuceno</a:t>
                      </a:r>
                    </a:p>
                    <a:p>
                      <a:pPr marL="0" marR="0" algn="ctr" defTabSz="914400" rtl="0" eaLnBrk="1" latinLnBrk="0" hangingPunct="1">
                        <a:lnSpc>
                          <a:spcPct val="106000"/>
                        </a:lnSpc>
                        <a:spcBef>
                          <a:spcPts val="0"/>
                        </a:spcBef>
                        <a:spcAft>
                          <a:spcPts val="0"/>
                        </a:spcAft>
                      </a:pPr>
                      <a:r>
                        <a:rPr lang="en-US" sz="1600" kern="1200" dirty="0">
                          <a:effectLst/>
                        </a:rPr>
                        <a:t>EPC, CDE</a:t>
                      </a:r>
                    </a:p>
                    <a:p>
                      <a:pPr marL="0" marR="0" algn="ctr" defTabSz="914400" rtl="0" eaLnBrk="1" latinLnBrk="0" hangingPunct="1">
                        <a:lnSpc>
                          <a:spcPct val="106000"/>
                        </a:lnSpc>
                        <a:spcBef>
                          <a:spcPts val="0"/>
                        </a:spcBef>
                        <a:spcAft>
                          <a:spcPts val="0"/>
                        </a:spcAft>
                      </a:pPr>
                      <a:r>
                        <a:rPr lang="en-US" sz="1600" kern="1200" dirty="0">
                          <a:effectLst/>
                          <a:hlinkClick r:id="rId7"/>
                        </a:rPr>
                        <a:t>MNepomuceno@cde.ca.gov</a:t>
                      </a:r>
                      <a:endParaRPr lang="en-US" sz="1600" kern="1200" dirty="0">
                        <a:effectLst/>
                      </a:endParaRPr>
                    </a:p>
                    <a:p>
                      <a:pPr marL="0" marR="0" algn="ctr" defTabSz="914400" rtl="0" eaLnBrk="1" latinLnBrk="0" hangingPunct="1">
                        <a:lnSpc>
                          <a:spcPct val="106000"/>
                        </a:lnSpc>
                        <a:spcBef>
                          <a:spcPts val="0"/>
                        </a:spcBef>
                        <a:spcAft>
                          <a:spcPts val="0"/>
                        </a:spcAft>
                      </a:pPr>
                      <a:r>
                        <a:rPr lang="en-US" sz="1600" kern="1200" dirty="0">
                          <a:effectLst/>
                        </a:rPr>
                        <a:t>916-323-2212</a:t>
                      </a:r>
                    </a:p>
                  </a:txBody>
                  <a:tcPr marL="0" marR="0" marT="0" marB="0"/>
                </a:tc>
                <a:tc>
                  <a:txBody>
                    <a:bodyPr/>
                    <a:lstStyle/>
                    <a:p>
                      <a:pPr marL="0" marR="0" algn="ctr">
                        <a:lnSpc>
                          <a:spcPct val="106000"/>
                        </a:lnSpc>
                        <a:spcBef>
                          <a:spcPts val="0"/>
                        </a:spcBef>
                        <a:spcAft>
                          <a:spcPts val="0"/>
                        </a:spcAft>
                      </a:pPr>
                      <a:r>
                        <a:rPr lang="en-US" sz="1600" b="1" kern="1200" dirty="0">
                          <a:effectLst/>
                        </a:rPr>
                        <a:t>Teresa Palomino</a:t>
                      </a:r>
                      <a:endParaRPr lang="en-US" sz="1600" b="1" dirty="0">
                        <a:effectLst/>
                      </a:endParaRPr>
                    </a:p>
                    <a:p>
                      <a:pPr marL="0" marR="0" algn="ctr">
                        <a:lnSpc>
                          <a:spcPct val="106000"/>
                        </a:lnSpc>
                        <a:spcBef>
                          <a:spcPts val="0"/>
                        </a:spcBef>
                        <a:spcAft>
                          <a:spcPts val="0"/>
                        </a:spcAft>
                      </a:pPr>
                      <a:r>
                        <a:rPr lang="en-US" sz="1600" b="1" kern="1200" dirty="0">
                          <a:effectLst/>
                        </a:rPr>
                        <a:t>EPC, CDE</a:t>
                      </a:r>
                      <a:endParaRPr lang="en-US" sz="1600" b="1" dirty="0">
                        <a:effectLst/>
                      </a:endParaRPr>
                    </a:p>
                    <a:p>
                      <a:pPr marL="0" marR="0" algn="ctr">
                        <a:lnSpc>
                          <a:spcPct val="106000"/>
                        </a:lnSpc>
                        <a:spcBef>
                          <a:spcPts val="0"/>
                        </a:spcBef>
                        <a:spcAft>
                          <a:spcPts val="0"/>
                        </a:spcAft>
                      </a:pPr>
                      <a:r>
                        <a:rPr lang="en-US" sz="1600" b="1" u="sng" dirty="0">
                          <a:effectLst/>
                          <a:hlinkClick r:id="rId8"/>
                        </a:rPr>
                        <a:t>TPalomino@cde.ca.gov</a:t>
                      </a:r>
                      <a:endParaRPr lang="en-US" sz="1600" b="1" dirty="0">
                        <a:effectLst/>
                      </a:endParaRPr>
                    </a:p>
                    <a:p>
                      <a:pPr marL="0" marR="0" algn="ctr">
                        <a:lnSpc>
                          <a:spcPct val="106000"/>
                        </a:lnSpc>
                        <a:spcBef>
                          <a:spcPts val="0"/>
                        </a:spcBef>
                        <a:spcAft>
                          <a:spcPts val="0"/>
                        </a:spcAft>
                      </a:pPr>
                      <a:r>
                        <a:rPr lang="en-US" sz="1600" b="1" kern="1200" dirty="0">
                          <a:effectLst/>
                        </a:rPr>
                        <a:t>916-319-0678</a:t>
                      </a:r>
                      <a:endParaRPr lang="es-MX" dirty="0"/>
                    </a:p>
                  </a:txBody>
                  <a:tcPr marL="47100" marR="47100" marT="6542" marB="0"/>
                </a:tc>
                <a:extLst>
                  <a:ext uri="{0D108BD9-81ED-4DB2-BD59-A6C34878D82A}">
                    <a16:rowId xmlns:a16="http://schemas.microsoft.com/office/drawing/2014/main" val="10003"/>
                  </a:ext>
                </a:extLst>
              </a:tr>
              <a:tr h="1187883">
                <a:tc>
                  <a:txBody>
                    <a:bodyPr/>
                    <a:lstStyle/>
                    <a:p>
                      <a:pPr marL="0" marR="0" algn="ctr">
                        <a:lnSpc>
                          <a:spcPct val="106000"/>
                        </a:lnSpc>
                        <a:spcBef>
                          <a:spcPts val="0"/>
                        </a:spcBef>
                        <a:spcAft>
                          <a:spcPts val="0"/>
                        </a:spcAft>
                      </a:pPr>
                      <a:r>
                        <a:rPr lang="en-US" sz="1600" kern="1200" dirty="0">
                          <a:effectLst/>
                        </a:rPr>
                        <a:t>Emily Smith</a:t>
                      </a:r>
                      <a:endParaRPr lang="en-US" sz="1600" dirty="0">
                        <a:effectLst/>
                      </a:endParaRPr>
                    </a:p>
                    <a:p>
                      <a:pPr marL="0" marR="0" algn="ctr">
                        <a:lnSpc>
                          <a:spcPct val="106000"/>
                        </a:lnSpc>
                        <a:spcBef>
                          <a:spcPts val="0"/>
                        </a:spcBef>
                        <a:spcAft>
                          <a:spcPts val="0"/>
                        </a:spcAft>
                      </a:pPr>
                      <a:r>
                        <a:rPr lang="en-US" sz="1600" kern="1200" dirty="0">
                          <a:effectLst/>
                        </a:rPr>
                        <a:t>EPC, CDE</a:t>
                      </a:r>
                      <a:endParaRPr lang="en-US" sz="1600" dirty="0">
                        <a:effectLst/>
                      </a:endParaRPr>
                    </a:p>
                    <a:p>
                      <a:pPr marL="0" marR="0" algn="ctr">
                        <a:lnSpc>
                          <a:spcPct val="106000"/>
                        </a:lnSpc>
                        <a:spcBef>
                          <a:spcPts val="0"/>
                        </a:spcBef>
                        <a:spcAft>
                          <a:spcPts val="0"/>
                        </a:spcAft>
                      </a:pPr>
                      <a:r>
                        <a:rPr lang="en-US" sz="1600" u="sng" kern="1200" dirty="0">
                          <a:effectLst/>
                          <a:hlinkClick r:id="rId9"/>
                        </a:rPr>
                        <a:t>EmSmith@cde.ca.gov</a:t>
                      </a:r>
                      <a:endParaRPr lang="en-US" sz="1600" dirty="0">
                        <a:effectLst/>
                      </a:endParaRPr>
                    </a:p>
                    <a:p>
                      <a:pPr marL="0" marR="0" algn="ctr">
                        <a:lnSpc>
                          <a:spcPct val="106000"/>
                        </a:lnSpc>
                        <a:spcBef>
                          <a:spcPts val="0"/>
                        </a:spcBef>
                        <a:spcAft>
                          <a:spcPts val="0"/>
                        </a:spcAft>
                      </a:pPr>
                      <a:r>
                        <a:rPr lang="en-US" sz="1600" kern="1200" dirty="0">
                          <a:effectLst/>
                        </a:rPr>
                        <a:t>916-319-0227</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0" algn="ctr" defTabSz="914400" rtl="0" eaLnBrk="1" latinLnBrk="0" hangingPunct="1"/>
                      <a:r>
                        <a:rPr lang="en-US" sz="1600" b="1" kern="1200" dirty="0">
                          <a:effectLst/>
                        </a:rPr>
                        <a:t>Loan Tran</a:t>
                      </a:r>
                    </a:p>
                    <a:p>
                      <a:pPr marL="0" algn="ctr" defTabSz="914400" rtl="0" eaLnBrk="1" latinLnBrk="0" hangingPunct="1"/>
                      <a:r>
                        <a:rPr lang="en-US" sz="1600" b="1" kern="1200" dirty="0">
                          <a:effectLst/>
                        </a:rPr>
                        <a:t>EREC, CDE</a:t>
                      </a:r>
                    </a:p>
                    <a:p>
                      <a:pPr marL="0" algn="ctr" defTabSz="914400" rtl="0" eaLnBrk="1" latinLnBrk="0" hangingPunct="1"/>
                      <a:r>
                        <a:rPr lang="en-US" sz="1600" b="1" kern="1200" dirty="0">
                          <a:effectLst/>
                          <a:hlinkClick r:id="rId10"/>
                        </a:rPr>
                        <a:t>LTran@cde.ca.gov</a:t>
                      </a:r>
                      <a:endParaRPr lang="en-US" sz="1600" b="1" kern="1200" dirty="0">
                        <a:effectLst/>
                      </a:endParaRPr>
                    </a:p>
                    <a:p>
                      <a:pPr marL="0" algn="ctr" defTabSz="914400" rtl="0" eaLnBrk="1" latinLnBrk="0" hangingPunct="1"/>
                      <a:r>
                        <a:rPr lang="en-US" sz="1600" b="1" kern="1200" dirty="0">
                          <a:effectLst/>
                        </a:rPr>
                        <a:t>916-319-0239 </a:t>
                      </a:r>
                      <a:endParaRPr lang="es-MX" dirty="0"/>
                    </a:p>
                  </a:txBody>
                  <a:tcPr marL="47100" marR="47100" marT="6542" marB="0"/>
                </a:tc>
                <a:extLst>
                  <a:ext uri="{0D108BD9-81ED-4DB2-BD59-A6C34878D82A}">
                    <a16:rowId xmlns:a16="http://schemas.microsoft.com/office/drawing/2014/main" val="10004"/>
                  </a:ext>
                </a:extLst>
              </a:tr>
              <a:tr h="412064">
                <a:tc>
                  <a:txBody>
                    <a:bodyPr/>
                    <a:lstStyle/>
                    <a:p>
                      <a:pPr marL="0" marR="0" algn="ctr">
                        <a:lnSpc>
                          <a:spcPct val="106000"/>
                        </a:lnSpc>
                        <a:spcBef>
                          <a:spcPts val="0"/>
                        </a:spcBef>
                        <a:spcAft>
                          <a:spcPts val="0"/>
                        </a:spcAft>
                      </a:pP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6000"/>
                        </a:lnSpc>
                        <a:spcBef>
                          <a:spcPts val="0"/>
                        </a:spcBef>
                        <a:spcAft>
                          <a:spcPts val="0"/>
                        </a:spcAft>
                      </a:pP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5"/>
                  </a:ext>
                </a:extLst>
              </a:tr>
            </a:tbl>
          </a:graphicData>
        </a:graphic>
      </p:graphicFrame>
      <p:sp>
        <p:nvSpPr>
          <p:cNvPr id="4" name="Title 1"/>
          <p:cNvSpPr>
            <a:spLocks noGrp="1"/>
          </p:cNvSpPr>
          <p:nvPr>
            <p:ph type="title"/>
          </p:nvPr>
        </p:nvSpPr>
        <p:spPr/>
        <p:txBody>
          <a:bodyPr>
            <a:normAutofit/>
          </a:bodyPr>
          <a:lstStyle/>
          <a:p>
            <a:r>
              <a:rPr lang="en-US" altLang="en-US" b="1" dirty="0">
                <a:latin typeface="Arial" panose="020B0604020202020204" pitchFamily="34" charset="0"/>
                <a:cs typeface="Arial" panose="020B0604020202020204" pitchFamily="34" charset="0"/>
              </a:rPr>
              <a:t>Migrant Education Office </a:t>
            </a: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Staff Contact Information</a:t>
            </a:r>
            <a:endParaRPr lang="en-US" b="1" dirty="0"/>
          </a:p>
        </p:txBody>
      </p:sp>
      <p:sp>
        <p:nvSpPr>
          <p:cNvPr id="2" name="Slide Number Placeholder 1"/>
          <p:cNvSpPr>
            <a:spLocks noGrp="1"/>
          </p:cNvSpPr>
          <p:nvPr>
            <p:ph type="sldNum" sz="quarter" idx="4294967295"/>
          </p:nvPr>
        </p:nvSpPr>
        <p:spPr>
          <a:xfrm>
            <a:off x="9113736" y="6178550"/>
            <a:ext cx="2844800" cy="365125"/>
          </a:xfrm>
          <a:prstGeom prst="rect">
            <a:avLst/>
          </a:prstGeom>
        </p:spPr>
        <p:txBody>
          <a:bodyPr/>
          <a:lstStyle/>
          <a:p>
            <a:pPr algn="r">
              <a:defRPr/>
            </a:pPr>
            <a:fld id="{EF01606D-ECA5-44FF-9AEB-0224558C8ED9}" type="slidenum">
              <a:rPr lang="en-US" smtClean="0"/>
              <a:pPr algn="r">
                <a:defRPr/>
              </a:pPr>
              <a:t>112</a:t>
            </a:fld>
            <a:endParaRPr lang="en-US" dirty="0"/>
          </a:p>
        </p:txBody>
      </p:sp>
    </p:spTree>
    <p:extLst>
      <p:ext uri="{BB962C8B-B14F-4D97-AF65-F5344CB8AC3E}">
        <p14:creationId xmlns:p14="http://schemas.microsoft.com/office/powerpoint/2010/main" val="14027497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20987-BA32-BB42-C5D7-DAC7169865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8F743-5946-0FAE-9D1B-F478C0BB4B78}"/>
              </a:ext>
            </a:extLst>
          </p:cNvPr>
          <p:cNvSpPr>
            <a:spLocks noGrp="1"/>
          </p:cNvSpPr>
          <p:nvPr>
            <p:ph type="title"/>
          </p:nvPr>
        </p:nvSpPr>
        <p:spPr/>
        <p:txBody>
          <a:bodyPr/>
          <a:lstStyle/>
          <a:p>
            <a:r>
              <a:rPr lang="en-US" b="1" dirty="0"/>
              <a:t>Learning Objectives: Self-Assessment</a:t>
            </a:r>
          </a:p>
        </p:txBody>
      </p:sp>
      <p:sp>
        <p:nvSpPr>
          <p:cNvPr id="3" name="Content Placeholder 2">
            <a:extLst>
              <a:ext uri="{FF2B5EF4-FFF2-40B4-BE49-F238E27FC236}">
                <a16:creationId xmlns:a16="http://schemas.microsoft.com/office/drawing/2014/main" id="{F9FC5DD9-389D-3D50-C401-86DFF0BAB100}"/>
              </a:ext>
            </a:extLst>
          </p:cNvPr>
          <p:cNvSpPr>
            <a:spLocks noGrp="1"/>
          </p:cNvSpPr>
          <p:nvPr>
            <p:ph idx="1"/>
          </p:nvPr>
        </p:nvSpPr>
        <p:spPr>
          <a:xfrm>
            <a:off x="315432" y="1355537"/>
            <a:ext cx="11561135" cy="5015901"/>
          </a:xfrm>
        </p:spPr>
        <p:txBody>
          <a:bodyPr>
            <a:normAutofit fontScale="92500" lnSpcReduction="10000"/>
          </a:bodyPr>
          <a:lstStyle/>
          <a:p>
            <a:pPr marL="0" indent="0">
              <a:lnSpc>
                <a:spcPct val="100000"/>
              </a:lnSpc>
              <a:spcBef>
                <a:spcPts val="600"/>
              </a:spcBef>
              <a:spcAft>
                <a:spcPts val="600"/>
              </a:spcAft>
              <a:buNone/>
            </a:pPr>
            <a:r>
              <a:rPr lang="en-US" b="1" dirty="0"/>
              <a:t>Participants will: </a:t>
            </a:r>
          </a:p>
          <a:p>
            <a:pPr marL="514350" indent="-514350">
              <a:lnSpc>
                <a:spcPct val="100000"/>
              </a:lnSpc>
              <a:spcBef>
                <a:spcPts val="600"/>
              </a:spcBef>
              <a:spcAft>
                <a:spcPts val="600"/>
              </a:spcAft>
              <a:buFont typeface="+mj-lt"/>
              <a:buAutoNum type="arabicPeriod"/>
            </a:pPr>
            <a:r>
              <a:rPr lang="en-US" dirty="0"/>
              <a:t>Understand how to navigate the online eMEP system to complete their 2025–26 MEP application (and review district applications as necessary). </a:t>
            </a:r>
          </a:p>
          <a:p>
            <a:pPr marL="514350" indent="-514350">
              <a:lnSpc>
                <a:spcPct val="100000"/>
              </a:lnSpc>
              <a:spcBef>
                <a:spcPts val="600"/>
              </a:spcBef>
              <a:spcAft>
                <a:spcPts val="600"/>
              </a:spcAft>
              <a:buFont typeface="+mj-lt"/>
              <a:buAutoNum type="arabicPeriod"/>
            </a:pPr>
            <a:r>
              <a:rPr lang="en-US" dirty="0"/>
              <a:t>Identify evidence of SSDP strategy implementation in an example service. </a:t>
            </a:r>
          </a:p>
          <a:p>
            <a:pPr marL="514350" indent="-514350">
              <a:lnSpc>
                <a:spcPct val="100000"/>
              </a:lnSpc>
              <a:spcBef>
                <a:spcPts val="600"/>
              </a:spcBef>
              <a:spcAft>
                <a:spcPts val="600"/>
              </a:spcAft>
              <a:buFont typeface="+mj-lt"/>
              <a:buAutoNum type="arabicPeriod"/>
            </a:pPr>
            <a:r>
              <a:rPr lang="en-US" dirty="0"/>
              <a:t>Draft a criteria list of high-quality elements in an example service. </a:t>
            </a:r>
          </a:p>
          <a:p>
            <a:pPr marL="514350" indent="-514350">
              <a:lnSpc>
                <a:spcPct val="100000"/>
              </a:lnSpc>
              <a:spcBef>
                <a:spcPts val="600"/>
              </a:spcBef>
              <a:spcAft>
                <a:spcPts val="600"/>
              </a:spcAft>
              <a:buFont typeface="+mj-lt"/>
              <a:buAutoNum type="arabicPeriod"/>
            </a:pPr>
            <a:r>
              <a:rPr lang="en-US" dirty="0"/>
              <a:t>Learn how to complete the 2025 Summer Waiver Request Form. </a:t>
            </a:r>
          </a:p>
        </p:txBody>
      </p:sp>
      <p:sp>
        <p:nvSpPr>
          <p:cNvPr id="4" name="Slide Number Placeholder 3">
            <a:extLst>
              <a:ext uri="{FF2B5EF4-FFF2-40B4-BE49-F238E27FC236}">
                <a16:creationId xmlns:a16="http://schemas.microsoft.com/office/drawing/2014/main" id="{F3C569D2-014E-FCC1-09CE-08E95172E348}"/>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113</a:t>
            </a:fld>
            <a:endParaRPr lang="en-US" altLang="en-US" dirty="0"/>
          </a:p>
        </p:txBody>
      </p:sp>
    </p:spTree>
    <p:extLst>
      <p:ext uri="{BB962C8B-B14F-4D97-AF65-F5344CB8AC3E}">
        <p14:creationId xmlns:p14="http://schemas.microsoft.com/office/powerpoint/2010/main" val="380522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95A858-D42B-4022-8F66-9EA042DBD6A1}"/>
              </a:ext>
            </a:extLst>
          </p:cNvPr>
          <p:cNvSpPr txBox="1"/>
          <p:nvPr/>
        </p:nvSpPr>
        <p:spPr>
          <a:xfrm>
            <a:off x="-1" y="4334689"/>
            <a:ext cx="12192000" cy="954107"/>
          </a:xfrm>
          <a:prstGeom prst="rect">
            <a:avLst/>
          </a:prstGeom>
          <a:noFill/>
        </p:spPr>
        <p:txBody>
          <a:bodyPr wrap="square" rtlCol="0">
            <a:spAutoFit/>
          </a:bodyPr>
          <a:lstStyle/>
          <a:p>
            <a:pPr algn="ctr"/>
            <a:r>
              <a:rPr lang="en-US" sz="2800" dirty="0">
                <a:solidFill>
                  <a:prstClr val="white"/>
                </a:solidFill>
              </a:rPr>
              <a:t>If you have additional questions, contact Emily Smith at</a:t>
            </a:r>
            <a:br>
              <a:rPr lang="en-US" sz="2800" dirty="0">
                <a:solidFill>
                  <a:prstClr val="white"/>
                </a:solidFill>
              </a:rPr>
            </a:br>
            <a:r>
              <a:rPr lang="en-US" sz="2800" dirty="0">
                <a:solidFill>
                  <a:schemeClr val="accent2"/>
                </a:solidFill>
              </a:rPr>
              <a:t>EmSmith@cde.ca.gov   </a:t>
            </a:r>
            <a:r>
              <a:rPr lang="en-US" sz="2800" dirty="0">
                <a:solidFill>
                  <a:prstClr val="white"/>
                </a:solidFill>
              </a:rPr>
              <a:t>| </a:t>
            </a:r>
            <a:r>
              <a:rPr lang="en-US" sz="2800" dirty="0">
                <a:solidFill>
                  <a:schemeClr val="accent2"/>
                </a:solidFill>
              </a:rPr>
              <a:t>916-319-0227</a:t>
            </a:r>
            <a:endParaRPr lang="en-US" sz="2000" dirty="0">
              <a:solidFill>
                <a:schemeClr val="accent2"/>
              </a:solidFill>
            </a:endParaRPr>
          </a:p>
        </p:txBody>
      </p:sp>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a:xfrm>
            <a:off x="511444" y="1411354"/>
            <a:ext cx="11034793" cy="1828800"/>
          </a:xfrm>
        </p:spPr>
        <p:txBody>
          <a:bodyPr>
            <a:normAutofit/>
          </a:bodyPr>
          <a:lstStyle/>
          <a:p>
            <a:r>
              <a:rPr lang="en-US" sz="6600" dirty="0"/>
              <a:t>Thank you for attending!</a:t>
            </a:r>
          </a:p>
        </p:txBody>
      </p:sp>
      <p:sp>
        <p:nvSpPr>
          <p:cNvPr id="5" name="TextBox 4">
            <a:extLst>
              <a:ext uri="{FF2B5EF4-FFF2-40B4-BE49-F238E27FC236}">
                <a16:creationId xmlns:a16="http://schemas.microsoft.com/office/drawing/2014/main" id="{B2A7F2A6-264E-2F7C-8D8E-8B2564758C14}"/>
              </a:ext>
            </a:extLst>
          </p:cNvPr>
          <p:cNvSpPr txBox="1"/>
          <p:nvPr/>
        </p:nvSpPr>
        <p:spPr>
          <a:xfrm>
            <a:off x="1" y="2971814"/>
            <a:ext cx="12191998" cy="1354217"/>
          </a:xfrm>
          <a:prstGeom prst="rect">
            <a:avLst/>
          </a:prstGeom>
          <a:noFill/>
        </p:spPr>
        <p:txBody>
          <a:bodyPr wrap="square">
            <a:spAutoFit/>
          </a:bodyPr>
          <a:lstStyle/>
          <a:p>
            <a:pPr algn="ctr"/>
            <a:r>
              <a:rPr lang="en-US" sz="3200" dirty="0">
                <a:solidFill>
                  <a:schemeClr val="bg1"/>
                </a:solidFill>
                <a:latin typeface="Arial" panose="020B0604020202020204" pitchFamily="34" charset="0"/>
                <a:cs typeface="Arial" panose="020B0604020202020204" pitchFamily="34" charset="0"/>
              </a:rPr>
              <a:t>Please fill out this feedback form to inform future trainings: </a:t>
            </a:r>
            <a:r>
              <a:rPr lang="en-US" sz="3200" b="1" dirty="0">
                <a:solidFill>
                  <a:srgbClr val="ED8B6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https://tinyurl.com/MEPtrainingFeedback2025</a:t>
            </a:r>
            <a:r>
              <a:rPr lang="en-US" sz="3200" b="1" dirty="0">
                <a:solidFill>
                  <a:srgbClr val="ED8B6F"/>
                </a:solidFill>
                <a:latin typeface="Arial" panose="020B0604020202020204" pitchFamily="34" charset="0"/>
                <a:cs typeface="Arial" panose="020B0604020202020204" pitchFamily="34" charset="0"/>
              </a:rPr>
              <a:t> </a:t>
            </a:r>
            <a:r>
              <a:rPr lang="en-US" sz="1800" b="1" dirty="0">
                <a:solidFill>
                  <a:srgbClr val="ED8B6F"/>
                </a:solidFill>
                <a:latin typeface="Arial" panose="020B0604020202020204" pitchFamily="34" charset="0"/>
                <a:cs typeface="Arial" panose="020B0604020202020204" pitchFamily="34" charset="0"/>
              </a:rPr>
              <a:t> </a:t>
            </a:r>
          </a:p>
          <a:p>
            <a:pPr algn="ctr"/>
            <a:r>
              <a:rPr lang="en-US" sz="1800" b="1" dirty="0">
                <a:solidFill>
                  <a:srgbClr val="0C4A6D"/>
                </a:solidFill>
                <a:latin typeface="Arial" panose="020B0604020202020204" pitchFamily="34" charset="0"/>
                <a:cs typeface="Arial" panose="020B0604020202020204" pitchFamily="34" charset="0"/>
              </a:rPr>
              <a:t>on this training:</a:t>
            </a:r>
          </a:p>
        </p:txBody>
      </p:sp>
    </p:spTree>
    <p:extLst>
      <p:ext uri="{BB962C8B-B14F-4D97-AF65-F5344CB8AC3E}">
        <p14:creationId xmlns:p14="http://schemas.microsoft.com/office/powerpoint/2010/main" val="408655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830DCD-48E0-272F-DC95-E5A2837FB3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851B3-1A5D-5DA7-B8E0-8C08453B51B3}"/>
              </a:ext>
            </a:extLst>
          </p:cNvPr>
          <p:cNvSpPr>
            <a:spLocks noGrp="1"/>
          </p:cNvSpPr>
          <p:nvPr>
            <p:ph type="title"/>
          </p:nvPr>
        </p:nvSpPr>
        <p:spPr>
          <a:xfrm>
            <a:off x="152400" y="487243"/>
            <a:ext cx="11887200" cy="1325563"/>
          </a:xfrm>
        </p:spPr>
        <p:txBody>
          <a:bodyPr vert="horz" lIns="91440" tIns="45720" rIns="91440" bIns="45720" rtlCol="0" anchor="ctr">
            <a:noAutofit/>
          </a:bodyPr>
          <a:lstStyle/>
          <a:p>
            <a:r>
              <a:rPr lang="en-US" b="1" kern="1200" dirty="0">
                <a:solidFill>
                  <a:srgbClr val="0C4A6D"/>
                </a:solidFill>
                <a:latin typeface="+mj-lt"/>
                <a:ea typeface="+mj-ea"/>
                <a:cs typeface="+mj-cs"/>
              </a:rPr>
              <a:t>Application </a:t>
            </a:r>
            <a:r>
              <a:rPr lang="en-US" b="1" dirty="0"/>
              <a:t>Sections</a:t>
            </a:r>
            <a:r>
              <a:rPr lang="en-US" b="1" kern="1200" dirty="0">
                <a:solidFill>
                  <a:srgbClr val="0C4A6D"/>
                </a:solidFill>
                <a:latin typeface="+mj-lt"/>
                <a:ea typeface="+mj-ea"/>
                <a:cs typeface="+mj-cs"/>
              </a:rPr>
              <a:t> for </a:t>
            </a:r>
            <a:br>
              <a:rPr lang="en-US" b="1" kern="1200" dirty="0">
                <a:solidFill>
                  <a:srgbClr val="0C4A6D"/>
                </a:solidFill>
                <a:latin typeface="+mj-lt"/>
                <a:ea typeface="+mj-ea"/>
                <a:cs typeface="+mj-cs"/>
              </a:rPr>
            </a:br>
            <a:r>
              <a:rPr lang="en-US" b="1" kern="1200" dirty="0">
                <a:solidFill>
                  <a:srgbClr val="0C4A6D"/>
                </a:solidFill>
                <a:latin typeface="+mj-lt"/>
                <a:ea typeface="+mj-ea"/>
                <a:cs typeface="+mj-cs"/>
              </a:rPr>
              <a:t>RAs, DFDs, DSAs &amp; MOUs</a:t>
            </a:r>
          </a:p>
        </p:txBody>
      </p:sp>
      <p:sp>
        <p:nvSpPr>
          <p:cNvPr id="3" name="Slide Number Placeholder 2">
            <a:extLst>
              <a:ext uri="{FF2B5EF4-FFF2-40B4-BE49-F238E27FC236}">
                <a16:creationId xmlns:a16="http://schemas.microsoft.com/office/drawing/2014/main" id="{E88ABD56-96CB-4CB4-DE60-C65650786A4C}"/>
              </a:ext>
            </a:extLst>
          </p:cNvPr>
          <p:cNvSpPr>
            <a:spLocks noGrp="1"/>
          </p:cNvSpPr>
          <p:nvPr>
            <p:ph type="sldNum" sz="quarter" idx="4294967295"/>
          </p:nvPr>
        </p:nvSpPr>
        <p:spPr bwMode="auto">
          <a:xfrm>
            <a:off x="11744325" y="6456363"/>
            <a:ext cx="447675"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defRPr/>
            </a:pPr>
            <a:fld id="{D6029DA4-09B0-4A2D-AA4B-CC45A202471A}" type="slidenum">
              <a:rPr lang="en-US" altLang="en-US" sz="1100">
                <a:solidFill>
                  <a:schemeClr val="tx1">
                    <a:lumMod val="50000"/>
                    <a:lumOff val="50000"/>
                  </a:schemeClr>
                </a:solidFill>
              </a:rPr>
              <a:pPr>
                <a:spcAft>
                  <a:spcPts val="600"/>
                </a:spcAft>
                <a:defRPr/>
              </a:pPr>
              <a:t>12</a:t>
            </a:fld>
            <a:endParaRPr lang="en-US" altLang="en-US" sz="1100" dirty="0">
              <a:solidFill>
                <a:schemeClr val="tx1">
                  <a:lumMod val="50000"/>
                  <a:lumOff val="50000"/>
                </a:schemeClr>
              </a:solidFill>
            </a:endParaRPr>
          </a:p>
        </p:txBody>
      </p:sp>
      <p:pic>
        <p:nvPicPr>
          <p:cNvPr id="6" name="Picture 5">
            <a:extLst>
              <a:ext uri="{FF2B5EF4-FFF2-40B4-BE49-F238E27FC236}">
                <a16:creationId xmlns:a16="http://schemas.microsoft.com/office/drawing/2014/main" id="{B3ECD83A-BE4A-055A-75AD-7C63E73CE626}"/>
              </a:ext>
            </a:extLst>
          </p:cNvPr>
          <p:cNvPicPr>
            <a:picLocks noChangeAspect="1"/>
          </p:cNvPicPr>
          <p:nvPr/>
        </p:nvPicPr>
        <p:blipFill>
          <a:blip r:embed="rId3"/>
          <a:stretch>
            <a:fillRect/>
          </a:stretch>
        </p:blipFill>
        <p:spPr>
          <a:xfrm>
            <a:off x="273308" y="2129753"/>
            <a:ext cx="11694854" cy="3233922"/>
          </a:xfrm>
          <a:prstGeom prst="rect">
            <a:avLst/>
          </a:prstGeom>
        </p:spPr>
      </p:pic>
    </p:spTree>
    <p:extLst>
      <p:ext uri="{BB962C8B-B14F-4D97-AF65-F5344CB8AC3E}">
        <p14:creationId xmlns:p14="http://schemas.microsoft.com/office/powerpoint/2010/main" val="384880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0841"/>
            <a:ext cx="11887200" cy="1325563"/>
          </a:xfrm>
        </p:spPr>
        <p:txBody>
          <a:bodyPr/>
          <a:lstStyle/>
          <a:p>
            <a:r>
              <a:rPr lang="en-US" altLang="en-US" b="1" dirty="0">
                <a:latin typeface="Arial" panose="020B0604020202020204" pitchFamily="34" charset="0"/>
                <a:cs typeface="Arial" panose="020B0604020202020204" pitchFamily="34" charset="0"/>
              </a:rPr>
              <a:t>User Roles</a:t>
            </a:r>
            <a:endParaRPr lang="en-US" alt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13</a:t>
            </a:fld>
            <a:endParaRPr lang="en-US" dirty="0"/>
          </a:p>
        </p:txBody>
      </p:sp>
      <p:graphicFrame>
        <p:nvGraphicFramePr>
          <p:cNvPr id="8" name="Diagram 7" descr="A chart describing the following user roles: approver, submitter, editor, commenter, and read-only.">
            <a:extLst>
              <a:ext uri="{FF2B5EF4-FFF2-40B4-BE49-F238E27FC236}">
                <a16:creationId xmlns:a16="http://schemas.microsoft.com/office/drawing/2014/main" id="{B1F41D75-1292-F50E-7D60-DC1DEEAD620F}"/>
              </a:ext>
            </a:extLst>
          </p:cNvPr>
          <p:cNvGraphicFramePr/>
          <p:nvPr>
            <p:extLst>
              <p:ext uri="{D42A27DB-BD31-4B8C-83A1-F6EECF244321}">
                <p14:modId xmlns:p14="http://schemas.microsoft.com/office/powerpoint/2010/main" val="1850411939"/>
              </p:ext>
            </p:extLst>
          </p:nvPr>
        </p:nvGraphicFramePr>
        <p:xfrm>
          <a:off x="977900" y="973755"/>
          <a:ext cx="10236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54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Getting Started</a:t>
            </a:r>
          </a:p>
        </p:txBody>
      </p:sp>
      <p:pic>
        <p:nvPicPr>
          <p:cNvPr id="5" name="Graphic 4" descr="Enter with solid fill">
            <a:extLst>
              <a:ext uri="{FF2B5EF4-FFF2-40B4-BE49-F238E27FC236}">
                <a16:creationId xmlns:a16="http://schemas.microsoft.com/office/drawing/2014/main" id="{9662B8C2-DE52-DABE-2AF7-A43A7974B9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4861" y="2527435"/>
            <a:ext cx="2962275" cy="2962275"/>
          </a:xfrm>
          <a:prstGeom prst="rect">
            <a:avLst/>
          </a:prstGeom>
        </p:spPr>
      </p:pic>
    </p:spTree>
    <p:extLst>
      <p:ext uri="{BB962C8B-B14F-4D97-AF65-F5344CB8AC3E}">
        <p14:creationId xmlns:p14="http://schemas.microsoft.com/office/powerpoint/2010/main" val="181816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7809A25-D713-4E08-BA3E-AEAB22749A40}"/>
              </a:ext>
            </a:extLst>
          </p:cNvPr>
          <p:cNvSpPr>
            <a:spLocks noGrp="1"/>
          </p:cNvSpPr>
          <p:nvPr>
            <p:ph type="title"/>
          </p:nvPr>
        </p:nvSpPr>
        <p:spPr/>
        <p:txBody>
          <a:bodyPr>
            <a:noAutofit/>
          </a:bodyPr>
          <a:lstStyle/>
          <a:p>
            <a:r>
              <a:rPr lang="en-US" altLang="en-US" b="1" dirty="0"/>
              <a:t>Create Your Account</a:t>
            </a:r>
          </a:p>
        </p:txBody>
      </p:sp>
      <p:sp>
        <p:nvSpPr>
          <p:cNvPr id="7" name="Slide Number Placeholder 6">
            <a:extLst>
              <a:ext uri="{FF2B5EF4-FFF2-40B4-BE49-F238E27FC236}">
                <a16:creationId xmlns:a16="http://schemas.microsoft.com/office/drawing/2014/main" id="{6A45D4C1-025D-411C-A95D-2E7118DE66DB}"/>
              </a:ext>
            </a:extLst>
          </p:cNvPr>
          <p:cNvSpPr>
            <a:spLocks noGrp="1"/>
          </p:cNvSpPr>
          <p:nvPr>
            <p:ph type="sldNum" sz="quarter" idx="12"/>
          </p:nvPr>
        </p:nvSpPr>
        <p:spPr>
          <a:prstGeom prst="rect">
            <a:avLst/>
          </a:prstGeom>
        </p:spPr>
        <p:txBody>
          <a:bodyPr/>
          <a:lstStyle/>
          <a:p>
            <a:pPr>
              <a:defRPr/>
            </a:pPr>
            <a:fld id="{5D9B3ECE-ABEE-4A7F-BECA-075BECBBD42B}" type="slidenum">
              <a:rPr lang="en-US" altLang="en-US" smtClean="0"/>
              <a:pPr>
                <a:defRPr/>
              </a:pPr>
              <a:t>15</a:t>
            </a:fld>
            <a:endParaRPr lang="en-US" altLang="en-US" dirty="0"/>
          </a:p>
        </p:txBody>
      </p:sp>
      <p:pic>
        <p:nvPicPr>
          <p:cNvPr id="5" name="Picture 4" descr="screenshot">
            <a:extLst>
              <a:ext uri="{FF2B5EF4-FFF2-40B4-BE49-F238E27FC236}">
                <a16:creationId xmlns:a16="http://schemas.microsoft.com/office/drawing/2014/main" id="{5434EC36-063C-4B67-93F2-FCFBB22CF5E4}"/>
              </a:ext>
            </a:extLst>
          </p:cNvPr>
          <p:cNvPicPr>
            <a:picLocks noChangeAspect="1"/>
          </p:cNvPicPr>
          <p:nvPr/>
        </p:nvPicPr>
        <p:blipFill>
          <a:blip r:embed="rId3"/>
          <a:stretch>
            <a:fillRect/>
          </a:stretch>
        </p:blipFill>
        <p:spPr>
          <a:xfrm>
            <a:off x="2741298" y="1281381"/>
            <a:ext cx="6709403" cy="4069241"/>
          </a:xfrm>
          <a:prstGeom prst="rect">
            <a:avLst/>
          </a:prstGeom>
          <a:ln w="12700">
            <a:solidFill>
              <a:schemeClr val="tx1"/>
            </a:solidFill>
          </a:ln>
        </p:spPr>
      </p:pic>
      <p:sp>
        <p:nvSpPr>
          <p:cNvPr id="2" name="TextBox 2">
            <a:extLst>
              <a:ext uri="{FF2B5EF4-FFF2-40B4-BE49-F238E27FC236}">
                <a16:creationId xmlns:a16="http://schemas.microsoft.com/office/drawing/2014/main" id="{5D564931-BD6A-4A00-6777-E6EAE21597A7}"/>
              </a:ext>
            </a:extLst>
          </p:cNvPr>
          <p:cNvSpPr txBox="1">
            <a:spLocks noChangeArrowheads="1"/>
          </p:cNvSpPr>
          <p:nvPr/>
        </p:nvSpPr>
        <p:spPr bwMode="auto">
          <a:xfrm>
            <a:off x="2817585" y="5571479"/>
            <a:ext cx="6556830" cy="646986"/>
          </a:xfrm>
          <a:prstGeom prst="roundRect">
            <a:avLst/>
          </a:prstGeom>
          <a:solidFill>
            <a:srgbClr val="FFC1B3"/>
          </a:solid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en-US" dirty="0">
                <a:hlinkClick r:id="rId4"/>
              </a:rPr>
              <a:t>http://cdemep.lacoe.edu/mep</a:t>
            </a:r>
            <a:r>
              <a:rPr lang="en-US" altLang="en-US" dirty="0"/>
              <a:t> </a:t>
            </a:r>
          </a:p>
        </p:txBody>
      </p:sp>
    </p:spTree>
    <p:extLst>
      <p:ext uri="{BB962C8B-B14F-4D97-AF65-F5344CB8AC3E}">
        <p14:creationId xmlns:p14="http://schemas.microsoft.com/office/powerpoint/2010/main" val="291583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7809A25-D713-4E08-BA3E-AEAB22749A40}"/>
              </a:ext>
            </a:extLst>
          </p:cNvPr>
          <p:cNvSpPr>
            <a:spLocks noGrp="1"/>
          </p:cNvSpPr>
          <p:nvPr>
            <p:ph type="title"/>
          </p:nvPr>
        </p:nvSpPr>
        <p:spPr/>
        <p:txBody>
          <a:bodyPr>
            <a:noAutofit/>
          </a:bodyPr>
          <a:lstStyle/>
          <a:p>
            <a:r>
              <a:rPr lang="en-US" altLang="en-US" b="1" dirty="0"/>
              <a:t>Logging In</a:t>
            </a:r>
          </a:p>
        </p:txBody>
      </p:sp>
      <p:sp>
        <p:nvSpPr>
          <p:cNvPr id="7" name="Slide Number Placeholder 6">
            <a:extLst>
              <a:ext uri="{FF2B5EF4-FFF2-40B4-BE49-F238E27FC236}">
                <a16:creationId xmlns:a16="http://schemas.microsoft.com/office/drawing/2014/main" id="{6A45D4C1-025D-411C-A95D-2E7118DE66DB}"/>
              </a:ext>
            </a:extLst>
          </p:cNvPr>
          <p:cNvSpPr>
            <a:spLocks noGrp="1"/>
          </p:cNvSpPr>
          <p:nvPr>
            <p:ph type="sldNum" sz="quarter" idx="12"/>
          </p:nvPr>
        </p:nvSpPr>
        <p:spPr>
          <a:prstGeom prst="rect">
            <a:avLst/>
          </a:prstGeom>
        </p:spPr>
        <p:txBody>
          <a:bodyPr/>
          <a:lstStyle/>
          <a:p>
            <a:pPr>
              <a:defRPr/>
            </a:pPr>
            <a:fld id="{5D9B3ECE-ABEE-4A7F-BECA-075BECBBD42B}" type="slidenum">
              <a:rPr lang="en-US" altLang="en-US" smtClean="0"/>
              <a:pPr>
                <a:defRPr/>
              </a:pPr>
              <a:t>16</a:t>
            </a:fld>
            <a:endParaRPr lang="en-US" altLang="en-US" dirty="0"/>
          </a:p>
        </p:txBody>
      </p:sp>
      <p:pic>
        <p:nvPicPr>
          <p:cNvPr id="4" name="Content Placeholder 3" descr="screenshot of login page" title="Screenshot ">
            <a:extLst>
              <a:ext uri="{FF2B5EF4-FFF2-40B4-BE49-F238E27FC236}">
                <a16:creationId xmlns:a16="http://schemas.microsoft.com/office/drawing/2014/main" id="{98B46592-29EA-4DA8-8DED-FE447F79217C}"/>
              </a:ext>
            </a:extLst>
          </p:cNvPr>
          <p:cNvPicPr>
            <a:picLocks noGrp="1" noChangeAspect="1"/>
          </p:cNvPicPr>
          <p:nvPr>
            <p:ph idx="4294967295"/>
          </p:nvPr>
        </p:nvPicPr>
        <p:blipFill>
          <a:blip r:embed="rId3"/>
          <a:stretch>
            <a:fillRect/>
          </a:stretch>
        </p:blipFill>
        <p:spPr>
          <a:xfrm>
            <a:off x="1759813" y="1327200"/>
            <a:ext cx="8672373" cy="3677931"/>
          </a:xfrm>
          <a:ln w="12700" cap="sq">
            <a:solidFill>
              <a:schemeClr val="tx1"/>
            </a:solidFill>
            <a:miter lim="800000"/>
          </a:ln>
          <a:effectLst/>
        </p:spPr>
      </p:pic>
      <p:sp>
        <p:nvSpPr>
          <p:cNvPr id="2" name="TextBox 1">
            <a:extLst>
              <a:ext uri="{FF2B5EF4-FFF2-40B4-BE49-F238E27FC236}">
                <a16:creationId xmlns:a16="http://schemas.microsoft.com/office/drawing/2014/main" id="{2D11167D-AA3C-4571-8145-CCC05BC409DE}"/>
              </a:ext>
            </a:extLst>
          </p:cNvPr>
          <p:cNvSpPr txBox="1"/>
          <p:nvPr/>
        </p:nvSpPr>
        <p:spPr>
          <a:xfrm>
            <a:off x="1759813" y="2691952"/>
            <a:ext cx="1113758" cy="261610"/>
          </a:xfrm>
          <a:prstGeom prst="rect">
            <a:avLst/>
          </a:prstGeom>
          <a:solidFill>
            <a:schemeClr val="bg1"/>
          </a:solidFill>
        </p:spPr>
        <p:txBody>
          <a:bodyPr wrap="square" rtlCol="0">
            <a:spAutoFit/>
          </a:bodyPr>
          <a:lstStyle/>
          <a:p>
            <a:r>
              <a:rPr lang="en-US" sz="1100" dirty="0">
                <a:solidFill>
                  <a:schemeClr val="tx1">
                    <a:lumMod val="65000"/>
                    <a:lumOff val="35000"/>
                  </a:schemeClr>
                </a:solidFill>
                <a:latin typeface="+mj-lt"/>
                <a:cs typeface="Calibri Light" panose="020F0302020204030204" pitchFamily="34" charset="0"/>
              </a:rPr>
              <a:t>2025–26.</a:t>
            </a:r>
          </a:p>
        </p:txBody>
      </p:sp>
      <p:sp>
        <p:nvSpPr>
          <p:cNvPr id="3" name="Arrow: Left 2" descr="Arrow pointing to a link that says &quot;login&quot;">
            <a:extLst>
              <a:ext uri="{FF2B5EF4-FFF2-40B4-BE49-F238E27FC236}">
                <a16:creationId xmlns:a16="http://schemas.microsoft.com/office/drawing/2014/main" id="{3BA86957-92B1-8033-DB3D-695E834631CD}"/>
              </a:ext>
            </a:extLst>
          </p:cNvPr>
          <p:cNvSpPr/>
          <p:nvPr/>
        </p:nvSpPr>
        <p:spPr>
          <a:xfrm>
            <a:off x="6406995" y="2072166"/>
            <a:ext cx="588683" cy="213682"/>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2">
            <a:extLst>
              <a:ext uri="{FF2B5EF4-FFF2-40B4-BE49-F238E27FC236}">
                <a16:creationId xmlns:a16="http://schemas.microsoft.com/office/drawing/2014/main" id="{B4F42003-ED6A-D970-54F7-290DDB7F8FBD}"/>
              </a:ext>
              <a:ext uri="{C183D7F6-B498-43B3-948B-1728B52AA6E4}">
                <adec:decorative xmlns:adec="http://schemas.microsoft.com/office/drawing/2017/decorative" val="0"/>
              </a:ext>
            </a:extLst>
          </p:cNvPr>
          <p:cNvSpPr txBox="1">
            <a:spLocks noChangeArrowheads="1"/>
          </p:cNvSpPr>
          <p:nvPr/>
        </p:nvSpPr>
        <p:spPr bwMode="auto">
          <a:xfrm>
            <a:off x="2817584" y="5547935"/>
            <a:ext cx="6556830" cy="646986"/>
          </a:xfrm>
          <a:prstGeom prst="roundRect">
            <a:avLst/>
          </a:prstGeom>
          <a:solidFill>
            <a:srgbClr val="FFC1B3"/>
          </a:solid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en-US" dirty="0">
                <a:hlinkClick r:id="rId4"/>
              </a:rPr>
              <a:t>http://cdemep.lacoe.edu/mep</a:t>
            </a:r>
            <a:r>
              <a:rPr lang="en-US" altLang="en-US" dirty="0"/>
              <a:t> </a:t>
            </a:r>
          </a:p>
        </p:txBody>
      </p:sp>
    </p:spTree>
    <p:extLst>
      <p:ext uri="{BB962C8B-B14F-4D97-AF65-F5344CB8AC3E}">
        <p14:creationId xmlns:p14="http://schemas.microsoft.com/office/powerpoint/2010/main" val="61507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462D-4B96-9C71-0D0C-EAD5706156E6}"/>
              </a:ext>
            </a:extLst>
          </p:cNvPr>
          <p:cNvSpPr>
            <a:spLocks noGrp="1"/>
          </p:cNvSpPr>
          <p:nvPr>
            <p:ph type="title"/>
          </p:nvPr>
        </p:nvSpPr>
        <p:spPr>
          <a:xfrm>
            <a:off x="152400" y="271158"/>
            <a:ext cx="11887200" cy="1325563"/>
          </a:xfrm>
        </p:spPr>
        <p:txBody>
          <a:bodyPr>
            <a:normAutofit/>
          </a:bodyPr>
          <a:lstStyle/>
          <a:p>
            <a:r>
              <a:rPr lang="en-US" b="1" dirty="0"/>
              <a:t>Three Ways to Get Started</a:t>
            </a:r>
          </a:p>
        </p:txBody>
      </p:sp>
      <p:sp>
        <p:nvSpPr>
          <p:cNvPr id="3" name="Content Placeholder 2">
            <a:extLst>
              <a:ext uri="{FF2B5EF4-FFF2-40B4-BE49-F238E27FC236}">
                <a16:creationId xmlns:a16="http://schemas.microsoft.com/office/drawing/2014/main" id="{A9D08D27-6DE4-CCE2-EA69-52A73EBDB2E6}"/>
              </a:ext>
            </a:extLst>
          </p:cNvPr>
          <p:cNvSpPr>
            <a:spLocks noGrp="1"/>
          </p:cNvSpPr>
          <p:nvPr>
            <p:ph idx="1"/>
          </p:nvPr>
        </p:nvSpPr>
        <p:spPr>
          <a:xfrm>
            <a:off x="615449" y="1401269"/>
            <a:ext cx="11693857" cy="5015901"/>
          </a:xfrm>
        </p:spPr>
        <p:txBody>
          <a:bodyPr>
            <a:normAutofit/>
          </a:bodyPr>
          <a:lstStyle/>
          <a:p>
            <a:pPr marL="514350" indent="-514350">
              <a:lnSpc>
                <a:spcPct val="100000"/>
              </a:lnSpc>
              <a:spcBef>
                <a:spcPts val="600"/>
              </a:spcBef>
              <a:spcAft>
                <a:spcPts val="600"/>
              </a:spcAft>
              <a:buFont typeface="+mj-lt"/>
              <a:buAutoNum type="arabicPeriod"/>
            </a:pPr>
            <a:r>
              <a:rPr lang="en-US" sz="4000" dirty="0"/>
              <a:t>Rollover a Plan (for Regions &amp; DFDs)</a:t>
            </a:r>
          </a:p>
          <a:p>
            <a:pPr lvl="2">
              <a:lnSpc>
                <a:spcPct val="100000"/>
              </a:lnSpc>
              <a:spcBef>
                <a:spcPts val="600"/>
              </a:spcBef>
              <a:spcAft>
                <a:spcPts val="600"/>
              </a:spcAft>
            </a:pPr>
            <a:r>
              <a:rPr lang="en-US" sz="2800" dirty="0"/>
              <a:t>DFDs and Regions will rollover their own plans. </a:t>
            </a:r>
          </a:p>
          <a:p>
            <a:pPr lvl="2">
              <a:lnSpc>
                <a:spcPct val="100000"/>
              </a:lnSpc>
              <a:spcBef>
                <a:spcPts val="600"/>
              </a:spcBef>
              <a:spcAft>
                <a:spcPts val="600"/>
              </a:spcAft>
            </a:pPr>
            <a:r>
              <a:rPr lang="en-US" sz="2800" dirty="0"/>
              <a:t>Regions will rollover their DSA/MOU plans. </a:t>
            </a:r>
          </a:p>
          <a:p>
            <a:pPr marL="514350" indent="-514350">
              <a:lnSpc>
                <a:spcPct val="100000"/>
              </a:lnSpc>
              <a:spcBef>
                <a:spcPts val="600"/>
              </a:spcBef>
              <a:spcAft>
                <a:spcPts val="600"/>
              </a:spcAft>
              <a:buFont typeface="+mj-lt"/>
              <a:buAutoNum type="arabicPeriod"/>
            </a:pPr>
            <a:r>
              <a:rPr lang="en-US" sz="4000" dirty="0"/>
              <a:t>Locate a Plan (for DSAs &amp; MOUs)</a:t>
            </a:r>
          </a:p>
          <a:p>
            <a:pPr lvl="2">
              <a:lnSpc>
                <a:spcPct val="100000"/>
              </a:lnSpc>
              <a:spcBef>
                <a:spcPts val="600"/>
              </a:spcBef>
              <a:spcAft>
                <a:spcPts val="600"/>
              </a:spcAft>
            </a:pPr>
            <a:r>
              <a:rPr lang="en-US" sz="2800" dirty="0"/>
              <a:t>DSAs and MOUs will locate their plan after the Region has created it or rolled it over (see slide </a:t>
            </a:r>
            <a:r>
              <a:rPr lang="en-US" sz="2800" dirty="0">
                <a:hlinkClick r:id="rId3" action="ppaction://hlinksldjump"/>
              </a:rPr>
              <a:t>30</a:t>
            </a:r>
            <a:r>
              <a:rPr lang="en-US" sz="2800" dirty="0"/>
              <a:t>). </a:t>
            </a:r>
          </a:p>
          <a:p>
            <a:pPr marL="514350" indent="-514350">
              <a:lnSpc>
                <a:spcPct val="100000"/>
              </a:lnSpc>
              <a:spcBef>
                <a:spcPts val="600"/>
              </a:spcBef>
              <a:spcAft>
                <a:spcPts val="600"/>
              </a:spcAft>
              <a:buFont typeface="+mj-lt"/>
              <a:buAutoNum type="arabicPeriod"/>
            </a:pPr>
            <a:r>
              <a:rPr lang="en-US" sz="4000" dirty="0"/>
              <a:t>Create a Plan (for Regions)</a:t>
            </a:r>
          </a:p>
          <a:p>
            <a:pPr lvl="2">
              <a:lnSpc>
                <a:spcPct val="100000"/>
              </a:lnSpc>
              <a:spcBef>
                <a:spcPts val="600"/>
              </a:spcBef>
              <a:spcAft>
                <a:spcPts val="600"/>
              </a:spcAft>
            </a:pPr>
            <a:r>
              <a:rPr lang="en-US" sz="2800" dirty="0"/>
              <a:t>Regions may create a plan for new DSAs or MOUs. </a:t>
            </a:r>
          </a:p>
        </p:txBody>
      </p:sp>
      <p:sp>
        <p:nvSpPr>
          <p:cNvPr id="4" name="Slide Number Placeholder 6">
            <a:extLst>
              <a:ext uri="{FF2B5EF4-FFF2-40B4-BE49-F238E27FC236}">
                <a16:creationId xmlns:a16="http://schemas.microsoft.com/office/drawing/2014/main" id="{9E7B0ACA-F05A-8335-1B75-8572B642B285}"/>
              </a:ext>
            </a:extLst>
          </p:cNvPr>
          <p:cNvSpPr txBox="1">
            <a:spLocks/>
          </p:cNvSpPr>
          <p:nvPr/>
        </p:nvSpPr>
        <p:spPr>
          <a:xfrm>
            <a:off x="11176000" y="62217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D9B3ECE-ABEE-4A7F-BECA-075BECBBD42B}" type="slidenum">
              <a:rPr lang="en-US" altLang="en-US" smtClean="0"/>
              <a:pPr>
                <a:defRPr/>
              </a:pPr>
              <a:t>17</a:t>
            </a:fld>
            <a:endParaRPr lang="en-US" altLang="en-US" dirty="0"/>
          </a:p>
        </p:txBody>
      </p:sp>
    </p:spTree>
    <p:extLst>
      <p:ext uri="{BB962C8B-B14F-4D97-AF65-F5344CB8AC3E}">
        <p14:creationId xmlns:p14="http://schemas.microsoft.com/office/powerpoint/2010/main" val="3009057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A chart that lists the steps to begin for three different kinds of subgrantees: Region, DFD and DSA &amp; MOU. ">
            <a:extLst>
              <a:ext uri="{FF2B5EF4-FFF2-40B4-BE49-F238E27FC236}">
                <a16:creationId xmlns:a16="http://schemas.microsoft.com/office/drawing/2014/main" id="{06006957-F814-19CA-F7FD-84208BC59792}"/>
              </a:ext>
            </a:extLst>
          </p:cNvPr>
          <p:cNvGraphicFramePr/>
          <p:nvPr>
            <p:extLst>
              <p:ext uri="{D42A27DB-BD31-4B8C-83A1-F6EECF244321}">
                <p14:modId xmlns:p14="http://schemas.microsoft.com/office/powerpoint/2010/main" val="2162319507"/>
              </p:ext>
            </p:extLst>
          </p:nvPr>
        </p:nvGraphicFramePr>
        <p:xfrm>
          <a:off x="1305695" y="1355546"/>
          <a:ext cx="9891584" cy="5026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25EBAFA-40AD-7F53-31CD-D6A029F8C5D7}"/>
              </a:ext>
            </a:extLst>
          </p:cNvPr>
          <p:cNvSpPr>
            <a:spLocks noGrp="1"/>
          </p:cNvSpPr>
          <p:nvPr>
            <p:ph type="title"/>
          </p:nvPr>
        </p:nvSpPr>
        <p:spPr>
          <a:xfrm>
            <a:off x="152400" y="165908"/>
            <a:ext cx="11887200" cy="1325563"/>
          </a:xfrm>
        </p:spPr>
        <p:txBody>
          <a:bodyPr>
            <a:normAutofit/>
          </a:bodyPr>
          <a:lstStyle/>
          <a:p>
            <a:r>
              <a:rPr lang="en-US" sz="4000" b="1" dirty="0"/>
              <a:t>First Steps for RAs, DFDs and DSA/MOUs</a:t>
            </a:r>
          </a:p>
        </p:txBody>
      </p:sp>
      <p:sp>
        <p:nvSpPr>
          <p:cNvPr id="2" name="Slide Number Placeholder 6">
            <a:extLst>
              <a:ext uri="{FF2B5EF4-FFF2-40B4-BE49-F238E27FC236}">
                <a16:creationId xmlns:a16="http://schemas.microsoft.com/office/drawing/2014/main" id="{9735713D-9671-D9EE-733A-BDCA80B9F312}"/>
              </a:ext>
            </a:extLst>
          </p:cNvPr>
          <p:cNvSpPr txBox="1">
            <a:spLocks/>
          </p:cNvSpPr>
          <p:nvPr/>
        </p:nvSpPr>
        <p:spPr>
          <a:xfrm>
            <a:off x="11400590" y="619954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D9B3ECE-ABEE-4A7F-BECA-075BECBBD42B}" type="slidenum">
              <a:rPr lang="en-US" altLang="en-US" smtClean="0"/>
              <a:pPr>
                <a:defRPr/>
              </a:pPr>
              <a:t>18</a:t>
            </a:fld>
            <a:endParaRPr lang="en-US" altLang="en-US" dirty="0"/>
          </a:p>
        </p:txBody>
      </p:sp>
    </p:spTree>
    <p:extLst>
      <p:ext uri="{BB962C8B-B14F-4D97-AF65-F5344CB8AC3E}">
        <p14:creationId xmlns:p14="http://schemas.microsoft.com/office/powerpoint/2010/main" val="2041905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39" y="347121"/>
            <a:ext cx="10653320" cy="1123654"/>
          </a:xfrm>
        </p:spPr>
        <p:txBody>
          <a:bodyPr>
            <a:noAutofit/>
          </a:bodyPr>
          <a:lstStyle/>
          <a:p>
            <a:r>
              <a:rPr lang="en-US" b="1" dirty="0">
                <a:solidFill>
                  <a:srgbClr val="0C4A6D"/>
                </a:solidFill>
              </a:rPr>
              <a:t>Rollover a Plan</a:t>
            </a:r>
            <a:endParaRPr lang="en-US" b="1" dirty="0"/>
          </a:p>
        </p:txBody>
      </p:sp>
      <p:sp>
        <p:nvSpPr>
          <p:cNvPr id="3" name="Slide Number Placeholder 2"/>
          <p:cNvSpPr>
            <a:spLocks noGrp="1"/>
          </p:cNvSpPr>
          <p:nvPr>
            <p:ph type="sldNum" sz="quarter" idx="4294967295"/>
          </p:nvPr>
        </p:nvSpPr>
        <p:spPr>
          <a:xfrm>
            <a:off x="9733972" y="6248400"/>
            <a:ext cx="2235200" cy="457200"/>
          </a:xfrm>
          <a:prstGeom prst="rect">
            <a:avLst/>
          </a:prstGeom>
        </p:spPr>
        <p:txBody>
          <a:bodyPr/>
          <a:lstStyle/>
          <a:p>
            <a:pPr algn="r">
              <a:defRPr/>
            </a:pPr>
            <a:fld id="{D6029DA4-09B0-4A2D-AA4B-CC45A202471A}" type="slidenum">
              <a:rPr lang="en-US" altLang="en-US" smtClean="0"/>
              <a:pPr algn="r">
                <a:defRPr/>
              </a:pPr>
              <a:t>19</a:t>
            </a:fld>
            <a:endParaRPr lang="en-US" altLang="en-US" dirty="0"/>
          </a:p>
        </p:txBody>
      </p:sp>
      <p:sp>
        <p:nvSpPr>
          <p:cNvPr id="4" name="TextBox 3">
            <a:extLst>
              <a:ext uri="{FF2B5EF4-FFF2-40B4-BE49-F238E27FC236}">
                <a16:creationId xmlns:a16="http://schemas.microsoft.com/office/drawing/2014/main" id="{28312D19-EC2B-B0FA-E0F8-A87EEEB6BA19}"/>
              </a:ext>
            </a:extLst>
          </p:cNvPr>
          <p:cNvSpPr txBox="1"/>
          <p:nvPr/>
        </p:nvSpPr>
        <p:spPr>
          <a:xfrm>
            <a:off x="434701" y="1762416"/>
            <a:ext cx="3270835" cy="3908249"/>
          </a:xfrm>
          <a:prstGeom prst="rect">
            <a:avLst/>
          </a:prstGeom>
          <a:noFill/>
        </p:spPr>
        <p:txBody>
          <a:bodyPr wrap="square">
            <a:spAutoFit/>
          </a:bodyPr>
          <a:lstStyle/>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Regions are responsible for rolling over plans for their districts. </a:t>
            </a:r>
          </a:p>
          <a:p>
            <a:pPr marR="0" lvl="0" defTabSz="914400" rtl="0" eaLnBrk="1" fontAlgn="auto" latinLnBrk="0" hangingPunct="1">
              <a:lnSpc>
                <a:spcPct val="90000"/>
              </a:lnSpc>
              <a:spcBef>
                <a:spcPts val="1000"/>
              </a:spcBef>
              <a:spcAft>
                <a:spcPts val="0"/>
              </a:spcAft>
              <a:buClrTx/>
              <a:buSzTx/>
              <a:tabLst/>
              <a:defRPr/>
            </a:pPr>
            <a:endParaRPr lang="en-US" sz="500" dirty="0">
              <a:solidFill>
                <a:srgbClr val="0C4A6D"/>
              </a:solidFill>
              <a:latin typeface="Arial" panose="020B0604020202020204"/>
            </a:endParaRP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Regions and DFDs will rollover their own plans.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pic>
        <p:nvPicPr>
          <p:cNvPr id="7" name="Picture 6" descr="Table"/>
          <p:cNvPicPr>
            <a:picLocks noChangeAspect="1"/>
          </p:cNvPicPr>
          <p:nvPr/>
        </p:nvPicPr>
        <p:blipFill rotWithShape="1">
          <a:blip r:embed="rId3"/>
          <a:srcRect b="3768"/>
          <a:stretch/>
        </p:blipFill>
        <p:spPr>
          <a:xfrm>
            <a:off x="3725839" y="1331394"/>
            <a:ext cx="8031460" cy="4770294"/>
          </a:xfrm>
          <a:prstGeom prst="rect">
            <a:avLst/>
          </a:prstGeom>
          <a:ln w="12700" cap="sq">
            <a:solidFill>
              <a:srgbClr val="000000"/>
            </a:solidFill>
            <a:prstDash val="solid"/>
            <a:miter lim="800000"/>
          </a:ln>
          <a:effectLst/>
        </p:spPr>
      </p:pic>
    </p:spTree>
    <p:extLst>
      <p:ext uri="{BB962C8B-B14F-4D97-AF65-F5344CB8AC3E}">
        <p14:creationId xmlns:p14="http://schemas.microsoft.com/office/powerpoint/2010/main" val="319820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63D3-6764-B132-5AFB-D95211259629}"/>
              </a:ext>
            </a:extLst>
          </p:cNvPr>
          <p:cNvSpPr>
            <a:spLocks noGrp="1"/>
          </p:cNvSpPr>
          <p:nvPr>
            <p:ph type="title"/>
          </p:nvPr>
        </p:nvSpPr>
        <p:spPr/>
        <p:txBody>
          <a:bodyPr/>
          <a:lstStyle/>
          <a:p>
            <a:r>
              <a:rPr lang="en-US" b="1" dirty="0"/>
              <a:t>Presenter</a:t>
            </a:r>
          </a:p>
        </p:txBody>
      </p:sp>
      <p:sp>
        <p:nvSpPr>
          <p:cNvPr id="3" name="Content Placeholder 2">
            <a:extLst>
              <a:ext uri="{FF2B5EF4-FFF2-40B4-BE49-F238E27FC236}">
                <a16:creationId xmlns:a16="http://schemas.microsoft.com/office/drawing/2014/main" id="{FE7C2C59-A409-279B-579B-C7B1C329CDE8}"/>
              </a:ext>
            </a:extLst>
          </p:cNvPr>
          <p:cNvSpPr>
            <a:spLocks noGrp="1"/>
          </p:cNvSpPr>
          <p:nvPr>
            <p:ph idx="1"/>
          </p:nvPr>
        </p:nvSpPr>
        <p:spPr>
          <a:xfrm>
            <a:off x="152400" y="1370674"/>
            <a:ext cx="11887200" cy="5015901"/>
          </a:xfrm>
        </p:spPr>
        <p:txBody>
          <a:bodyPr>
            <a:normAutofit/>
          </a:bodyPr>
          <a:lstStyle/>
          <a:p>
            <a:pPr marL="0" indent="0" algn="ctr">
              <a:buNone/>
            </a:pPr>
            <a:r>
              <a:rPr lang="en-US" sz="2800" dirty="0"/>
              <a:t>Emily Smith, Education Programs Consultant</a:t>
            </a:r>
            <a:br>
              <a:rPr lang="en-US" sz="2800" dirty="0"/>
            </a:br>
            <a:r>
              <a:rPr lang="en-US" sz="2800" dirty="0"/>
              <a:t>Migrant Education Office</a:t>
            </a:r>
          </a:p>
        </p:txBody>
      </p:sp>
      <p:pic>
        <p:nvPicPr>
          <p:cNvPr id="5" name="Picture 4" descr="A person with long brown hair smiling">
            <a:extLst>
              <a:ext uri="{FF2B5EF4-FFF2-40B4-BE49-F238E27FC236}">
                <a16:creationId xmlns:a16="http://schemas.microsoft.com/office/drawing/2014/main" id="{9384BDBA-5C01-9A26-8FB5-4AD77DF3097A}"/>
              </a:ext>
            </a:extLst>
          </p:cNvPr>
          <p:cNvPicPr>
            <a:picLocks noChangeAspect="1"/>
          </p:cNvPicPr>
          <p:nvPr/>
        </p:nvPicPr>
        <p:blipFill rotWithShape="1">
          <a:blip r:embed="rId3">
            <a:extLst>
              <a:ext uri="{28A0092B-C50C-407E-A947-70E740481C1C}">
                <a14:useLocalDpi xmlns:a14="http://schemas.microsoft.com/office/drawing/2010/main" val="0"/>
              </a:ext>
            </a:extLst>
          </a:blip>
          <a:srcRect l="-1"/>
          <a:stretch/>
        </p:blipFill>
        <p:spPr>
          <a:xfrm>
            <a:off x="4637068" y="2536707"/>
            <a:ext cx="2917863" cy="3266268"/>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704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306"/>
            <a:ext cx="11887200" cy="1325563"/>
          </a:xfrm>
        </p:spPr>
        <p:txBody>
          <a:bodyPr>
            <a:normAutofit/>
          </a:bodyPr>
          <a:lstStyle/>
          <a:p>
            <a:r>
              <a:rPr lang="en-US" b="1" kern="1200" dirty="0">
                <a:solidFill>
                  <a:srgbClr val="0C4A6D"/>
                </a:solidFill>
                <a:latin typeface="+mj-lt"/>
                <a:ea typeface="+mj-ea"/>
                <a:cs typeface="+mj-cs"/>
              </a:rPr>
              <a:t>Title a Rollover Plan </a:t>
            </a:r>
            <a:endParaRPr lang="en-US" dirty="0"/>
          </a:p>
        </p:txBody>
      </p:sp>
      <p:sp>
        <p:nvSpPr>
          <p:cNvPr id="3" name="Slide Number Placeholder 2"/>
          <p:cNvSpPr>
            <a:spLocks noGrp="1"/>
          </p:cNvSpPr>
          <p:nvPr>
            <p:ph type="sldNum" sz="quarter" idx="4294967295"/>
          </p:nvPr>
        </p:nvSpPr>
        <p:spPr>
          <a:xfrm>
            <a:off x="9753600" y="6248400"/>
            <a:ext cx="2235200" cy="457200"/>
          </a:xfrm>
          <a:prstGeom prst="rect">
            <a:avLst/>
          </a:prstGeom>
        </p:spPr>
        <p:txBody>
          <a:bodyPr/>
          <a:lstStyle/>
          <a:p>
            <a:pPr algn="r">
              <a:defRPr/>
            </a:pPr>
            <a:fld id="{D6029DA4-09B0-4A2D-AA4B-CC45A202471A}" type="slidenum">
              <a:rPr lang="en-US" altLang="en-US" smtClean="0"/>
              <a:pPr algn="r">
                <a:defRPr/>
              </a:pPr>
              <a:t>20</a:t>
            </a:fld>
            <a:endParaRPr lang="en-US" altLang="en-US" dirty="0"/>
          </a:p>
        </p:txBody>
      </p:sp>
      <p:sp>
        <p:nvSpPr>
          <p:cNvPr id="8" name="TextBox 7" descr="blank text box"/>
          <p:cNvSpPr txBox="1"/>
          <p:nvPr/>
        </p:nvSpPr>
        <p:spPr>
          <a:xfrm>
            <a:off x="7424382" y="3974772"/>
            <a:ext cx="1091821" cy="369332"/>
          </a:xfrm>
          <a:prstGeom prst="rect">
            <a:avLst/>
          </a:prstGeom>
          <a:solidFill>
            <a:schemeClr val="bg1"/>
          </a:solidFill>
        </p:spPr>
        <p:txBody>
          <a:bodyPr wrap="square" rtlCol="0">
            <a:spAutoFit/>
          </a:bodyPr>
          <a:lstStyle/>
          <a:p>
            <a:endParaRPr lang="en-US" dirty="0"/>
          </a:p>
        </p:txBody>
      </p:sp>
      <p:sp>
        <p:nvSpPr>
          <p:cNvPr id="11" name="TextBox 10" descr="Black Text Box" title="Black Text Box"/>
          <p:cNvSpPr txBox="1"/>
          <p:nvPr/>
        </p:nvSpPr>
        <p:spPr>
          <a:xfrm>
            <a:off x="4103183" y="4742667"/>
            <a:ext cx="91440" cy="91440"/>
          </a:xfrm>
          <a:prstGeom prst="rect">
            <a:avLst/>
          </a:prstGeom>
          <a:solidFill>
            <a:schemeClr val="tx1"/>
          </a:solidFill>
        </p:spPr>
        <p:txBody>
          <a:bodyPr wrap="square" rtlCol="0">
            <a:spAutoFit/>
          </a:bodyPr>
          <a:lstStyle/>
          <a:p>
            <a:endParaRPr lang="en-US" dirty="0"/>
          </a:p>
        </p:txBody>
      </p:sp>
      <p:sp>
        <p:nvSpPr>
          <p:cNvPr id="4" name="TextBox 3" descr="white text box" title="white text box"/>
          <p:cNvSpPr txBox="1"/>
          <p:nvPr/>
        </p:nvSpPr>
        <p:spPr>
          <a:xfrm>
            <a:off x="4000094" y="4713171"/>
            <a:ext cx="1308100" cy="182880"/>
          </a:xfrm>
          <a:prstGeom prst="rect">
            <a:avLst/>
          </a:prstGeom>
          <a:solidFill>
            <a:schemeClr val="bg1"/>
          </a:solidFill>
        </p:spPr>
        <p:txBody>
          <a:bodyPr wrap="square" rtlCol="0">
            <a:spAutoFit/>
          </a:bodyPr>
          <a:lstStyle/>
          <a:p>
            <a:endParaRPr lang="en-US" dirty="0">
              <a:noFill/>
            </a:endParaRPr>
          </a:p>
        </p:txBody>
      </p:sp>
      <p:sp>
        <p:nvSpPr>
          <p:cNvPr id="15" name="TextBox 14" descr="white text box" title="white text box"/>
          <p:cNvSpPr txBox="1"/>
          <p:nvPr/>
        </p:nvSpPr>
        <p:spPr>
          <a:xfrm>
            <a:off x="4035625" y="4115201"/>
            <a:ext cx="371252" cy="179125"/>
          </a:xfrm>
          <a:prstGeom prst="rect">
            <a:avLst/>
          </a:prstGeom>
          <a:solidFill>
            <a:schemeClr val="bg1"/>
          </a:solidFill>
        </p:spPr>
        <p:txBody>
          <a:bodyPr wrap="square" rtlCol="0">
            <a:spAutoFit/>
          </a:bodyPr>
          <a:lstStyle/>
          <a:p>
            <a:endParaRPr lang="en-US" dirty="0"/>
          </a:p>
        </p:txBody>
      </p:sp>
      <p:pic>
        <p:nvPicPr>
          <p:cNvPr id="6" name="Picture 5" descr="Table"/>
          <p:cNvPicPr>
            <a:picLocks noChangeAspect="1"/>
          </p:cNvPicPr>
          <p:nvPr/>
        </p:nvPicPr>
        <p:blipFill>
          <a:blip r:embed="rId3"/>
          <a:stretch>
            <a:fillRect/>
          </a:stretch>
        </p:blipFill>
        <p:spPr>
          <a:xfrm>
            <a:off x="2798210" y="2405168"/>
            <a:ext cx="6595579" cy="3737665"/>
          </a:xfrm>
          <a:prstGeom prst="rect">
            <a:avLst/>
          </a:prstGeom>
          <a:ln w="12700" cap="sq">
            <a:solidFill>
              <a:srgbClr val="000000"/>
            </a:solidFill>
            <a:prstDash val="solid"/>
            <a:miter lim="800000"/>
          </a:ln>
          <a:effectLst/>
        </p:spPr>
      </p:pic>
      <p:sp>
        <p:nvSpPr>
          <p:cNvPr id="5" name="TextBox 4">
            <a:extLst>
              <a:ext uri="{FF2B5EF4-FFF2-40B4-BE49-F238E27FC236}">
                <a16:creationId xmlns:a16="http://schemas.microsoft.com/office/drawing/2014/main" id="{FCA03513-0A9F-58FD-17FD-9C4D623C8E4E}"/>
              </a:ext>
            </a:extLst>
          </p:cNvPr>
          <p:cNvSpPr txBox="1"/>
          <p:nvPr/>
        </p:nvSpPr>
        <p:spPr>
          <a:xfrm>
            <a:off x="152400" y="1031175"/>
            <a:ext cx="11887200" cy="1708160"/>
          </a:xfrm>
          <a:prstGeom prst="rect">
            <a:avLst/>
          </a:prstGeom>
          <a:noFill/>
        </p:spPr>
        <p:txBody>
          <a:bodyPr wrap="square">
            <a:spAutoFit/>
          </a:bodyPr>
          <a:lstStyle/>
          <a:p>
            <a:pPr algn="ctr" defTabSz="914303">
              <a:defRPr/>
            </a:pPr>
            <a:r>
              <a:rPr lang="en-US" sz="2100" baseline="0" dirty="0">
                <a:solidFill>
                  <a:srgbClr val="0C4A6D"/>
                </a:solidFill>
                <a:latin typeface="Arial" panose="020B0604020202020204" pitchFamily="34" charset="0"/>
                <a:cs typeface="Arial" panose="020B0604020202020204" pitchFamily="34" charset="0"/>
              </a:rPr>
              <a:t>Make sure to update the title of the new plan. </a:t>
            </a:r>
            <a:r>
              <a:rPr lang="en-US" altLang="en-US" sz="2100" baseline="0" dirty="0">
                <a:solidFill>
                  <a:srgbClr val="0C4A6D"/>
                </a:solidFill>
                <a:latin typeface="Arial" panose="020B0604020202020204" pitchFamily="34" charset="0"/>
                <a:cs typeface="Arial" panose="020B0604020202020204" pitchFamily="34" charset="0"/>
              </a:rPr>
              <a:t>Use the following naming convention: </a:t>
            </a:r>
          </a:p>
          <a:p>
            <a:pPr algn="ctr" defTabSz="914303">
              <a:defRPr/>
            </a:pPr>
            <a:r>
              <a:rPr lang="en-US" sz="2100" b="1" dirty="0">
                <a:solidFill>
                  <a:srgbClr val="0C4A6D"/>
                </a:solidFill>
                <a:latin typeface="Arial" panose="020B0604020202020204" pitchFamily="34" charset="0"/>
                <a:cs typeface="Arial" panose="020B0604020202020204" pitchFamily="34" charset="0"/>
              </a:rPr>
              <a:t>“2025–26 District/Region Name</a:t>
            </a:r>
            <a:r>
              <a:rPr lang="en-US" sz="2100" b="1" baseline="0" dirty="0">
                <a:solidFill>
                  <a:srgbClr val="0C4A6D"/>
                </a:solidFill>
                <a:latin typeface="Arial" panose="020B0604020202020204" pitchFamily="34" charset="0"/>
                <a:cs typeface="Arial" panose="020B0604020202020204" pitchFamily="34" charset="0"/>
              </a:rPr>
              <a:t>”</a:t>
            </a:r>
          </a:p>
          <a:p>
            <a:pPr algn="ctr" defTabSz="914303">
              <a:defRPr/>
            </a:pPr>
            <a:r>
              <a:rPr lang="en-US" sz="2100" dirty="0">
                <a:solidFill>
                  <a:srgbClr val="0C4A6D"/>
                </a:solidFill>
                <a:latin typeface="Arial" panose="020B0604020202020204" pitchFamily="34" charset="0"/>
                <a:cs typeface="Arial" panose="020B0604020202020204" pitchFamily="34" charset="0"/>
              </a:rPr>
              <a:t>For example: </a:t>
            </a:r>
          </a:p>
          <a:p>
            <a:pPr algn="ctr" defTabSz="914303">
              <a:defRPr/>
            </a:pPr>
            <a:r>
              <a:rPr lang="en-US" sz="2100" b="1" dirty="0">
                <a:solidFill>
                  <a:srgbClr val="0C4A6D"/>
                </a:solidFill>
                <a:latin typeface="Arial" panose="020B0604020202020204" pitchFamily="34" charset="0"/>
                <a:cs typeface="Arial" panose="020B0604020202020204" pitchFamily="34" charset="0"/>
              </a:rPr>
              <a:t>“2025–26 Sacramento Unified School District</a:t>
            </a:r>
            <a:r>
              <a:rPr lang="en-US" sz="2100" b="1" baseline="0" dirty="0">
                <a:solidFill>
                  <a:srgbClr val="0C4A6D"/>
                </a:solidFill>
                <a:latin typeface="Arial" panose="020B0604020202020204" pitchFamily="34" charset="0"/>
                <a:cs typeface="Arial" panose="020B0604020202020204" pitchFamily="34" charset="0"/>
              </a:rPr>
              <a:t>”</a:t>
            </a:r>
          </a:p>
          <a:p>
            <a:pPr algn="ctr" defTabSz="914303">
              <a:defRPr/>
            </a:pPr>
            <a:endParaRPr lang="en-US" altLang="en-US" sz="2100" baseline="0" dirty="0">
              <a:solidFill>
                <a:srgbClr val="0C4A6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A99DA4B-C3BD-2070-B73D-CFC61BE0ADDE}"/>
              </a:ext>
            </a:extLst>
          </p:cNvPr>
          <p:cNvSpPr txBox="1"/>
          <p:nvPr/>
        </p:nvSpPr>
        <p:spPr>
          <a:xfrm>
            <a:off x="152400" y="6181540"/>
            <a:ext cx="11887200" cy="461665"/>
          </a:xfrm>
          <a:prstGeom prst="rect">
            <a:avLst/>
          </a:prstGeom>
          <a:noFill/>
        </p:spPr>
        <p:txBody>
          <a:bodyPr wrap="square">
            <a:spAutoFit/>
          </a:bodyPr>
          <a:lstStyle/>
          <a:p>
            <a:pPr algn="ctr" defTabSz="914303">
              <a:defRPr/>
            </a:pPr>
            <a:r>
              <a:rPr lang="en-US" sz="2400" b="1" dirty="0">
                <a:solidFill>
                  <a:srgbClr val="0C4A6D"/>
                </a:solidFill>
                <a:latin typeface="Arial" panose="020B0604020202020204" pitchFamily="34" charset="0"/>
                <a:cs typeface="Arial" panose="020B0604020202020204" pitchFamily="34" charset="0"/>
              </a:rPr>
              <a:t>*Don’t forget to remove the word “copy” from your new plan’s title!</a:t>
            </a:r>
            <a:endParaRPr lang="en-US" sz="2400" b="1" baseline="0" dirty="0">
              <a:solidFill>
                <a:srgbClr val="0C4A6D"/>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AC01AC5-AFF4-DD05-1DB0-8DF8E3A06B63}"/>
              </a:ext>
            </a:extLst>
          </p:cNvPr>
          <p:cNvSpPr/>
          <p:nvPr/>
        </p:nvSpPr>
        <p:spPr>
          <a:xfrm>
            <a:off x="3803651" y="4028017"/>
            <a:ext cx="286833"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25A215B-21DF-4EE2-4A19-DA3BE357FECB}"/>
              </a:ext>
            </a:extLst>
          </p:cNvPr>
          <p:cNvSpPr txBox="1"/>
          <p:nvPr/>
        </p:nvSpPr>
        <p:spPr>
          <a:xfrm>
            <a:off x="3759225" y="3966237"/>
            <a:ext cx="687916" cy="169277"/>
          </a:xfrm>
          <a:prstGeom prst="rect">
            <a:avLst/>
          </a:prstGeom>
          <a:noFill/>
        </p:spPr>
        <p:txBody>
          <a:bodyPr wrap="square" rtlCol="0">
            <a:spAutoFit/>
          </a:bodyPr>
          <a:lstStyle/>
          <a:p>
            <a:r>
              <a:rPr lang="en-US" sz="500" dirty="0"/>
              <a:t>2025-26</a:t>
            </a:r>
          </a:p>
        </p:txBody>
      </p:sp>
    </p:spTree>
    <p:extLst>
      <p:ext uri="{BB962C8B-B14F-4D97-AF65-F5344CB8AC3E}">
        <p14:creationId xmlns:p14="http://schemas.microsoft.com/office/powerpoint/2010/main" val="287982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39" y="347121"/>
            <a:ext cx="10653320" cy="1123654"/>
          </a:xfrm>
        </p:spPr>
        <p:txBody>
          <a:bodyPr>
            <a:noAutofit/>
          </a:bodyPr>
          <a:lstStyle/>
          <a:p>
            <a:r>
              <a:rPr lang="en-US" b="1" dirty="0">
                <a:solidFill>
                  <a:srgbClr val="0C4A6D"/>
                </a:solidFill>
              </a:rPr>
              <a:t>Create a New Plan</a:t>
            </a:r>
            <a:endParaRPr lang="en-US" b="1" dirty="0"/>
          </a:p>
        </p:txBody>
      </p:sp>
      <p:pic>
        <p:nvPicPr>
          <p:cNvPr id="11" name="Content Placeholder 9" descr="Screenshot of Main Menu" title="Screenshot"/>
          <p:cNvPicPr>
            <a:picLocks noGrp="1" noChangeAspect="1"/>
          </p:cNvPicPr>
          <p:nvPr>
            <p:ph idx="1"/>
          </p:nvPr>
        </p:nvPicPr>
        <p:blipFill rotWithShape="1">
          <a:blip r:embed="rId3"/>
          <a:srcRect b="32902"/>
          <a:stretch/>
        </p:blipFill>
        <p:spPr>
          <a:xfrm>
            <a:off x="1932457" y="3574715"/>
            <a:ext cx="8230831" cy="2688389"/>
          </a:xfrm>
          <a:prstGeom prst="rect">
            <a:avLst/>
          </a:prstGeom>
          <a:ln w="12700" cap="sq">
            <a:solidFill>
              <a:srgbClr val="000000"/>
            </a:solidFill>
            <a:prstDash val="solid"/>
            <a:miter lim="800000"/>
          </a:ln>
          <a:effectLst/>
        </p:spPr>
      </p:pic>
      <p:sp>
        <p:nvSpPr>
          <p:cNvPr id="3" name="Slide Number Placeholder 2"/>
          <p:cNvSpPr>
            <a:spLocks noGrp="1"/>
          </p:cNvSpPr>
          <p:nvPr>
            <p:ph type="sldNum" sz="quarter" idx="4294967295"/>
          </p:nvPr>
        </p:nvSpPr>
        <p:spPr>
          <a:xfrm>
            <a:off x="9733972" y="6248400"/>
            <a:ext cx="2235200" cy="457200"/>
          </a:xfrm>
          <a:prstGeom prst="rect">
            <a:avLst/>
          </a:prstGeom>
        </p:spPr>
        <p:txBody>
          <a:bodyPr/>
          <a:lstStyle/>
          <a:p>
            <a:pPr algn="r">
              <a:defRPr/>
            </a:pPr>
            <a:fld id="{D6029DA4-09B0-4A2D-AA4B-CC45A202471A}" type="slidenum">
              <a:rPr lang="en-US" altLang="en-US" smtClean="0"/>
              <a:pPr algn="r">
                <a:defRPr/>
              </a:pPr>
              <a:t>21</a:t>
            </a:fld>
            <a:endParaRPr lang="en-US" altLang="en-US" dirty="0"/>
          </a:p>
        </p:txBody>
      </p:sp>
      <p:sp>
        <p:nvSpPr>
          <p:cNvPr id="12" name="Rectangle 11" descr="Red Rectangle" title="Red Rectangle"/>
          <p:cNvSpPr/>
          <p:nvPr/>
        </p:nvSpPr>
        <p:spPr>
          <a:xfrm>
            <a:off x="1932457" y="4425621"/>
            <a:ext cx="1716774" cy="2424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8312D19-EC2B-B0FA-E0F8-A87EEEB6BA19}"/>
              </a:ext>
            </a:extLst>
          </p:cNvPr>
          <p:cNvSpPr txBox="1"/>
          <p:nvPr/>
        </p:nvSpPr>
        <p:spPr>
          <a:xfrm>
            <a:off x="304878" y="1522461"/>
            <a:ext cx="11221438" cy="1771767"/>
          </a:xfrm>
          <a:prstGeom prst="rect">
            <a:avLst/>
          </a:prstGeom>
          <a:noFill/>
        </p:spPr>
        <p:txBody>
          <a:bodyPr wrap="square">
            <a:spAutoFit/>
          </a:bodyPr>
          <a:lstStyle/>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Regions will create DSA/MOU plans for </a:t>
            </a:r>
            <a:r>
              <a:rPr lang="en-US" sz="2800" b="1" dirty="0">
                <a:solidFill>
                  <a:srgbClr val="0C4A6D"/>
                </a:solidFill>
                <a:latin typeface="Arial" panose="020B0604020202020204"/>
              </a:rPr>
              <a:t>new </a:t>
            </a:r>
            <a:r>
              <a:rPr lang="en-US" sz="2800" dirty="0">
                <a:solidFill>
                  <a:srgbClr val="0C4A6D"/>
                </a:solidFill>
                <a:latin typeface="Arial" panose="020B0604020202020204"/>
              </a:rPr>
              <a:t>reimbursable districts or districts that did not submit applications during the prior fiscal year.</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All other subgrantees will </a:t>
            </a:r>
            <a:r>
              <a:rPr kumimoji="0" lang="en-US" sz="2800" b="1" i="0" u="none" strike="noStrike" kern="1200" cap="none" spc="0" normalizeH="0" baseline="0" noProof="0" dirty="0">
                <a:ln>
                  <a:noFill/>
                </a:ln>
                <a:solidFill>
                  <a:srgbClr val="0C4A6D"/>
                </a:solidFill>
                <a:effectLst/>
                <a:uLnTx/>
                <a:uFillTx/>
                <a:latin typeface="Arial" panose="020B0604020202020204"/>
                <a:ea typeface="+mn-ea"/>
                <a:cs typeface="+mn-cs"/>
              </a:rPr>
              <a:t>rollover</a:t>
            </a: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 </a:t>
            </a:r>
            <a:r>
              <a:rPr lang="en-US" sz="2800" dirty="0">
                <a:solidFill>
                  <a:srgbClr val="0C4A6D"/>
                </a:solidFill>
                <a:latin typeface="Arial" panose="020B0604020202020204"/>
              </a:rPr>
              <a:t>their plan from the prior year.</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73811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93FB2-885F-31A4-DD36-FDA7787A3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CF6D-8364-B67C-5E62-72BC9CF7CFB6}"/>
              </a:ext>
            </a:extLst>
          </p:cNvPr>
          <p:cNvSpPr>
            <a:spLocks noGrp="1"/>
          </p:cNvSpPr>
          <p:nvPr>
            <p:ph type="title"/>
          </p:nvPr>
        </p:nvSpPr>
        <p:spPr>
          <a:xfrm>
            <a:off x="190500" y="343492"/>
            <a:ext cx="11798300" cy="1482853"/>
          </a:xfrm>
        </p:spPr>
        <p:txBody>
          <a:bodyPr>
            <a:normAutofit/>
          </a:bodyPr>
          <a:lstStyle/>
          <a:p>
            <a:r>
              <a:rPr lang="en-US" b="1" dirty="0">
                <a:solidFill>
                  <a:srgbClr val="0C4A6D"/>
                </a:solidFill>
              </a:rPr>
              <a:t>Section 1</a:t>
            </a:r>
            <a:r>
              <a:rPr lang="en-US" b="1" dirty="0"/>
              <a:t>: General Information </a:t>
            </a:r>
            <a:br>
              <a:rPr lang="en-US" b="1" dirty="0"/>
            </a:br>
            <a:r>
              <a:rPr lang="en-US" b="1" dirty="0"/>
              <a:t>&amp; Allocations</a:t>
            </a:r>
          </a:p>
        </p:txBody>
      </p:sp>
      <p:sp>
        <p:nvSpPr>
          <p:cNvPr id="4" name="Slide Number Placeholder 3">
            <a:extLst>
              <a:ext uri="{FF2B5EF4-FFF2-40B4-BE49-F238E27FC236}">
                <a16:creationId xmlns:a16="http://schemas.microsoft.com/office/drawing/2014/main" id="{B73B4913-E58E-0B64-F1D8-42D18D05D8EE}"/>
              </a:ext>
            </a:extLst>
          </p:cNvPr>
          <p:cNvSpPr>
            <a:spLocks noGrp="1"/>
          </p:cNvSpPr>
          <p:nvPr>
            <p:ph type="sldNum" sz="quarter" idx="4294967295"/>
          </p:nvPr>
        </p:nvSpPr>
        <p:spPr>
          <a:xfrm>
            <a:off x="9753600" y="6261100"/>
            <a:ext cx="2235200" cy="457200"/>
          </a:xfrm>
          <a:prstGeom prst="rect">
            <a:avLst/>
          </a:prstGeom>
        </p:spPr>
        <p:txBody>
          <a:bodyPr/>
          <a:lstStyle/>
          <a:p>
            <a:pPr algn="r">
              <a:defRPr/>
            </a:pPr>
            <a:fld id="{D6029DA4-09B0-4A2D-AA4B-CC45A202471A}" type="slidenum">
              <a:rPr lang="en-US" altLang="en-US" smtClean="0"/>
              <a:pPr algn="r">
                <a:defRPr/>
              </a:pPr>
              <a:t>22</a:t>
            </a:fld>
            <a:endParaRPr lang="en-US" altLang="en-US" dirty="0"/>
          </a:p>
        </p:txBody>
      </p:sp>
      <p:sp>
        <p:nvSpPr>
          <p:cNvPr id="11" name="Rectangle 10" descr="rectangle" title="rectangle">
            <a:extLst>
              <a:ext uri="{FF2B5EF4-FFF2-40B4-BE49-F238E27FC236}">
                <a16:creationId xmlns:a16="http://schemas.microsoft.com/office/drawing/2014/main" id="{06C3B415-05FF-F171-53AD-CDB8381F05E2}"/>
              </a:ext>
            </a:extLst>
          </p:cNvPr>
          <p:cNvSpPr/>
          <p:nvPr/>
        </p:nvSpPr>
        <p:spPr>
          <a:xfrm>
            <a:off x="10129838" y="5857875"/>
            <a:ext cx="342900" cy="242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184053E-1092-1706-2939-65103D197DC9}"/>
              </a:ext>
            </a:extLst>
          </p:cNvPr>
          <p:cNvSpPr txBox="1"/>
          <p:nvPr/>
        </p:nvSpPr>
        <p:spPr>
          <a:xfrm>
            <a:off x="379874" y="2053180"/>
            <a:ext cx="5668479" cy="4465838"/>
          </a:xfrm>
          <a:prstGeom prst="rect">
            <a:avLst/>
          </a:prstGeom>
          <a:noFill/>
        </p:spPr>
        <p:txBody>
          <a:bodyPr wrap="square">
            <a:spAutoFit/>
          </a:bodyPr>
          <a:lstStyle/>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After Regions rollover their DSA/MOU plans, they must fill out the information in Section 1 (including the DSA/MOU’s allocation). </a:t>
            </a:r>
            <a:endParaRPr lang="en-US" sz="900" dirty="0">
              <a:solidFill>
                <a:srgbClr val="0C4A6D"/>
              </a:solidFill>
              <a:latin typeface="Arial" panose="020B0604020202020204"/>
            </a:endParaRP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Reminder: Regions/DFDs will not be able to edit Section 1: Funding Allocation of their own plans; this information will be pre-populated.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Please see </a:t>
            </a:r>
            <a:r>
              <a:rPr lang="en-US" sz="2400" dirty="0">
                <a:solidFill>
                  <a:srgbClr val="0C4A6D"/>
                </a:solidFill>
                <a:latin typeface="Arial" panose="020B0604020202020204"/>
                <a:hlinkClick r:id="rId3" action="ppaction://hlinksldjump"/>
              </a:rPr>
              <a:t>slide 38 </a:t>
            </a:r>
            <a:r>
              <a:rPr lang="en-US" sz="2400" dirty="0">
                <a:solidFill>
                  <a:srgbClr val="0C4A6D"/>
                </a:solidFill>
                <a:latin typeface="Arial" panose="020B0604020202020204"/>
              </a:rPr>
              <a:t>for more information on completing Section 1.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dirty="0">
              <a:solidFill>
                <a:srgbClr val="0C4A6D"/>
              </a:solidFill>
              <a:latin typeface="Arial" panose="020B0604020202020204"/>
            </a:endParaRPr>
          </a:p>
        </p:txBody>
      </p:sp>
      <p:grpSp>
        <p:nvGrpSpPr>
          <p:cNvPr id="10" name="Group 9" descr="Screenshot of Section 1 of the MEP Application">
            <a:extLst>
              <a:ext uri="{FF2B5EF4-FFF2-40B4-BE49-F238E27FC236}">
                <a16:creationId xmlns:a16="http://schemas.microsoft.com/office/drawing/2014/main" id="{21B102BC-CD25-AB7D-A4F7-E0CE9C8F3093}"/>
              </a:ext>
            </a:extLst>
          </p:cNvPr>
          <p:cNvGrpSpPr/>
          <p:nvPr/>
        </p:nvGrpSpPr>
        <p:grpSpPr>
          <a:xfrm>
            <a:off x="6438442" y="1934720"/>
            <a:ext cx="4904226" cy="4005914"/>
            <a:chOff x="3582061" y="3563998"/>
            <a:chExt cx="4342790" cy="2925702"/>
          </a:xfrm>
        </p:grpSpPr>
        <p:grpSp>
          <p:nvGrpSpPr>
            <p:cNvPr id="8" name="Group 7">
              <a:extLst>
                <a:ext uri="{FF2B5EF4-FFF2-40B4-BE49-F238E27FC236}">
                  <a16:creationId xmlns:a16="http://schemas.microsoft.com/office/drawing/2014/main" id="{FAAA15C7-1615-CB16-BD69-41B4E29F72D3}"/>
                </a:ext>
              </a:extLst>
            </p:cNvPr>
            <p:cNvGrpSpPr/>
            <p:nvPr/>
          </p:nvGrpSpPr>
          <p:grpSpPr>
            <a:xfrm>
              <a:off x="3582061" y="3563998"/>
              <a:ext cx="2094061" cy="2925702"/>
              <a:chOff x="3165404" y="2909188"/>
              <a:chExt cx="2575690" cy="3445575"/>
            </a:xfrm>
          </p:grpSpPr>
          <p:pic>
            <p:nvPicPr>
              <p:cNvPr id="14" name="Picture 13">
                <a:extLst>
                  <a:ext uri="{FF2B5EF4-FFF2-40B4-BE49-F238E27FC236}">
                    <a16:creationId xmlns:a16="http://schemas.microsoft.com/office/drawing/2014/main" id="{965F0917-15B2-F25F-BEBC-6A29652E176A}"/>
                  </a:ext>
                </a:extLst>
              </p:cNvPr>
              <p:cNvPicPr>
                <a:picLocks noChangeAspect="1"/>
              </p:cNvPicPr>
              <p:nvPr/>
            </p:nvPicPr>
            <p:blipFill rotWithShape="1">
              <a:blip r:embed="rId4"/>
              <a:srcRect r="45932" b="5574"/>
              <a:stretch/>
            </p:blipFill>
            <p:spPr>
              <a:xfrm>
                <a:off x="3165404" y="2909188"/>
                <a:ext cx="2575690" cy="3445575"/>
              </a:xfrm>
              <a:prstGeom prst="rect">
                <a:avLst/>
              </a:prstGeom>
              <a:ln w="12700" cap="sq">
                <a:solidFill>
                  <a:srgbClr val="000000"/>
                </a:solidFill>
                <a:prstDash val="solid"/>
                <a:miter lim="800000"/>
              </a:ln>
              <a:effectLst/>
            </p:spPr>
          </p:pic>
          <p:sp>
            <p:nvSpPr>
              <p:cNvPr id="5" name="Rectangle 4">
                <a:extLst>
                  <a:ext uri="{FF2B5EF4-FFF2-40B4-BE49-F238E27FC236}">
                    <a16:creationId xmlns:a16="http://schemas.microsoft.com/office/drawing/2014/main" id="{8EAA4210-D50D-2557-D0AB-C1D1CD019E96}"/>
                  </a:ext>
                </a:extLst>
              </p:cNvPr>
              <p:cNvSpPr/>
              <p:nvPr/>
            </p:nvSpPr>
            <p:spPr>
              <a:xfrm>
                <a:off x="3165404" y="3810000"/>
                <a:ext cx="746196" cy="5461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0F85B3DE-317A-6BED-CEA0-AEF75891F7D6}"/>
                </a:ext>
              </a:extLst>
            </p:cNvPr>
            <p:cNvGrpSpPr/>
            <p:nvPr/>
          </p:nvGrpSpPr>
          <p:grpSpPr>
            <a:xfrm>
              <a:off x="5830790" y="3563998"/>
              <a:ext cx="2094061" cy="2925702"/>
              <a:chOff x="6316373" y="2909188"/>
              <a:chExt cx="2716792" cy="3445575"/>
            </a:xfrm>
          </p:grpSpPr>
          <p:pic>
            <p:nvPicPr>
              <p:cNvPr id="12" name="Picture 11">
                <a:extLst>
                  <a:ext uri="{FF2B5EF4-FFF2-40B4-BE49-F238E27FC236}">
                    <a16:creationId xmlns:a16="http://schemas.microsoft.com/office/drawing/2014/main" id="{25C7A3E2-6E8F-D219-6808-38BB62E34AF7}"/>
                  </a:ext>
                </a:extLst>
              </p:cNvPr>
              <p:cNvPicPr>
                <a:picLocks noChangeAspect="1"/>
              </p:cNvPicPr>
              <p:nvPr/>
            </p:nvPicPr>
            <p:blipFill rotWithShape="1">
              <a:blip r:embed="rId5"/>
              <a:srcRect l="1" r="44377" b="6241"/>
              <a:stretch/>
            </p:blipFill>
            <p:spPr>
              <a:xfrm>
                <a:off x="6316373" y="2909188"/>
                <a:ext cx="2716792" cy="3445575"/>
              </a:xfrm>
              <a:prstGeom prst="rect">
                <a:avLst/>
              </a:prstGeom>
              <a:ln w="12700" cap="sq">
                <a:solidFill>
                  <a:srgbClr val="000000"/>
                </a:solidFill>
                <a:prstDash val="solid"/>
                <a:miter lim="800000"/>
              </a:ln>
              <a:effectLst/>
            </p:spPr>
          </p:pic>
          <p:sp>
            <p:nvSpPr>
              <p:cNvPr id="6" name="Rectangle 5">
                <a:extLst>
                  <a:ext uri="{FF2B5EF4-FFF2-40B4-BE49-F238E27FC236}">
                    <a16:creationId xmlns:a16="http://schemas.microsoft.com/office/drawing/2014/main" id="{13DAEB3F-7919-0418-9B33-43647095D9B1}"/>
                  </a:ext>
                </a:extLst>
              </p:cNvPr>
              <p:cNvSpPr/>
              <p:nvPr/>
            </p:nvSpPr>
            <p:spPr>
              <a:xfrm>
                <a:off x="6316373" y="4508500"/>
                <a:ext cx="746196" cy="5461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688145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326175"/>
            <a:ext cx="11887200" cy="1325563"/>
          </a:xfrm>
        </p:spPr>
        <p:txBody>
          <a:bodyPr>
            <a:normAutofit/>
          </a:bodyPr>
          <a:lstStyle/>
          <a:p>
            <a:r>
              <a:rPr lang="en-US" b="1" dirty="0"/>
              <a:t>Regions Input DSA/MOU </a:t>
            </a:r>
            <a:br>
              <a:rPr lang="en-US" b="1" dirty="0"/>
            </a:br>
            <a:r>
              <a:rPr lang="en-US" b="1" dirty="0"/>
              <a:t>Allocation in Section 2</a:t>
            </a:r>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solidFill>
                  <a:prstClr val="black">
                    <a:tint val="75000"/>
                  </a:prstClr>
                </a:solidFill>
              </a:rPr>
              <a:pPr>
                <a:defRPr/>
              </a:pPr>
              <a:t>23</a:t>
            </a:fld>
            <a:endParaRPr lang="en-US" dirty="0">
              <a:solidFill>
                <a:prstClr val="black">
                  <a:tint val="75000"/>
                </a:prstClr>
              </a:solidFill>
            </a:endParaRPr>
          </a:p>
        </p:txBody>
      </p:sp>
      <p:pic>
        <p:nvPicPr>
          <p:cNvPr id="5" name="Picture 4" descr="screenshot of section 2" title="screenshot"/>
          <p:cNvPicPr>
            <a:picLocks noChangeAspect="1"/>
          </p:cNvPicPr>
          <p:nvPr/>
        </p:nvPicPr>
        <p:blipFill rotWithShape="1">
          <a:blip r:embed="rId3"/>
          <a:srcRect t="5973" b="57805"/>
          <a:stretch/>
        </p:blipFill>
        <p:spPr>
          <a:xfrm>
            <a:off x="2756802" y="3362016"/>
            <a:ext cx="6678395" cy="1923532"/>
          </a:xfrm>
          <a:prstGeom prst="rect">
            <a:avLst/>
          </a:prstGeom>
          <a:ln>
            <a:solidFill>
              <a:schemeClr val="tx1"/>
            </a:solidFill>
          </a:ln>
        </p:spPr>
      </p:pic>
      <p:sp>
        <p:nvSpPr>
          <p:cNvPr id="2" name="TextBox 1">
            <a:extLst>
              <a:ext uri="{FF2B5EF4-FFF2-40B4-BE49-F238E27FC236}">
                <a16:creationId xmlns:a16="http://schemas.microsoft.com/office/drawing/2014/main" id="{9AD48C77-46F2-3927-398A-027A7CB20D73}"/>
              </a:ext>
            </a:extLst>
          </p:cNvPr>
          <p:cNvSpPr txBox="1"/>
          <p:nvPr/>
        </p:nvSpPr>
        <p:spPr>
          <a:xfrm>
            <a:off x="950159" y="1789493"/>
            <a:ext cx="10455127" cy="1383969"/>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Regions enter DSA/MOU allocation amounts in Section 2.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Student counts are pre-populated based on Migrant Student Information Network (</a:t>
            </a:r>
            <a:r>
              <a:rPr lang="en-US" sz="2800" dirty="0" err="1">
                <a:solidFill>
                  <a:srgbClr val="0C4A6D"/>
                </a:solidFill>
                <a:latin typeface="Arial" panose="020B0604020202020204"/>
              </a:rPr>
              <a:t>MSIN</a:t>
            </a:r>
            <a:r>
              <a:rPr lang="en-US" sz="2800" dirty="0">
                <a:solidFill>
                  <a:srgbClr val="0C4A6D"/>
                </a:solidFill>
                <a:latin typeface="Arial" panose="020B0604020202020204"/>
              </a:rPr>
              <a:t>) reports and cannot be changed.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17C75D-578C-4BFC-D10C-19F19CA4AF4F}"/>
              </a:ext>
            </a:extLst>
          </p:cNvPr>
          <p:cNvSpPr txBox="1"/>
          <p:nvPr/>
        </p:nvSpPr>
        <p:spPr>
          <a:xfrm>
            <a:off x="950159" y="5488421"/>
            <a:ext cx="10359525" cy="867930"/>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Please see </a:t>
            </a:r>
            <a:r>
              <a:rPr lang="en-US" sz="2800" dirty="0">
                <a:solidFill>
                  <a:srgbClr val="0C4A6D"/>
                </a:solidFill>
                <a:latin typeface="Arial" panose="020B0604020202020204"/>
                <a:hlinkClick r:id="rId4" action="ppaction://hlinksldjump"/>
              </a:rPr>
              <a:t>slide 43</a:t>
            </a:r>
            <a:r>
              <a:rPr lang="en-US" sz="2800" b="1" dirty="0">
                <a:solidFill>
                  <a:srgbClr val="0C4A6D"/>
                </a:solidFill>
                <a:latin typeface="Arial" panose="020B0604020202020204"/>
              </a:rPr>
              <a:t> </a:t>
            </a:r>
            <a:r>
              <a:rPr lang="en-US" sz="2800" dirty="0">
                <a:solidFill>
                  <a:srgbClr val="0C4A6D"/>
                </a:solidFill>
                <a:latin typeface="Arial" panose="020B0604020202020204"/>
              </a:rPr>
              <a:t>for more information on completing Section 2 for Regions and DFDs.</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44035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8748"/>
            <a:ext cx="11887200" cy="1325563"/>
          </a:xfrm>
        </p:spPr>
        <p:txBody>
          <a:bodyPr/>
          <a:lstStyle/>
          <a:p>
            <a:r>
              <a:rPr lang="en-US" b="1" dirty="0"/>
              <a:t>Locate 2025</a:t>
            </a:r>
            <a:r>
              <a:rPr lang="en-US" sz="4400" dirty="0"/>
              <a:t>–</a:t>
            </a:r>
            <a:r>
              <a:rPr lang="en-US" b="1" dirty="0"/>
              <a:t>26 Plan</a:t>
            </a:r>
            <a:endParaRPr lang="en-US" dirty="0"/>
          </a:p>
        </p:txBody>
      </p:sp>
      <p:pic>
        <p:nvPicPr>
          <p:cNvPr id="10" name="Content Placeholder 9" descr="Screenshot of Main Menu" title="Screenshot"/>
          <p:cNvPicPr>
            <a:picLocks noGrp="1" noChangeAspect="1"/>
          </p:cNvPicPr>
          <p:nvPr>
            <p:ph idx="1"/>
          </p:nvPr>
        </p:nvPicPr>
        <p:blipFill rotWithShape="1">
          <a:blip r:embed="rId3"/>
          <a:srcRect b="52893"/>
          <a:stretch/>
        </p:blipFill>
        <p:spPr>
          <a:xfrm>
            <a:off x="1012648" y="3231544"/>
            <a:ext cx="10166704" cy="2660127"/>
          </a:xfrm>
          <a:prstGeom prst="rect">
            <a:avLst/>
          </a:prstGeom>
          <a:ln w="12700" cap="sq">
            <a:solidFill>
              <a:schemeClr val="tx1"/>
            </a:solidFill>
            <a:prstDash val="solid"/>
            <a:miter lim="800000"/>
          </a:ln>
          <a:effectLst/>
        </p:spPr>
      </p:pic>
      <p:sp>
        <p:nvSpPr>
          <p:cNvPr id="8" name="Slide Number Placeholder 7"/>
          <p:cNvSpPr>
            <a:spLocks noGrp="1"/>
          </p:cNvSpPr>
          <p:nvPr>
            <p:ph type="sldNum" sz="quarter" idx="4294967295"/>
          </p:nvPr>
        </p:nvSpPr>
        <p:spPr>
          <a:xfrm>
            <a:off x="11074400" y="6299523"/>
            <a:ext cx="2235200" cy="457200"/>
          </a:xfrm>
          <a:prstGeom prst="rect">
            <a:avLst/>
          </a:prstGeom>
        </p:spPr>
        <p:txBody>
          <a:bodyPr/>
          <a:lstStyle/>
          <a:p>
            <a:pPr>
              <a:defRPr/>
            </a:pPr>
            <a:fld id="{D6029DA4-09B0-4A2D-AA4B-CC45A202471A}" type="slidenum">
              <a:rPr lang="en-US" altLang="en-US" smtClean="0"/>
              <a:pPr>
                <a:defRPr/>
              </a:pPr>
              <a:t>24</a:t>
            </a:fld>
            <a:endParaRPr lang="en-US" altLang="en-US" dirty="0"/>
          </a:p>
        </p:txBody>
      </p:sp>
      <p:sp>
        <p:nvSpPr>
          <p:cNvPr id="5" name="Rectangle 4" descr="red rectangle" title="red rectangle"/>
          <p:cNvSpPr/>
          <p:nvPr/>
        </p:nvSpPr>
        <p:spPr>
          <a:xfrm>
            <a:off x="1012648" y="4805380"/>
            <a:ext cx="3067404" cy="328690"/>
          </a:xfrm>
          <a:prstGeom prst="rect">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80D0ADB-EEE1-773D-7AA7-FD5D59E3D046}"/>
              </a:ext>
            </a:extLst>
          </p:cNvPr>
          <p:cNvSpPr txBox="1"/>
          <p:nvPr/>
        </p:nvSpPr>
        <p:spPr>
          <a:xfrm>
            <a:off x="1012648" y="1567964"/>
            <a:ext cx="10166704" cy="1255728"/>
          </a:xfrm>
          <a:prstGeom prst="rect">
            <a:avLst/>
          </a:prstGeom>
          <a:noFill/>
        </p:spPr>
        <p:txBody>
          <a:bodyPr wrap="square">
            <a:spAutoFit/>
          </a:bodyPr>
          <a:lstStyle/>
          <a:p>
            <a:pPr marR="0" lvl="0"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After the plan has been created or rolled over and users have been added, </a:t>
            </a:r>
            <a:r>
              <a:rPr lang="en-US" sz="2800" dirty="0">
                <a:solidFill>
                  <a:srgbClr val="0C4A6D"/>
                </a:solidFill>
                <a:latin typeface="Arial" panose="020B0604020202020204"/>
              </a:rPr>
              <a:t>select</a:t>
            </a: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 “Read or Edit an Existing Grant Application” to locate the plan for the current fiscal year.</a:t>
            </a:r>
          </a:p>
        </p:txBody>
      </p:sp>
    </p:spTree>
    <p:extLst>
      <p:ext uri="{BB962C8B-B14F-4D97-AF65-F5344CB8AC3E}">
        <p14:creationId xmlns:p14="http://schemas.microsoft.com/office/powerpoint/2010/main" val="407399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21CE-D66D-A9F5-2B89-63EB0929BF85}"/>
              </a:ext>
            </a:extLst>
          </p:cNvPr>
          <p:cNvSpPr>
            <a:spLocks noGrp="1"/>
          </p:cNvSpPr>
          <p:nvPr>
            <p:ph type="title"/>
          </p:nvPr>
        </p:nvSpPr>
        <p:spPr>
          <a:xfrm>
            <a:off x="152400" y="232818"/>
            <a:ext cx="11887200" cy="1325563"/>
          </a:xfrm>
        </p:spPr>
        <p:txBody>
          <a:bodyPr/>
          <a:lstStyle/>
          <a:p>
            <a:r>
              <a:rPr lang="en-US" b="1" dirty="0"/>
              <a:t>Check for Understanding – Zoom Poll</a:t>
            </a:r>
          </a:p>
        </p:txBody>
      </p:sp>
      <p:sp>
        <p:nvSpPr>
          <p:cNvPr id="3" name="Content Placeholder 2">
            <a:extLst>
              <a:ext uri="{FF2B5EF4-FFF2-40B4-BE49-F238E27FC236}">
                <a16:creationId xmlns:a16="http://schemas.microsoft.com/office/drawing/2014/main" id="{A0C3C7E4-3539-CA8A-D639-51620F1D9BFE}"/>
              </a:ext>
            </a:extLst>
          </p:cNvPr>
          <p:cNvSpPr>
            <a:spLocks noGrp="1"/>
          </p:cNvSpPr>
          <p:nvPr>
            <p:ph idx="1"/>
          </p:nvPr>
        </p:nvSpPr>
        <p:spPr>
          <a:xfrm>
            <a:off x="152399" y="3889755"/>
            <a:ext cx="11887199" cy="1903685"/>
          </a:xfrm>
        </p:spPr>
        <p:txBody>
          <a:bodyPr>
            <a:normAutofit/>
          </a:bodyPr>
          <a:lstStyle/>
          <a:p>
            <a:pPr marL="0" indent="0" algn="ctr">
              <a:lnSpc>
                <a:spcPct val="100000"/>
              </a:lnSpc>
              <a:spcBef>
                <a:spcPts val="600"/>
              </a:spcBef>
              <a:spcAft>
                <a:spcPts val="600"/>
              </a:spcAft>
              <a:buNone/>
            </a:pPr>
            <a:r>
              <a:rPr lang="en-US" dirty="0"/>
              <a:t>Learning Objective #1: Participants will understand how to navigate the online eMEP system to complete their 2025–26 MEP application (and review district applications as necessary).</a:t>
            </a:r>
          </a:p>
        </p:txBody>
      </p:sp>
      <p:sp>
        <p:nvSpPr>
          <p:cNvPr id="4" name="Slide Number Placeholder 3">
            <a:extLst>
              <a:ext uri="{FF2B5EF4-FFF2-40B4-BE49-F238E27FC236}">
                <a16:creationId xmlns:a16="http://schemas.microsoft.com/office/drawing/2014/main" id="{62B01ABE-6738-FAD9-EEA1-4D2702ED8C09}"/>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25</a:t>
            </a:fld>
            <a:endParaRPr lang="en-US" altLang="en-US" dirty="0"/>
          </a:p>
        </p:txBody>
      </p:sp>
      <p:pic>
        <p:nvPicPr>
          <p:cNvPr id="6" name="Graphic 5" descr="Lightbulb and gear outline">
            <a:extLst>
              <a:ext uri="{FF2B5EF4-FFF2-40B4-BE49-F238E27FC236}">
                <a16:creationId xmlns:a16="http://schemas.microsoft.com/office/drawing/2014/main" id="{756F5749-63E8-05FB-21E9-343E8BE72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4991" y="1624837"/>
            <a:ext cx="1922017" cy="1922017"/>
          </a:xfrm>
          <a:prstGeom prst="rect">
            <a:avLst/>
          </a:prstGeom>
        </p:spPr>
      </p:pic>
    </p:spTree>
    <p:extLst>
      <p:ext uri="{BB962C8B-B14F-4D97-AF65-F5344CB8AC3E}">
        <p14:creationId xmlns:p14="http://schemas.microsoft.com/office/powerpoint/2010/main" val="250867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Break</a:t>
            </a:r>
          </a:p>
        </p:txBody>
      </p:sp>
      <p:pic>
        <p:nvPicPr>
          <p:cNvPr id="4" name="Graphic 3" descr="Coffee with solid fill">
            <a:extLst>
              <a:ext uri="{FF2B5EF4-FFF2-40B4-BE49-F238E27FC236}">
                <a16:creationId xmlns:a16="http://schemas.microsoft.com/office/drawing/2014/main" id="{EBACA8CF-D8E9-F31B-5AC4-673A16CE5E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4998" y="2048920"/>
            <a:ext cx="3389087" cy="3389087"/>
          </a:xfrm>
          <a:prstGeom prst="rect">
            <a:avLst/>
          </a:prstGeom>
        </p:spPr>
      </p:pic>
    </p:spTree>
    <p:extLst>
      <p:ext uri="{BB962C8B-B14F-4D97-AF65-F5344CB8AC3E}">
        <p14:creationId xmlns:p14="http://schemas.microsoft.com/office/powerpoint/2010/main" val="234114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304800" y="615948"/>
            <a:ext cx="11887200" cy="1325563"/>
          </a:xfrm>
        </p:spPr>
        <p:txBody>
          <a:bodyPr>
            <a:normAutofit/>
          </a:bodyPr>
          <a:lstStyle/>
          <a:p>
            <a:r>
              <a:rPr lang="en-US" sz="6000" b="1" dirty="0"/>
              <a:t>Adding Users to a Plan</a:t>
            </a:r>
          </a:p>
        </p:txBody>
      </p:sp>
      <p:pic>
        <p:nvPicPr>
          <p:cNvPr id="5" name="Graphic 4" descr="Users outline">
            <a:extLst>
              <a:ext uri="{FF2B5EF4-FFF2-40B4-BE49-F238E27FC236}">
                <a16:creationId xmlns:a16="http://schemas.microsoft.com/office/drawing/2014/main" id="{3E800749-A212-F224-379F-BB2AED4966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7908" y="1843088"/>
            <a:ext cx="3736182" cy="3736182"/>
          </a:xfrm>
          <a:prstGeom prst="rect">
            <a:avLst/>
          </a:prstGeom>
        </p:spPr>
      </p:pic>
    </p:spTree>
    <p:extLst>
      <p:ext uri="{BB962C8B-B14F-4D97-AF65-F5344CB8AC3E}">
        <p14:creationId xmlns:p14="http://schemas.microsoft.com/office/powerpoint/2010/main" val="3416072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altLang="en-US" b="1" dirty="0">
                <a:latin typeface="+mn-lt"/>
                <a:cs typeface="Arial" panose="020B0604020202020204" pitchFamily="34" charset="0"/>
              </a:rPr>
              <a:t>Manage Users Tab</a:t>
            </a:r>
            <a:endParaRPr lang="en-US" altLang="en-US" b="1" dirty="0">
              <a:solidFill>
                <a:schemeClr val="tx1"/>
              </a:solidFill>
              <a:latin typeface="+mn-lt"/>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28</a:t>
            </a:fld>
            <a:endParaRPr lang="en-US" altLang="en-US" dirty="0"/>
          </a:p>
        </p:txBody>
      </p:sp>
      <p:pic>
        <p:nvPicPr>
          <p:cNvPr id="1026" name="Picture 2" descr="Screenshot showing the &quot;Manage Users Tab&quot;">
            <a:extLst>
              <a:ext uri="{FF2B5EF4-FFF2-40B4-BE49-F238E27FC236}">
                <a16:creationId xmlns:a16="http://schemas.microsoft.com/office/drawing/2014/main" id="{FE2D6DE0-5E05-8248-28EB-17C82BBDC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12" y="1569857"/>
            <a:ext cx="8466776" cy="3857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E8C18AB-FEFC-A444-BE46-60A58171F885}"/>
              </a:ext>
            </a:extLst>
          </p:cNvPr>
          <p:cNvSpPr txBox="1"/>
          <p:nvPr/>
        </p:nvSpPr>
        <p:spPr>
          <a:xfrm>
            <a:off x="1322848" y="5843627"/>
            <a:ext cx="9546304" cy="438582"/>
          </a:xfrm>
          <a:prstGeom prst="rect">
            <a:avLst/>
          </a:prstGeom>
          <a:noFill/>
        </p:spPr>
        <p:txBody>
          <a:bodyPr wrap="square">
            <a:spAutoFit/>
          </a:bodyPr>
          <a:lstStyle/>
          <a:p>
            <a:pPr marR="0" lvl="0" defTabSz="914400" rtl="0" eaLnBrk="1" fontAlgn="auto" latinLnBrk="0" hangingPunct="1">
              <a:lnSpc>
                <a:spcPct val="90000"/>
              </a:lnSpc>
              <a:spcBef>
                <a:spcPts val="1000"/>
              </a:spcBef>
              <a:spcAft>
                <a:spcPts val="0"/>
              </a:spcAft>
              <a:buClrTx/>
              <a:buSzTx/>
              <a:tabLst/>
              <a:defRPr/>
            </a:pPr>
            <a:r>
              <a:rPr lang="en-US" sz="2500" dirty="0">
                <a:solidFill>
                  <a:srgbClr val="0C4A6D"/>
                </a:solidFill>
                <a:latin typeface="Arial" panose="020B0604020202020204"/>
              </a:rPr>
              <a:t>Only users with submitter status will see the “Manage Users” tab. </a:t>
            </a:r>
          </a:p>
        </p:txBody>
      </p:sp>
    </p:spTree>
    <p:extLst>
      <p:ext uri="{BB962C8B-B14F-4D97-AF65-F5344CB8AC3E}">
        <p14:creationId xmlns:p14="http://schemas.microsoft.com/office/powerpoint/2010/main" val="314268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b="1" dirty="0"/>
              <a:t>New Plan User</a:t>
            </a:r>
            <a:endParaRPr lang="en-US"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29</a:t>
            </a:fld>
            <a:endParaRPr lang="en-US" altLang="en-US" dirty="0"/>
          </a:p>
        </p:txBody>
      </p:sp>
      <p:grpSp>
        <p:nvGrpSpPr>
          <p:cNvPr id="8" name="Group 7" descr="Screenshot showing the Manage Users screen and &quot;new plan user&quot; button">
            <a:extLst>
              <a:ext uri="{FF2B5EF4-FFF2-40B4-BE49-F238E27FC236}">
                <a16:creationId xmlns:a16="http://schemas.microsoft.com/office/drawing/2014/main" id="{20167AAE-E395-7D00-3074-449C819C4FC7}"/>
              </a:ext>
            </a:extLst>
          </p:cNvPr>
          <p:cNvGrpSpPr/>
          <p:nvPr/>
        </p:nvGrpSpPr>
        <p:grpSpPr>
          <a:xfrm>
            <a:off x="1272349" y="1529361"/>
            <a:ext cx="9647302" cy="4449407"/>
            <a:chOff x="2018919" y="2381910"/>
            <a:chExt cx="8499602" cy="2082655"/>
          </a:xfrm>
        </p:grpSpPr>
        <p:pic>
          <p:nvPicPr>
            <p:cNvPr id="3" name="Picture 2" descr="screenshot of new plan user "/>
            <p:cNvPicPr>
              <a:picLocks noChangeAspect="1"/>
            </p:cNvPicPr>
            <p:nvPr/>
          </p:nvPicPr>
          <p:blipFill rotWithShape="1">
            <a:blip r:embed="rId3"/>
            <a:srcRect l="53300" t="15454" r="23900" b="57084"/>
            <a:stretch/>
          </p:blipFill>
          <p:spPr>
            <a:xfrm>
              <a:off x="2018919" y="2381910"/>
              <a:ext cx="8499602" cy="2082655"/>
            </a:xfrm>
            <a:prstGeom prst="rect">
              <a:avLst/>
            </a:prstGeom>
            <a:ln w="12700" cap="sq">
              <a:solidFill>
                <a:srgbClr val="000000"/>
              </a:solidFill>
              <a:prstDash val="solid"/>
              <a:miter lim="800000"/>
            </a:ln>
            <a:effectLst/>
          </p:spPr>
        </p:pic>
        <p:sp>
          <p:nvSpPr>
            <p:cNvPr id="6" name="Rectangle 5" descr="rectangle"/>
            <p:cNvSpPr/>
            <p:nvPr/>
          </p:nvSpPr>
          <p:spPr>
            <a:xfrm>
              <a:off x="9359900" y="2593387"/>
              <a:ext cx="983552" cy="2594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extLst>
      <p:ext uri="{BB962C8B-B14F-4D97-AF65-F5344CB8AC3E}">
        <p14:creationId xmlns:p14="http://schemas.microsoft.com/office/powerpoint/2010/main" val="63849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F1691-E681-F629-436D-9B9A234941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361B5-7102-AC75-5DA9-77C026A6E711}"/>
              </a:ext>
            </a:extLst>
          </p:cNvPr>
          <p:cNvSpPr>
            <a:spLocks noGrp="1"/>
          </p:cNvSpPr>
          <p:nvPr>
            <p:ph idx="1"/>
          </p:nvPr>
        </p:nvSpPr>
        <p:spPr>
          <a:xfrm>
            <a:off x="475452" y="1215735"/>
            <a:ext cx="11241095" cy="5228527"/>
          </a:xfrm>
        </p:spPr>
        <p:txBody>
          <a:bodyPr>
            <a:normAutofit/>
          </a:bodyPr>
          <a:lstStyle/>
          <a:p>
            <a:r>
              <a:rPr lang="en-US" dirty="0"/>
              <a:t>Microphones have been muted to minimize background noise.</a:t>
            </a:r>
          </a:p>
          <a:p>
            <a:pPr marL="0" indent="0">
              <a:buNone/>
            </a:pPr>
            <a:endParaRPr lang="en-US" sz="900" dirty="0"/>
          </a:p>
          <a:p>
            <a:r>
              <a:rPr lang="en-US" dirty="0"/>
              <a:t>Please use the </a:t>
            </a:r>
            <a:r>
              <a:rPr lang="en-US" b="1" dirty="0"/>
              <a:t>Q&amp;A </a:t>
            </a:r>
            <a:r>
              <a:rPr lang="en-US" dirty="0"/>
              <a:t>Zoom feature for questions. You can </a:t>
            </a:r>
            <a:r>
              <a:rPr lang="en-US" b="1" dirty="0"/>
              <a:t>upvote</a:t>
            </a:r>
            <a:r>
              <a:rPr lang="en-US" dirty="0"/>
              <a:t> questions in the Q&amp;A; we will address questions with the most votes first. </a:t>
            </a:r>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r>
              <a:rPr lang="en-US" dirty="0"/>
              <a:t>The slides and recording will be posted to the </a:t>
            </a:r>
            <a:r>
              <a:rPr lang="en-US" dirty="0">
                <a:hlinkClick r:id="rId3"/>
              </a:rPr>
              <a:t>Los Angeles County Office of Education MEP Online Systems website</a:t>
            </a:r>
            <a:r>
              <a:rPr lang="en-US" dirty="0"/>
              <a:t>. </a:t>
            </a:r>
          </a:p>
        </p:txBody>
      </p:sp>
      <p:sp>
        <p:nvSpPr>
          <p:cNvPr id="2" name="Title 1">
            <a:extLst>
              <a:ext uri="{FF2B5EF4-FFF2-40B4-BE49-F238E27FC236}">
                <a16:creationId xmlns:a16="http://schemas.microsoft.com/office/drawing/2014/main" id="{5BFF3447-0435-2D35-DDAD-BD5C669D068A}"/>
              </a:ext>
            </a:extLst>
          </p:cNvPr>
          <p:cNvSpPr>
            <a:spLocks noGrp="1"/>
          </p:cNvSpPr>
          <p:nvPr>
            <p:ph type="title"/>
          </p:nvPr>
        </p:nvSpPr>
        <p:spPr/>
        <p:txBody>
          <a:bodyPr>
            <a:normAutofit/>
          </a:bodyPr>
          <a:lstStyle/>
          <a:p>
            <a:r>
              <a:rPr lang="en-US" b="1" dirty="0"/>
              <a:t>Housekeeping</a:t>
            </a:r>
          </a:p>
        </p:txBody>
      </p:sp>
      <p:grpSp>
        <p:nvGrpSpPr>
          <p:cNvPr id="9" name="Group 8" descr="Zoom toolbar showing the Q&amp;A button.">
            <a:extLst>
              <a:ext uri="{FF2B5EF4-FFF2-40B4-BE49-F238E27FC236}">
                <a16:creationId xmlns:a16="http://schemas.microsoft.com/office/drawing/2014/main" id="{4A9D8D4D-BF79-FDB3-06AD-47AEE4789CD4}"/>
              </a:ext>
            </a:extLst>
          </p:cNvPr>
          <p:cNvGrpSpPr/>
          <p:nvPr/>
        </p:nvGrpSpPr>
        <p:grpSpPr>
          <a:xfrm>
            <a:off x="2766397" y="4095498"/>
            <a:ext cx="6233433" cy="1064333"/>
            <a:chOff x="2420710" y="4095498"/>
            <a:chExt cx="6233433" cy="1064333"/>
          </a:xfrm>
        </p:grpSpPr>
        <p:pic>
          <p:nvPicPr>
            <p:cNvPr id="7" name="Picture 6" descr="A screen shot of a computer&#10;&#10;Description automatically generated">
              <a:extLst>
                <a:ext uri="{FF2B5EF4-FFF2-40B4-BE49-F238E27FC236}">
                  <a16:creationId xmlns:a16="http://schemas.microsoft.com/office/drawing/2014/main" id="{DC7E7273-7AA8-5A82-0A78-EB820F89F48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420710" y="4095498"/>
              <a:ext cx="6233433" cy="1064333"/>
            </a:xfrm>
            <a:prstGeom prst="rect">
              <a:avLst/>
            </a:prstGeom>
          </p:spPr>
        </p:pic>
        <p:sp>
          <p:nvSpPr>
            <p:cNvPr id="8" name="Rectangle 7">
              <a:extLst>
                <a:ext uri="{FF2B5EF4-FFF2-40B4-BE49-F238E27FC236}">
                  <a16:creationId xmlns:a16="http://schemas.microsoft.com/office/drawing/2014/main" id="{3F5F28B6-475A-A91C-2CE7-EAF04439EABB}"/>
                </a:ext>
              </a:extLst>
            </p:cNvPr>
            <p:cNvSpPr/>
            <p:nvPr/>
          </p:nvSpPr>
          <p:spPr>
            <a:xfrm>
              <a:off x="5609063" y="4259766"/>
              <a:ext cx="1542851" cy="90006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3">
            <a:extLst>
              <a:ext uri="{FF2B5EF4-FFF2-40B4-BE49-F238E27FC236}">
                <a16:creationId xmlns:a16="http://schemas.microsoft.com/office/drawing/2014/main" id="{7B9637E6-FD4A-6F15-D913-6180474B3950}"/>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3</a:t>
            </a:fld>
            <a:endParaRPr lang="en-US" altLang="en-US" dirty="0"/>
          </a:p>
        </p:txBody>
      </p:sp>
    </p:spTree>
    <p:extLst>
      <p:ext uri="{BB962C8B-B14F-4D97-AF65-F5344CB8AC3E}">
        <p14:creationId xmlns:p14="http://schemas.microsoft.com/office/powerpoint/2010/main" val="861671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altLang="en-US" b="1" dirty="0">
                <a:cs typeface="Arial" panose="020B0604020202020204" pitchFamily="34" charset="0"/>
              </a:rPr>
              <a:t>Assigning a User Role</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30</a:t>
            </a:fld>
            <a:endParaRPr lang="en-US" altLang="en-US" dirty="0"/>
          </a:p>
        </p:txBody>
      </p:sp>
      <p:grpSp>
        <p:nvGrpSpPr>
          <p:cNvPr id="11" name="Group 10" descr="Screenshot showing how to assign user roles">
            <a:extLst>
              <a:ext uri="{FF2B5EF4-FFF2-40B4-BE49-F238E27FC236}">
                <a16:creationId xmlns:a16="http://schemas.microsoft.com/office/drawing/2014/main" id="{C4C10A83-5979-77AF-73E9-5C3A934DA47C}"/>
              </a:ext>
            </a:extLst>
          </p:cNvPr>
          <p:cNvGrpSpPr/>
          <p:nvPr/>
        </p:nvGrpSpPr>
        <p:grpSpPr>
          <a:xfrm>
            <a:off x="2246152" y="2297151"/>
            <a:ext cx="7699696" cy="3806088"/>
            <a:chOff x="2719260" y="1907013"/>
            <a:chExt cx="6753480" cy="3345211"/>
          </a:xfrm>
        </p:grpSpPr>
        <p:pic>
          <p:nvPicPr>
            <p:cNvPr id="9" name="Picture 8">
              <a:extLst>
                <a:ext uri="{FF2B5EF4-FFF2-40B4-BE49-F238E27FC236}">
                  <a16:creationId xmlns:a16="http://schemas.microsoft.com/office/drawing/2014/main" id="{47FA1BED-78C6-F409-5784-995CE21A5912}"/>
                </a:ext>
              </a:extLst>
            </p:cNvPr>
            <p:cNvPicPr>
              <a:picLocks noChangeAspect="1"/>
            </p:cNvPicPr>
            <p:nvPr/>
          </p:nvPicPr>
          <p:blipFill rotWithShape="1">
            <a:blip r:embed="rId3"/>
            <a:srcRect b="24815"/>
            <a:stretch/>
          </p:blipFill>
          <p:spPr>
            <a:xfrm>
              <a:off x="2719260" y="1907013"/>
              <a:ext cx="6753480" cy="3345211"/>
            </a:xfrm>
            <a:prstGeom prst="rect">
              <a:avLst/>
            </a:prstGeom>
            <a:ln w="38100" cap="sq">
              <a:solidFill>
                <a:srgbClr val="000000"/>
              </a:solidFill>
              <a:prstDash val="solid"/>
              <a:miter lim="800000"/>
            </a:ln>
            <a:effectLst/>
          </p:spPr>
        </p:pic>
        <p:pic>
          <p:nvPicPr>
            <p:cNvPr id="3" name="Picture 2" descr="Graphical user interface, application, Word"/>
            <p:cNvPicPr>
              <a:picLocks noChangeAspect="1"/>
            </p:cNvPicPr>
            <p:nvPr/>
          </p:nvPicPr>
          <p:blipFill rotWithShape="1">
            <a:blip r:embed="rId4"/>
            <a:srcRect l="57899" t="31169" r="34520" b="64326"/>
            <a:stretch/>
          </p:blipFill>
          <p:spPr>
            <a:xfrm>
              <a:off x="3772379" y="3937578"/>
              <a:ext cx="1574846" cy="248167"/>
            </a:xfrm>
            <a:prstGeom prst="rect">
              <a:avLst/>
            </a:prstGeom>
            <a:ln w="12700">
              <a:solidFill>
                <a:schemeClr val="tx1"/>
              </a:solidFill>
            </a:ln>
          </p:spPr>
        </p:pic>
        <p:sp>
          <p:nvSpPr>
            <p:cNvPr id="10" name="Arrow: Right 9">
              <a:extLst>
                <a:ext uri="{FF2B5EF4-FFF2-40B4-BE49-F238E27FC236}">
                  <a16:creationId xmlns:a16="http://schemas.microsoft.com/office/drawing/2014/main" id="{926B0371-BF91-84AF-03B3-7F6D33A15D3C}"/>
                </a:ext>
              </a:extLst>
            </p:cNvPr>
            <p:cNvSpPr/>
            <p:nvPr/>
          </p:nvSpPr>
          <p:spPr>
            <a:xfrm rot="10800000">
              <a:off x="5476072" y="3908809"/>
              <a:ext cx="1168789" cy="31193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99E8AE6C-DA73-4B04-DF3A-F217206E2514}"/>
              </a:ext>
            </a:extLst>
          </p:cNvPr>
          <p:cNvSpPr txBox="1"/>
          <p:nvPr/>
        </p:nvSpPr>
        <p:spPr>
          <a:xfrm>
            <a:off x="152400" y="1348542"/>
            <a:ext cx="11887200" cy="53553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3200" dirty="0">
                <a:solidFill>
                  <a:srgbClr val="0C4A6D"/>
                </a:solidFill>
                <a:latin typeface="Arial" panose="020B0604020202020204"/>
              </a:rPr>
              <a:t>Select the user role: editor, comments only, or read-only. </a:t>
            </a:r>
          </a:p>
        </p:txBody>
      </p:sp>
    </p:spTree>
    <p:extLst>
      <p:ext uri="{BB962C8B-B14F-4D97-AF65-F5344CB8AC3E}">
        <p14:creationId xmlns:p14="http://schemas.microsoft.com/office/powerpoint/2010/main" val="4073734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altLang="en-US" b="1" dirty="0">
                <a:cs typeface="Arial" panose="020B0604020202020204" pitchFamily="34" charset="0"/>
              </a:rPr>
              <a:t>Assigning a Plan Submitter</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31</a:t>
            </a:fld>
            <a:endParaRPr lang="en-US" altLang="en-US" dirty="0"/>
          </a:p>
        </p:txBody>
      </p:sp>
      <p:sp>
        <p:nvSpPr>
          <p:cNvPr id="7" name="TextBox 6">
            <a:extLst>
              <a:ext uri="{FF2B5EF4-FFF2-40B4-BE49-F238E27FC236}">
                <a16:creationId xmlns:a16="http://schemas.microsoft.com/office/drawing/2014/main" id="{99E8AE6C-DA73-4B04-DF3A-F217206E2514}"/>
              </a:ext>
            </a:extLst>
          </p:cNvPr>
          <p:cNvSpPr txBox="1"/>
          <p:nvPr/>
        </p:nvSpPr>
        <p:spPr>
          <a:xfrm>
            <a:off x="384717" y="1529362"/>
            <a:ext cx="4346940" cy="4337598"/>
          </a:xfrm>
          <a:prstGeom prst="rect">
            <a:avLst/>
          </a:prstGeom>
          <a:noFill/>
        </p:spPr>
        <p:txBody>
          <a:bodyPr wrap="square">
            <a:spAutoFit/>
          </a:bodyPr>
          <a:lstStyle/>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Directors can add Submitters to a plan.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Submitters can add other users to a plan.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Submitters can request other users be granted the Submitter role. The Director will receive an automated email for all Submitter requests and must approve all Submitters. </a:t>
            </a:r>
          </a:p>
        </p:txBody>
      </p:sp>
      <p:grpSp>
        <p:nvGrpSpPr>
          <p:cNvPr id="6" name="Group 5" descr="Screenshot showing the &quot;Request Authority to Submit Plan&quot; button for a new user">
            <a:extLst>
              <a:ext uri="{FF2B5EF4-FFF2-40B4-BE49-F238E27FC236}">
                <a16:creationId xmlns:a16="http://schemas.microsoft.com/office/drawing/2014/main" id="{245CE334-F629-D7CE-9E9B-CF0A6D0EA319}"/>
              </a:ext>
            </a:extLst>
          </p:cNvPr>
          <p:cNvGrpSpPr/>
          <p:nvPr/>
        </p:nvGrpSpPr>
        <p:grpSpPr>
          <a:xfrm>
            <a:off x="4963974" y="1529362"/>
            <a:ext cx="6269285" cy="4337598"/>
            <a:chOff x="5428344" y="1734976"/>
            <a:chExt cx="5928998" cy="4131983"/>
          </a:xfrm>
        </p:grpSpPr>
        <p:grpSp>
          <p:nvGrpSpPr>
            <p:cNvPr id="14" name="Group 13">
              <a:extLst>
                <a:ext uri="{FF2B5EF4-FFF2-40B4-BE49-F238E27FC236}">
                  <a16:creationId xmlns:a16="http://schemas.microsoft.com/office/drawing/2014/main" id="{D489EC2A-9A3E-347C-A6A1-214CB98C8961}"/>
                </a:ext>
              </a:extLst>
            </p:cNvPr>
            <p:cNvGrpSpPr/>
            <p:nvPr/>
          </p:nvGrpSpPr>
          <p:grpSpPr>
            <a:xfrm>
              <a:off x="5428344" y="1734976"/>
              <a:ext cx="5928998" cy="4131983"/>
              <a:chOff x="3741988" y="3024060"/>
              <a:chExt cx="4708023" cy="3388046"/>
            </a:xfrm>
          </p:grpSpPr>
          <p:grpSp>
            <p:nvGrpSpPr>
              <p:cNvPr id="11" name="Group 10">
                <a:extLst>
                  <a:ext uri="{FF2B5EF4-FFF2-40B4-BE49-F238E27FC236}">
                    <a16:creationId xmlns:a16="http://schemas.microsoft.com/office/drawing/2014/main" id="{7FAE9C27-47A0-C7D2-CE99-DB6458A0A799}"/>
                  </a:ext>
                </a:extLst>
              </p:cNvPr>
              <p:cNvGrpSpPr/>
              <p:nvPr/>
            </p:nvGrpSpPr>
            <p:grpSpPr>
              <a:xfrm>
                <a:off x="3741988" y="3024060"/>
                <a:ext cx="4708023" cy="3388046"/>
                <a:chOff x="4136133" y="3150867"/>
                <a:chExt cx="4708023" cy="3388046"/>
              </a:xfrm>
            </p:grpSpPr>
            <p:pic>
              <p:nvPicPr>
                <p:cNvPr id="9" name="Picture 8">
                  <a:extLst>
                    <a:ext uri="{FF2B5EF4-FFF2-40B4-BE49-F238E27FC236}">
                      <a16:creationId xmlns:a16="http://schemas.microsoft.com/office/drawing/2014/main" id="{47FA1BED-78C6-F409-5784-995CE21A5912}"/>
                    </a:ext>
                  </a:extLst>
                </p:cNvPr>
                <p:cNvPicPr>
                  <a:picLocks noChangeAspect="1"/>
                </p:cNvPicPr>
                <p:nvPr/>
              </p:nvPicPr>
              <p:blipFill>
                <a:blip r:embed="rId3"/>
                <a:stretch>
                  <a:fillRect/>
                </a:stretch>
              </p:blipFill>
              <p:spPr>
                <a:xfrm>
                  <a:off x="4136133" y="3150867"/>
                  <a:ext cx="4708023" cy="3388046"/>
                </a:xfrm>
                <a:prstGeom prst="rect">
                  <a:avLst/>
                </a:prstGeom>
                <a:ln w="38100" cap="sq">
                  <a:solidFill>
                    <a:srgbClr val="000000"/>
                  </a:solidFill>
                  <a:prstDash val="solid"/>
                  <a:miter lim="800000"/>
                </a:ln>
                <a:effectLst/>
              </p:spPr>
            </p:pic>
            <p:pic>
              <p:nvPicPr>
                <p:cNvPr id="3" name="Picture 2" descr="Graphical user interface, application, Word"/>
                <p:cNvPicPr>
                  <a:picLocks noChangeAspect="1"/>
                </p:cNvPicPr>
                <p:nvPr/>
              </p:nvPicPr>
              <p:blipFill rotWithShape="1">
                <a:blip r:embed="rId4"/>
                <a:srcRect l="57899" t="31169" r="34520" b="64326"/>
                <a:stretch/>
              </p:blipFill>
              <p:spPr>
                <a:xfrm>
                  <a:off x="4870289" y="4697085"/>
                  <a:ext cx="1097865" cy="188973"/>
                </a:xfrm>
                <a:prstGeom prst="rect">
                  <a:avLst/>
                </a:prstGeom>
                <a:ln w="12700">
                  <a:solidFill>
                    <a:schemeClr val="tx1"/>
                  </a:solidFill>
                </a:ln>
              </p:spPr>
            </p:pic>
          </p:grpSp>
          <p:sp>
            <p:nvSpPr>
              <p:cNvPr id="12" name="Rectangle 11">
                <a:extLst>
                  <a:ext uri="{FF2B5EF4-FFF2-40B4-BE49-F238E27FC236}">
                    <a16:creationId xmlns:a16="http://schemas.microsoft.com/office/drawing/2014/main" id="{E3AE339F-BEDE-4A42-A02F-B3BFF0CC2F9C}"/>
                  </a:ext>
                </a:extLst>
              </p:cNvPr>
              <p:cNvSpPr/>
              <p:nvPr/>
            </p:nvSpPr>
            <p:spPr>
              <a:xfrm>
                <a:off x="4337824" y="4759251"/>
                <a:ext cx="1449659" cy="18897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E7209A3-BCA0-3BC1-161F-4414A0AE8E4B}"/>
                  </a:ext>
                </a:extLst>
              </p:cNvPr>
              <p:cNvSpPr/>
              <p:nvPr/>
            </p:nvSpPr>
            <p:spPr>
              <a:xfrm>
                <a:off x="3755570" y="5567391"/>
                <a:ext cx="4585542" cy="7889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AB222BDA-6666-8918-7BF1-B812E38D09DE}"/>
                </a:ext>
              </a:extLst>
            </p:cNvPr>
            <p:cNvSpPr/>
            <p:nvPr/>
          </p:nvSpPr>
          <p:spPr>
            <a:xfrm>
              <a:off x="8329960" y="3178097"/>
              <a:ext cx="457200" cy="18288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91311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Navigating a Plan</a:t>
            </a:r>
          </a:p>
        </p:txBody>
      </p:sp>
      <p:pic>
        <p:nvPicPr>
          <p:cNvPr id="5" name="Graphic 4" descr="Compass">
            <a:extLst>
              <a:ext uri="{FF2B5EF4-FFF2-40B4-BE49-F238E27FC236}">
                <a16:creationId xmlns:a16="http://schemas.microsoft.com/office/drawing/2014/main" id="{D5E351D1-7AC7-8991-A440-5C9231CA7D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9089" y="2248490"/>
            <a:ext cx="3173819" cy="3173819"/>
          </a:xfrm>
          <a:prstGeom prst="rect">
            <a:avLst/>
          </a:prstGeom>
        </p:spPr>
      </p:pic>
    </p:spTree>
    <p:extLst>
      <p:ext uri="{BB962C8B-B14F-4D97-AF65-F5344CB8AC3E}">
        <p14:creationId xmlns:p14="http://schemas.microsoft.com/office/powerpoint/2010/main" val="48393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1899"/>
            <a:ext cx="11887200" cy="1325563"/>
          </a:xfrm>
        </p:spPr>
        <p:txBody>
          <a:bodyPr/>
          <a:lstStyle/>
          <a:p>
            <a:r>
              <a:rPr lang="en-US" b="1" dirty="0"/>
              <a:t>eMEP System Toolbar</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33</a:t>
            </a:fld>
            <a:endParaRPr lang="en-US" altLang="en-US" dirty="0"/>
          </a:p>
        </p:txBody>
      </p:sp>
      <p:sp>
        <p:nvSpPr>
          <p:cNvPr id="10" name="Rectangle 9" descr="blank box">
            <a:extLst>
              <a:ext uri="{FF2B5EF4-FFF2-40B4-BE49-F238E27FC236}">
                <a16:creationId xmlns:a16="http://schemas.microsoft.com/office/drawing/2014/main" id="{DE29AF75-F7F0-2BAE-71B7-1F99BD3BBEB6}"/>
              </a:ext>
            </a:extLst>
          </p:cNvPr>
          <p:cNvSpPr/>
          <p:nvPr/>
        </p:nvSpPr>
        <p:spPr>
          <a:xfrm>
            <a:off x="1295401" y="3800475"/>
            <a:ext cx="6291263"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9" name="Group 8" descr="eMEP System Toolbar">
            <a:extLst>
              <a:ext uri="{FF2B5EF4-FFF2-40B4-BE49-F238E27FC236}">
                <a16:creationId xmlns:a16="http://schemas.microsoft.com/office/drawing/2014/main" id="{568E77A8-558D-9B7A-00D3-1E0FF4798C6B}"/>
              </a:ext>
            </a:extLst>
          </p:cNvPr>
          <p:cNvGrpSpPr/>
          <p:nvPr/>
        </p:nvGrpSpPr>
        <p:grpSpPr>
          <a:xfrm>
            <a:off x="628650" y="2494373"/>
            <a:ext cx="10953750" cy="1869254"/>
            <a:chOff x="619125" y="2396360"/>
            <a:chExt cx="10953750" cy="1869254"/>
          </a:xfrm>
        </p:grpSpPr>
        <p:pic>
          <p:nvPicPr>
            <p:cNvPr id="12" name="Picture 11" descr="Text">
              <a:extLst>
                <a:ext uri="{FF2B5EF4-FFF2-40B4-BE49-F238E27FC236}">
                  <a16:creationId xmlns:a16="http://schemas.microsoft.com/office/drawing/2014/main" id="{4F93F5E5-150A-5499-0D50-9D0B3B6D2616}"/>
                </a:ext>
              </a:extLst>
            </p:cNvPr>
            <p:cNvPicPr>
              <a:picLocks noChangeAspect="1"/>
            </p:cNvPicPr>
            <p:nvPr/>
          </p:nvPicPr>
          <p:blipFill rotWithShape="1">
            <a:blip r:embed="rId3"/>
            <a:srcRect t="16865" b="5463"/>
            <a:stretch/>
          </p:blipFill>
          <p:spPr>
            <a:xfrm>
              <a:off x="619125" y="2615804"/>
              <a:ext cx="10953750" cy="1649810"/>
            </a:xfrm>
            <a:prstGeom prst="rect">
              <a:avLst/>
            </a:prstGeom>
            <a:ln>
              <a:solidFill>
                <a:schemeClr val="tx1"/>
              </a:solidFill>
            </a:ln>
          </p:spPr>
        </p:pic>
        <p:sp>
          <p:nvSpPr>
            <p:cNvPr id="13" name="Rectangle 12" descr="blank rectangle">
              <a:extLst>
                <a:ext uri="{FF2B5EF4-FFF2-40B4-BE49-F238E27FC236}">
                  <a16:creationId xmlns:a16="http://schemas.microsoft.com/office/drawing/2014/main" id="{635CDAD9-0548-088D-905C-269156848A6D}"/>
                </a:ext>
              </a:extLst>
            </p:cNvPr>
            <p:cNvSpPr/>
            <p:nvPr/>
          </p:nvSpPr>
          <p:spPr>
            <a:xfrm>
              <a:off x="719139" y="3479800"/>
              <a:ext cx="6786562" cy="3143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Arrow: Right 2">
              <a:extLst>
                <a:ext uri="{FF2B5EF4-FFF2-40B4-BE49-F238E27FC236}">
                  <a16:creationId xmlns:a16="http://schemas.microsoft.com/office/drawing/2014/main" id="{E078B4F5-BEC1-83E4-C9BE-BF85713D2AFE}"/>
                </a:ext>
              </a:extLst>
            </p:cNvPr>
            <p:cNvSpPr/>
            <p:nvPr/>
          </p:nvSpPr>
          <p:spPr>
            <a:xfrm>
              <a:off x="3178970" y="2396360"/>
              <a:ext cx="1866900" cy="68974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42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1899"/>
            <a:ext cx="11887200" cy="1325563"/>
          </a:xfrm>
        </p:spPr>
        <p:txBody>
          <a:bodyPr/>
          <a:lstStyle/>
          <a:p>
            <a:r>
              <a:rPr lang="en-US" b="1" dirty="0"/>
              <a:t>Plan Index Page</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34</a:t>
            </a:fld>
            <a:endParaRPr lang="en-US" altLang="en-US" dirty="0"/>
          </a:p>
        </p:txBody>
      </p:sp>
      <p:sp>
        <p:nvSpPr>
          <p:cNvPr id="10" name="Rectangle 9" descr="blank box">
            <a:extLst>
              <a:ext uri="{FF2B5EF4-FFF2-40B4-BE49-F238E27FC236}">
                <a16:creationId xmlns:a16="http://schemas.microsoft.com/office/drawing/2014/main" id="{DE29AF75-F7F0-2BAE-71B7-1F99BD3BBEB6}"/>
              </a:ext>
            </a:extLst>
          </p:cNvPr>
          <p:cNvSpPr/>
          <p:nvPr/>
        </p:nvSpPr>
        <p:spPr>
          <a:xfrm>
            <a:off x="1295401" y="3800475"/>
            <a:ext cx="6291263"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6" name="Group 5" descr="Screenshot of the Plan Index page showing the &quot;Edit Section&quot; link">
            <a:extLst>
              <a:ext uri="{FF2B5EF4-FFF2-40B4-BE49-F238E27FC236}">
                <a16:creationId xmlns:a16="http://schemas.microsoft.com/office/drawing/2014/main" id="{F2544675-4CF3-5C25-2202-F01C244BBA9E}"/>
              </a:ext>
            </a:extLst>
          </p:cNvPr>
          <p:cNvGrpSpPr/>
          <p:nvPr/>
        </p:nvGrpSpPr>
        <p:grpSpPr>
          <a:xfrm>
            <a:off x="1500200" y="1567462"/>
            <a:ext cx="9191599" cy="4523891"/>
            <a:chOff x="2175024" y="1380104"/>
            <a:chExt cx="9191599" cy="4523891"/>
          </a:xfrm>
        </p:grpSpPr>
        <p:pic>
          <p:nvPicPr>
            <p:cNvPr id="8" name="Picture 7">
              <a:extLst>
                <a:ext uri="{FF2B5EF4-FFF2-40B4-BE49-F238E27FC236}">
                  <a16:creationId xmlns:a16="http://schemas.microsoft.com/office/drawing/2014/main" id="{81156E6F-F179-F1FF-6FA8-D4994D227EBB}"/>
                </a:ext>
              </a:extLst>
            </p:cNvPr>
            <p:cNvPicPr>
              <a:picLocks noChangeAspect="1"/>
            </p:cNvPicPr>
            <p:nvPr/>
          </p:nvPicPr>
          <p:blipFill>
            <a:blip r:embed="rId3"/>
            <a:srcRect b="14416"/>
            <a:stretch/>
          </p:blipFill>
          <p:spPr>
            <a:xfrm>
              <a:off x="2229852" y="1380104"/>
              <a:ext cx="9136771" cy="4523891"/>
            </a:xfrm>
            <a:prstGeom prst="rect">
              <a:avLst/>
            </a:prstGeom>
            <a:ln w="38100" cap="sq">
              <a:solidFill>
                <a:srgbClr val="000000"/>
              </a:solidFill>
              <a:prstDash val="solid"/>
              <a:miter lim="800000"/>
            </a:ln>
            <a:effectLst/>
          </p:spPr>
        </p:pic>
        <p:sp>
          <p:nvSpPr>
            <p:cNvPr id="3" name="Rectangle 2">
              <a:extLst>
                <a:ext uri="{FF2B5EF4-FFF2-40B4-BE49-F238E27FC236}">
                  <a16:creationId xmlns:a16="http://schemas.microsoft.com/office/drawing/2014/main" id="{E04117F9-30D2-AD32-C866-66B2F8942F12}"/>
                </a:ext>
              </a:extLst>
            </p:cNvPr>
            <p:cNvSpPr/>
            <p:nvPr/>
          </p:nvSpPr>
          <p:spPr>
            <a:xfrm>
              <a:off x="2175024" y="1391614"/>
              <a:ext cx="1166800" cy="42399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Rectangle 4">
              <a:extLst>
                <a:ext uri="{FF2B5EF4-FFF2-40B4-BE49-F238E27FC236}">
                  <a16:creationId xmlns:a16="http://schemas.microsoft.com/office/drawing/2014/main" id="{14B3B5B8-9FF9-1234-DE5F-09A12D085A72}"/>
                </a:ext>
              </a:extLst>
            </p:cNvPr>
            <p:cNvSpPr/>
            <p:nvPr/>
          </p:nvSpPr>
          <p:spPr>
            <a:xfrm>
              <a:off x="10126091" y="3657586"/>
              <a:ext cx="914400" cy="27432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2062736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Update Status &amp; Save Buttons</a:t>
            </a:r>
          </a:p>
        </p:txBody>
      </p:sp>
      <p:sp>
        <p:nvSpPr>
          <p:cNvPr id="4" name="Slide Number Placeholder 3"/>
          <p:cNvSpPr>
            <a:spLocks noGrp="1"/>
          </p:cNvSpPr>
          <p:nvPr>
            <p:ph type="sldNum" sz="quarter" idx="12"/>
          </p:nvPr>
        </p:nvSpPr>
        <p: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D6029DA4-09B0-4A2D-AA4B-CC45A202471A}" type="slidenum">
              <a:rPr lang="en-US" altLang="en-US" smtClean="0"/>
              <a:pPr/>
              <a:t>35</a:t>
            </a:fld>
            <a:endParaRPr lang="en-US" altLang="en-US" dirty="0"/>
          </a:p>
        </p:txBody>
      </p:sp>
      <p:pic>
        <p:nvPicPr>
          <p:cNvPr id="6" name="Picture 5" descr="Screenshot showing a dropdown menu in &quot;draft&quot; status">
            <a:extLst>
              <a:ext uri="{FF2B5EF4-FFF2-40B4-BE49-F238E27FC236}">
                <a16:creationId xmlns:a16="http://schemas.microsoft.com/office/drawing/2014/main" id="{EC616596-E21F-E414-FDBA-B1025001F813}"/>
              </a:ext>
            </a:extLst>
          </p:cNvPr>
          <p:cNvPicPr>
            <a:picLocks noChangeAspect="1"/>
          </p:cNvPicPr>
          <p:nvPr/>
        </p:nvPicPr>
        <p:blipFill rotWithShape="1">
          <a:blip r:embed="rId3"/>
          <a:srcRect l="5485" r="11531" b="4337"/>
          <a:stretch/>
        </p:blipFill>
        <p:spPr>
          <a:xfrm>
            <a:off x="1207146" y="5112481"/>
            <a:ext cx="4181287" cy="1208660"/>
          </a:xfrm>
          <a:prstGeom prst="rect">
            <a:avLst/>
          </a:prstGeom>
          <a:ln>
            <a:solidFill>
              <a:schemeClr val="tx1"/>
            </a:solidFill>
          </a:ln>
        </p:spPr>
      </p:pic>
      <p:pic>
        <p:nvPicPr>
          <p:cNvPr id="8" name="Picture 7" descr="Screenshot showing 2 &quot;Save&quot; buttons">
            <a:extLst>
              <a:ext uri="{FF2B5EF4-FFF2-40B4-BE49-F238E27FC236}">
                <a16:creationId xmlns:a16="http://schemas.microsoft.com/office/drawing/2014/main" id="{4B44CD13-D371-4127-BF33-C5FC1F0A9EA3}"/>
              </a:ext>
            </a:extLst>
          </p:cNvPr>
          <p:cNvPicPr>
            <a:picLocks noChangeAspect="1"/>
          </p:cNvPicPr>
          <p:nvPr/>
        </p:nvPicPr>
        <p:blipFill rotWithShape="1">
          <a:blip r:embed="rId4"/>
          <a:srcRect t="27638"/>
          <a:stretch/>
        </p:blipFill>
        <p:spPr>
          <a:xfrm>
            <a:off x="2214562" y="2556640"/>
            <a:ext cx="7762875" cy="978730"/>
          </a:xfrm>
          <a:prstGeom prst="rect">
            <a:avLst/>
          </a:prstGeom>
          <a:ln>
            <a:solidFill>
              <a:schemeClr val="tx1"/>
            </a:solidFill>
          </a:ln>
        </p:spPr>
      </p:pic>
      <p:sp>
        <p:nvSpPr>
          <p:cNvPr id="3" name="TextBox 2">
            <a:extLst>
              <a:ext uri="{FF2B5EF4-FFF2-40B4-BE49-F238E27FC236}">
                <a16:creationId xmlns:a16="http://schemas.microsoft.com/office/drawing/2014/main" id="{8935C8D0-CB0C-173D-3562-DE1B15F697D1}"/>
              </a:ext>
            </a:extLst>
          </p:cNvPr>
          <p:cNvSpPr txBox="1"/>
          <p:nvPr/>
        </p:nvSpPr>
        <p:spPr>
          <a:xfrm>
            <a:off x="152400" y="1380220"/>
            <a:ext cx="11887200" cy="978729"/>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3200" dirty="0">
                <a:solidFill>
                  <a:srgbClr val="0C4A6D"/>
                </a:solidFill>
                <a:latin typeface="Arial" panose="020B0604020202020204"/>
              </a:rPr>
              <a:t>Make sure that after entering any information into your plan you click one of the “Save” buttons at the bottom of the page. </a:t>
            </a:r>
          </a:p>
        </p:txBody>
      </p:sp>
      <p:sp>
        <p:nvSpPr>
          <p:cNvPr id="5" name="TextBox 4">
            <a:extLst>
              <a:ext uri="{FF2B5EF4-FFF2-40B4-BE49-F238E27FC236}">
                <a16:creationId xmlns:a16="http://schemas.microsoft.com/office/drawing/2014/main" id="{189DDBC3-2B53-0DE4-31DC-6C97A9D3018A}"/>
              </a:ext>
            </a:extLst>
          </p:cNvPr>
          <p:cNvSpPr txBox="1"/>
          <p:nvPr/>
        </p:nvSpPr>
        <p:spPr>
          <a:xfrm>
            <a:off x="38098" y="3993577"/>
            <a:ext cx="11887200" cy="978729"/>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3200" dirty="0">
                <a:solidFill>
                  <a:srgbClr val="0C4A6D"/>
                </a:solidFill>
                <a:latin typeface="Arial" panose="020B0604020202020204"/>
              </a:rPr>
              <a:t>After you have finished editing all tabs, change the status from “Draft” to “Completed.” </a:t>
            </a:r>
          </a:p>
        </p:txBody>
      </p:sp>
      <p:sp>
        <p:nvSpPr>
          <p:cNvPr id="7" name="Arrow: Right 6">
            <a:extLst>
              <a:ext uri="{FF2B5EF4-FFF2-40B4-BE49-F238E27FC236}">
                <a16:creationId xmlns:a16="http://schemas.microsoft.com/office/drawing/2014/main" id="{0B58B2E6-A085-D361-76EC-FFB23A25EF01}"/>
              </a:ext>
              <a:ext uri="{C183D7F6-B498-43B3-948B-1728B52AA6E4}">
                <adec:decorative xmlns:adec="http://schemas.microsoft.com/office/drawing/2017/decorative" val="1"/>
              </a:ext>
            </a:extLst>
          </p:cNvPr>
          <p:cNvSpPr/>
          <p:nvPr/>
        </p:nvSpPr>
        <p:spPr>
          <a:xfrm>
            <a:off x="5851067" y="5442567"/>
            <a:ext cx="1121231" cy="4847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creenshot showing a dropdown menu in &quot;Completed&quot; status">
            <a:extLst>
              <a:ext uri="{FF2B5EF4-FFF2-40B4-BE49-F238E27FC236}">
                <a16:creationId xmlns:a16="http://schemas.microsoft.com/office/drawing/2014/main" id="{E4DCAC5E-1C86-F554-7443-79A93A74E865}"/>
              </a:ext>
            </a:extLst>
          </p:cNvPr>
          <p:cNvPicPr>
            <a:picLocks noChangeAspect="1"/>
          </p:cNvPicPr>
          <p:nvPr/>
        </p:nvPicPr>
        <p:blipFill rotWithShape="1">
          <a:blip r:embed="rId5"/>
          <a:srcRect b="8374"/>
          <a:stretch/>
        </p:blipFill>
        <p:spPr>
          <a:xfrm>
            <a:off x="7401113" y="5045712"/>
            <a:ext cx="4181287" cy="1263464"/>
          </a:xfrm>
          <a:prstGeom prst="rect">
            <a:avLst/>
          </a:prstGeom>
          <a:ln>
            <a:solidFill>
              <a:schemeClr val="tx1"/>
            </a:solidFill>
          </a:ln>
        </p:spPr>
      </p:pic>
      <p:sp>
        <p:nvSpPr>
          <p:cNvPr id="11" name="Rectangle 10">
            <a:extLst>
              <a:ext uri="{FF2B5EF4-FFF2-40B4-BE49-F238E27FC236}">
                <a16:creationId xmlns:a16="http://schemas.microsoft.com/office/drawing/2014/main" id="{905074E9-82C8-9A4B-908F-5B2A48027BDA}"/>
              </a:ext>
              <a:ext uri="{C183D7F6-B498-43B3-948B-1728B52AA6E4}">
                <adec:decorative xmlns:adec="http://schemas.microsoft.com/office/drawing/2017/decorative" val="1"/>
              </a:ext>
            </a:extLst>
          </p:cNvPr>
          <p:cNvSpPr/>
          <p:nvPr/>
        </p:nvSpPr>
        <p:spPr>
          <a:xfrm>
            <a:off x="2729304" y="3119564"/>
            <a:ext cx="4242994" cy="39976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Rectangle 11">
            <a:extLst>
              <a:ext uri="{FF2B5EF4-FFF2-40B4-BE49-F238E27FC236}">
                <a16:creationId xmlns:a16="http://schemas.microsoft.com/office/drawing/2014/main" id="{462FEB74-14AC-A4C8-AD3A-27818846A109}"/>
              </a:ext>
              <a:ext uri="{C183D7F6-B498-43B3-948B-1728B52AA6E4}">
                <adec:decorative xmlns:adec="http://schemas.microsoft.com/office/drawing/2017/decorative" val="1"/>
              </a:ext>
            </a:extLst>
          </p:cNvPr>
          <p:cNvSpPr/>
          <p:nvPr/>
        </p:nvSpPr>
        <p:spPr>
          <a:xfrm>
            <a:off x="8670278" y="5684917"/>
            <a:ext cx="2314576" cy="27577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9117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599"/>
            <a:ext cx="11887200" cy="1325563"/>
          </a:xfrm>
        </p:spPr>
        <p:txBody>
          <a:bodyPr>
            <a:normAutofit/>
          </a:bodyPr>
          <a:lstStyle/>
          <a:p>
            <a:r>
              <a:rPr lang="en-US" b="1" dirty="0"/>
              <a:t>Helpful Tip: Sample Links</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36</a:t>
            </a:fld>
            <a:endParaRPr lang="en-US" altLang="en-US" dirty="0"/>
          </a:p>
        </p:txBody>
      </p:sp>
      <p:grpSp>
        <p:nvGrpSpPr>
          <p:cNvPr id="12" name="Group 11" descr="Screenshot of Section 5: Regular School Year that shows linked text that says &quot;Key Skills&quot;">
            <a:extLst>
              <a:ext uri="{FF2B5EF4-FFF2-40B4-BE49-F238E27FC236}">
                <a16:creationId xmlns:a16="http://schemas.microsoft.com/office/drawing/2014/main" id="{E796C881-2D92-72CA-FB0B-764D41B49689}"/>
              </a:ext>
            </a:extLst>
          </p:cNvPr>
          <p:cNvGrpSpPr>
            <a:grpSpLocks noChangeAspect="1"/>
          </p:cNvGrpSpPr>
          <p:nvPr/>
        </p:nvGrpSpPr>
        <p:grpSpPr>
          <a:xfrm>
            <a:off x="1894691" y="1630910"/>
            <a:ext cx="8402618" cy="4464506"/>
            <a:chOff x="625300" y="1580162"/>
            <a:chExt cx="5866208" cy="3114231"/>
          </a:xfrm>
        </p:grpSpPr>
        <p:pic>
          <p:nvPicPr>
            <p:cNvPr id="8" name="Picture 7">
              <a:extLst>
                <a:ext uri="{FF2B5EF4-FFF2-40B4-BE49-F238E27FC236}">
                  <a16:creationId xmlns:a16="http://schemas.microsoft.com/office/drawing/2014/main" id="{0D28180D-05CB-FDD2-F98A-322AC2CBAFD3}"/>
                </a:ext>
              </a:extLst>
            </p:cNvPr>
            <p:cNvPicPr>
              <a:picLocks noChangeAspect="1"/>
            </p:cNvPicPr>
            <p:nvPr/>
          </p:nvPicPr>
          <p:blipFill rotWithShape="1">
            <a:blip r:embed="rId3"/>
            <a:srcRect r="24162"/>
            <a:stretch/>
          </p:blipFill>
          <p:spPr>
            <a:xfrm>
              <a:off x="625300" y="1580162"/>
              <a:ext cx="5866208" cy="3114231"/>
            </a:xfrm>
            <a:prstGeom prst="rect">
              <a:avLst/>
            </a:prstGeom>
            <a:ln w="12700">
              <a:solidFill>
                <a:schemeClr val="tx1"/>
              </a:solidFill>
            </a:ln>
          </p:spPr>
        </p:pic>
        <p:sp>
          <p:nvSpPr>
            <p:cNvPr id="11" name="Rectangle 10">
              <a:extLst>
                <a:ext uri="{FF2B5EF4-FFF2-40B4-BE49-F238E27FC236}">
                  <a16:creationId xmlns:a16="http://schemas.microsoft.com/office/drawing/2014/main" id="{E7969C36-0247-D3CD-60D1-530E87C30CDA}"/>
                </a:ext>
              </a:extLst>
            </p:cNvPr>
            <p:cNvSpPr/>
            <p:nvPr/>
          </p:nvSpPr>
          <p:spPr>
            <a:xfrm>
              <a:off x="1843314" y="2510971"/>
              <a:ext cx="595085" cy="29028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00292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fontScale="90000"/>
          </a:bodyPr>
          <a:lstStyle/>
          <a:p>
            <a:r>
              <a:rPr lang="en-US" sz="6000" b="1" dirty="0"/>
              <a:t>Sections 1-4: </a:t>
            </a:r>
            <a:br>
              <a:rPr lang="en-US" sz="6000" b="1" dirty="0"/>
            </a:br>
            <a:r>
              <a:rPr lang="en-US" sz="6000" b="1" dirty="0"/>
              <a:t>Overview Information </a:t>
            </a:r>
            <a:br>
              <a:rPr lang="en-US" sz="6000" b="1" dirty="0"/>
            </a:br>
            <a:r>
              <a:rPr lang="en-US" sz="6000" b="1" dirty="0"/>
              <a:t>&amp; Allocations</a:t>
            </a:r>
          </a:p>
        </p:txBody>
      </p:sp>
      <p:pic>
        <p:nvPicPr>
          <p:cNvPr id="4" name="Graphic 3" descr="Checklist with solid fill">
            <a:extLst>
              <a:ext uri="{FF2B5EF4-FFF2-40B4-BE49-F238E27FC236}">
                <a16:creationId xmlns:a16="http://schemas.microsoft.com/office/drawing/2014/main" id="{D28BDB5F-988C-0B32-9A34-B4216F3FB2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6394" y="2582864"/>
            <a:ext cx="3479209" cy="3479209"/>
          </a:xfrm>
          <a:prstGeom prst="rect">
            <a:avLst/>
          </a:prstGeom>
        </p:spPr>
      </p:pic>
    </p:spTree>
    <p:extLst>
      <p:ext uri="{BB962C8B-B14F-4D97-AF65-F5344CB8AC3E}">
        <p14:creationId xmlns:p14="http://schemas.microsoft.com/office/powerpoint/2010/main" val="2786732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1: General Information </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38</a:t>
            </a:fld>
            <a:endParaRPr lang="en-US" altLang="en-US" dirty="0"/>
          </a:p>
        </p:txBody>
      </p:sp>
      <p:sp>
        <p:nvSpPr>
          <p:cNvPr id="5" name="TextBox 4">
            <a:extLst>
              <a:ext uri="{FF2B5EF4-FFF2-40B4-BE49-F238E27FC236}">
                <a16:creationId xmlns:a16="http://schemas.microsoft.com/office/drawing/2014/main" id="{E6E8EAFE-1104-A1C6-F0BC-D5ADE2C44FEB}"/>
              </a:ext>
            </a:extLst>
          </p:cNvPr>
          <p:cNvSpPr txBox="1"/>
          <p:nvPr/>
        </p:nvSpPr>
        <p:spPr>
          <a:xfrm>
            <a:off x="842963" y="5991508"/>
            <a:ext cx="11696700"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Reminder: Regions complete Section 1 for their DSAs and MOUs.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grpSp>
        <p:nvGrpSpPr>
          <p:cNvPr id="11" name="Group 10" descr="Screenshot of Section 1, General Information tab. ">
            <a:extLst>
              <a:ext uri="{FF2B5EF4-FFF2-40B4-BE49-F238E27FC236}">
                <a16:creationId xmlns:a16="http://schemas.microsoft.com/office/drawing/2014/main" id="{38770DA6-E36D-953C-F9AA-DD9638EF1685}"/>
              </a:ext>
            </a:extLst>
          </p:cNvPr>
          <p:cNvGrpSpPr/>
          <p:nvPr/>
        </p:nvGrpSpPr>
        <p:grpSpPr>
          <a:xfrm>
            <a:off x="2161970" y="1322845"/>
            <a:ext cx="7348106" cy="4418826"/>
            <a:chOff x="2161970" y="1322845"/>
            <a:chExt cx="7348106" cy="4418826"/>
          </a:xfrm>
        </p:grpSpPr>
        <p:grpSp>
          <p:nvGrpSpPr>
            <p:cNvPr id="8" name="Group 7">
              <a:extLst>
                <a:ext uri="{FF2B5EF4-FFF2-40B4-BE49-F238E27FC236}">
                  <a16:creationId xmlns:a16="http://schemas.microsoft.com/office/drawing/2014/main" id="{B8BF1EB7-6FFF-ED1B-7A64-502632F2FAB0}"/>
                </a:ext>
              </a:extLst>
            </p:cNvPr>
            <p:cNvGrpSpPr/>
            <p:nvPr/>
          </p:nvGrpSpPr>
          <p:grpSpPr>
            <a:xfrm>
              <a:off x="2681924" y="1322845"/>
              <a:ext cx="6828152" cy="4418826"/>
              <a:chOff x="2681924" y="1322845"/>
              <a:chExt cx="6828152" cy="4418826"/>
            </a:xfrm>
          </p:grpSpPr>
          <p:pic>
            <p:nvPicPr>
              <p:cNvPr id="13" name="Picture 12" descr="Graphical user interface, application">
                <a:extLst>
                  <a:ext uri="{FF2B5EF4-FFF2-40B4-BE49-F238E27FC236}">
                    <a16:creationId xmlns:a16="http://schemas.microsoft.com/office/drawing/2014/main" id="{E4BCDE39-4130-4E75-B40F-C6096DA4C8F2}"/>
                  </a:ext>
                </a:extLst>
              </p:cNvPr>
              <p:cNvPicPr>
                <a:picLocks noChangeAspect="1"/>
              </p:cNvPicPr>
              <p:nvPr/>
            </p:nvPicPr>
            <p:blipFill rotWithShape="1">
              <a:blip r:embed="rId3"/>
              <a:srcRect l="50000" t="5514" r="17031" b="14537"/>
              <a:stretch/>
            </p:blipFill>
            <p:spPr>
              <a:xfrm>
                <a:off x="2681924" y="1322845"/>
                <a:ext cx="6828152" cy="4418826"/>
              </a:xfrm>
              <a:prstGeom prst="rect">
                <a:avLst/>
              </a:prstGeom>
              <a:ln>
                <a:solidFill>
                  <a:schemeClr val="tx1"/>
                </a:solidFill>
              </a:ln>
            </p:spPr>
          </p:pic>
          <p:sp>
            <p:nvSpPr>
              <p:cNvPr id="14" name="Rectangle 13" descr="Red Box">
                <a:extLst>
                  <a:ext uri="{FF2B5EF4-FFF2-40B4-BE49-F238E27FC236}">
                    <a16:creationId xmlns:a16="http://schemas.microsoft.com/office/drawing/2014/main" id="{D10C89C1-CD32-3C45-1FD1-CA94B9450939}"/>
                  </a:ext>
                </a:extLst>
              </p:cNvPr>
              <p:cNvSpPr/>
              <p:nvPr/>
            </p:nvSpPr>
            <p:spPr>
              <a:xfrm>
                <a:off x="3532094" y="2648409"/>
                <a:ext cx="2151529" cy="17801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0" name="Arrow: Right 9">
              <a:extLst>
                <a:ext uri="{FF2B5EF4-FFF2-40B4-BE49-F238E27FC236}">
                  <a16:creationId xmlns:a16="http://schemas.microsoft.com/office/drawing/2014/main" id="{BDD1F82A-7E6A-91EB-D7C6-900916461CC4}"/>
                </a:ext>
              </a:extLst>
            </p:cNvPr>
            <p:cNvSpPr/>
            <p:nvPr/>
          </p:nvSpPr>
          <p:spPr>
            <a:xfrm>
              <a:off x="2161970" y="2494536"/>
              <a:ext cx="573741" cy="3048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52478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0C2AA75-1A04-A638-7638-F2D5D2C7BF81}"/>
              </a:ext>
            </a:extLst>
          </p:cNvPr>
          <p:cNvGrpSpPr/>
          <p:nvPr/>
        </p:nvGrpSpPr>
        <p:grpSpPr>
          <a:xfrm>
            <a:off x="1654145" y="1687132"/>
            <a:ext cx="8883709" cy="4883504"/>
            <a:chOff x="1654145" y="1687132"/>
            <a:chExt cx="8883709" cy="4883504"/>
          </a:xfrm>
        </p:grpSpPr>
        <p:pic>
          <p:nvPicPr>
            <p:cNvPr id="3" name="Picture 2" descr="Table showing a list of school district names in one column, and number of students who are Performance Period Eligible (CAT I) in another column. ">
              <a:extLst>
                <a:ext uri="{FF2B5EF4-FFF2-40B4-BE49-F238E27FC236}">
                  <a16:creationId xmlns:a16="http://schemas.microsoft.com/office/drawing/2014/main" id="{4D58C90A-A283-9944-E56C-39E6A8CBC365}"/>
                </a:ext>
              </a:extLst>
            </p:cNvPr>
            <p:cNvPicPr>
              <a:picLocks noChangeAspect="1"/>
            </p:cNvPicPr>
            <p:nvPr/>
          </p:nvPicPr>
          <p:blipFill>
            <a:blip r:embed="rId3"/>
            <a:srcRect r="40966"/>
            <a:stretch/>
          </p:blipFill>
          <p:spPr>
            <a:xfrm>
              <a:off x="1654145" y="1687132"/>
              <a:ext cx="8883709" cy="4883504"/>
            </a:xfrm>
            <a:prstGeom prst="rect">
              <a:avLst/>
            </a:prstGeom>
            <a:ln>
              <a:solidFill>
                <a:srgbClr val="0C4A6D"/>
              </a:solidFill>
            </a:ln>
          </p:spPr>
        </p:pic>
        <p:sp>
          <p:nvSpPr>
            <p:cNvPr id="5" name="Rectangle 4">
              <a:extLst>
                <a:ext uri="{FF2B5EF4-FFF2-40B4-BE49-F238E27FC236}">
                  <a16:creationId xmlns:a16="http://schemas.microsoft.com/office/drawing/2014/main" id="{BC271397-4429-45EB-0FEA-23EBACA513A3}"/>
                </a:ext>
              </a:extLst>
            </p:cNvPr>
            <p:cNvSpPr/>
            <p:nvPr/>
          </p:nvSpPr>
          <p:spPr>
            <a:xfrm>
              <a:off x="1708030" y="2277374"/>
              <a:ext cx="1863305" cy="5175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23B4928-5D92-4E66-9326-F322C0DBC891}"/>
              </a:ext>
            </a:extLst>
          </p:cNvPr>
          <p:cNvSpPr>
            <a:spLocks noGrp="1"/>
          </p:cNvSpPr>
          <p:nvPr>
            <p:ph type="title"/>
          </p:nvPr>
        </p:nvSpPr>
        <p:spPr>
          <a:xfrm>
            <a:off x="152400" y="163048"/>
            <a:ext cx="11887200" cy="1325563"/>
          </a:xfrm>
        </p:spPr>
        <p:txBody>
          <a:bodyPr/>
          <a:lstStyle/>
          <a:p>
            <a:r>
              <a:rPr lang="en-US" b="1" dirty="0"/>
              <a:t>Subgranting Report</a:t>
            </a:r>
          </a:p>
        </p:txBody>
      </p:sp>
      <p:grpSp>
        <p:nvGrpSpPr>
          <p:cNvPr id="10" name="Group 9" descr="Red boxes incidicating which districts have over 200 students. ">
            <a:extLst>
              <a:ext uri="{FF2B5EF4-FFF2-40B4-BE49-F238E27FC236}">
                <a16:creationId xmlns:a16="http://schemas.microsoft.com/office/drawing/2014/main" id="{A147194F-8ED8-F2A3-3A8B-EB2C8B8F065D}"/>
              </a:ext>
            </a:extLst>
          </p:cNvPr>
          <p:cNvGrpSpPr/>
          <p:nvPr/>
        </p:nvGrpSpPr>
        <p:grpSpPr>
          <a:xfrm>
            <a:off x="9553333" y="3676629"/>
            <a:ext cx="593648" cy="2555541"/>
            <a:chOff x="9553333" y="3317682"/>
            <a:chExt cx="593648" cy="2555541"/>
          </a:xfrm>
        </p:grpSpPr>
        <p:sp>
          <p:nvSpPr>
            <p:cNvPr id="6" name="Rectangle 5">
              <a:extLst>
                <a:ext uri="{FF2B5EF4-FFF2-40B4-BE49-F238E27FC236}">
                  <a16:creationId xmlns:a16="http://schemas.microsoft.com/office/drawing/2014/main" id="{709F8C58-5F59-95D3-5987-DEFCF7B85B9A}"/>
                </a:ext>
              </a:extLst>
            </p:cNvPr>
            <p:cNvSpPr/>
            <p:nvPr/>
          </p:nvSpPr>
          <p:spPr>
            <a:xfrm>
              <a:off x="9564880" y="3317682"/>
              <a:ext cx="582101" cy="1625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1A152F7-9D53-7343-B587-6C871D4619C8}"/>
                </a:ext>
              </a:extLst>
            </p:cNvPr>
            <p:cNvSpPr/>
            <p:nvPr/>
          </p:nvSpPr>
          <p:spPr>
            <a:xfrm>
              <a:off x="9553333" y="4761728"/>
              <a:ext cx="582101" cy="1625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15D0F83-38E9-F22D-A578-653443083265}"/>
                </a:ext>
              </a:extLst>
            </p:cNvPr>
            <p:cNvSpPr/>
            <p:nvPr/>
          </p:nvSpPr>
          <p:spPr>
            <a:xfrm>
              <a:off x="9562565" y="5482201"/>
              <a:ext cx="582101" cy="1478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E28F05E-9458-4DE6-97CD-050D8AA9D1C8}"/>
                </a:ext>
              </a:extLst>
            </p:cNvPr>
            <p:cNvSpPr/>
            <p:nvPr/>
          </p:nvSpPr>
          <p:spPr>
            <a:xfrm>
              <a:off x="9562569" y="5710639"/>
              <a:ext cx="582101" cy="1625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27C6AAF0-4190-43BC-29B8-B990372046C8}"/>
              </a:ext>
            </a:extLst>
          </p:cNvPr>
          <p:cNvSpPr txBox="1"/>
          <p:nvPr/>
        </p:nvSpPr>
        <p:spPr>
          <a:xfrm>
            <a:off x="152400" y="1118798"/>
            <a:ext cx="11696700" cy="48013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Which districts should be offered migrant funds for a DSA?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0164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0B7A-501C-307B-1200-09E2FAA2450E}"/>
              </a:ext>
            </a:extLst>
          </p:cNvPr>
          <p:cNvSpPr>
            <a:spLocks noGrp="1"/>
          </p:cNvSpPr>
          <p:nvPr>
            <p:ph type="title"/>
          </p:nvPr>
        </p:nvSpPr>
        <p:spPr/>
        <p:txBody>
          <a:bodyPr/>
          <a:lstStyle/>
          <a:p>
            <a:r>
              <a:rPr lang="en-US" b="1" dirty="0"/>
              <a:t>Learning Objectives</a:t>
            </a:r>
          </a:p>
        </p:txBody>
      </p:sp>
      <p:sp>
        <p:nvSpPr>
          <p:cNvPr id="3" name="Content Placeholder 2">
            <a:extLst>
              <a:ext uri="{FF2B5EF4-FFF2-40B4-BE49-F238E27FC236}">
                <a16:creationId xmlns:a16="http://schemas.microsoft.com/office/drawing/2014/main" id="{3D8283B3-47E6-1C0F-1BBB-EAA7AC3AC8A6}"/>
              </a:ext>
            </a:extLst>
          </p:cNvPr>
          <p:cNvSpPr>
            <a:spLocks noGrp="1"/>
          </p:cNvSpPr>
          <p:nvPr>
            <p:ph idx="1"/>
          </p:nvPr>
        </p:nvSpPr>
        <p:spPr>
          <a:xfrm>
            <a:off x="315432" y="1355537"/>
            <a:ext cx="11561135" cy="5015901"/>
          </a:xfrm>
        </p:spPr>
        <p:txBody>
          <a:bodyPr>
            <a:normAutofit fontScale="92500" lnSpcReduction="10000"/>
          </a:bodyPr>
          <a:lstStyle/>
          <a:p>
            <a:pPr marL="0" indent="0">
              <a:lnSpc>
                <a:spcPct val="100000"/>
              </a:lnSpc>
              <a:spcBef>
                <a:spcPts val="600"/>
              </a:spcBef>
              <a:spcAft>
                <a:spcPts val="600"/>
              </a:spcAft>
              <a:buNone/>
            </a:pPr>
            <a:r>
              <a:rPr lang="en-US" b="1" dirty="0"/>
              <a:t>Participants will: </a:t>
            </a:r>
          </a:p>
          <a:p>
            <a:pPr marL="514350" indent="-514350">
              <a:lnSpc>
                <a:spcPct val="100000"/>
              </a:lnSpc>
              <a:spcBef>
                <a:spcPts val="600"/>
              </a:spcBef>
              <a:spcAft>
                <a:spcPts val="600"/>
              </a:spcAft>
              <a:buFont typeface="+mj-lt"/>
              <a:buAutoNum type="arabicPeriod"/>
            </a:pPr>
            <a:r>
              <a:rPr lang="en-US" dirty="0"/>
              <a:t>Understand how to navigate the online eMEP system to complete their 2025–26 Migrant Education Program (</a:t>
            </a:r>
            <a:r>
              <a:rPr lang="en-US" dirty="0" err="1"/>
              <a:t>MEP</a:t>
            </a:r>
            <a:r>
              <a:rPr lang="en-US" dirty="0"/>
              <a:t>) application (and review district applications as necessary). </a:t>
            </a:r>
          </a:p>
          <a:p>
            <a:pPr marL="514350" indent="-514350">
              <a:lnSpc>
                <a:spcPct val="100000"/>
              </a:lnSpc>
              <a:spcBef>
                <a:spcPts val="600"/>
              </a:spcBef>
              <a:spcAft>
                <a:spcPts val="600"/>
              </a:spcAft>
              <a:buFont typeface="+mj-lt"/>
              <a:buAutoNum type="arabicPeriod"/>
            </a:pPr>
            <a:r>
              <a:rPr lang="en-US" dirty="0"/>
              <a:t>Identify evidence of state Service Delivery Plan (SSDP) strategy implementation in an example service. </a:t>
            </a:r>
          </a:p>
          <a:p>
            <a:pPr marL="514350" indent="-514350">
              <a:lnSpc>
                <a:spcPct val="100000"/>
              </a:lnSpc>
              <a:spcBef>
                <a:spcPts val="600"/>
              </a:spcBef>
              <a:spcAft>
                <a:spcPts val="600"/>
              </a:spcAft>
              <a:buFont typeface="+mj-lt"/>
              <a:buAutoNum type="arabicPeriod"/>
            </a:pPr>
            <a:r>
              <a:rPr lang="en-US" dirty="0"/>
              <a:t>Draft a criteria list of high-quality elements in an example service. </a:t>
            </a:r>
          </a:p>
          <a:p>
            <a:pPr marL="514350" indent="-514350">
              <a:lnSpc>
                <a:spcPct val="100000"/>
              </a:lnSpc>
              <a:spcBef>
                <a:spcPts val="600"/>
              </a:spcBef>
              <a:spcAft>
                <a:spcPts val="600"/>
              </a:spcAft>
              <a:buFont typeface="+mj-lt"/>
              <a:buAutoNum type="arabicPeriod"/>
            </a:pPr>
            <a:r>
              <a:rPr lang="en-US" dirty="0"/>
              <a:t>Learn how to complete the 2025 Summer Waiver Request Form. </a:t>
            </a:r>
          </a:p>
        </p:txBody>
      </p:sp>
      <p:sp>
        <p:nvSpPr>
          <p:cNvPr id="4" name="Slide Number Placeholder 3">
            <a:extLst>
              <a:ext uri="{FF2B5EF4-FFF2-40B4-BE49-F238E27FC236}">
                <a16:creationId xmlns:a16="http://schemas.microsoft.com/office/drawing/2014/main" id="{95E2D4AE-D182-E40B-059B-6ADD1E7F98E5}"/>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4</a:t>
            </a:fld>
            <a:endParaRPr lang="en-US" altLang="en-US" dirty="0"/>
          </a:p>
        </p:txBody>
      </p:sp>
    </p:spTree>
    <p:extLst>
      <p:ext uri="{BB962C8B-B14F-4D97-AF65-F5344CB8AC3E}">
        <p14:creationId xmlns:p14="http://schemas.microsoft.com/office/powerpoint/2010/main" val="970341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of Funding Allocations tab. ">
            <a:extLst>
              <a:ext uri="{FF2B5EF4-FFF2-40B4-BE49-F238E27FC236}">
                <a16:creationId xmlns:a16="http://schemas.microsoft.com/office/drawing/2014/main" id="{82F403AF-3D7B-9CB7-F93A-1D88CA5657CB}"/>
              </a:ext>
            </a:extLst>
          </p:cNvPr>
          <p:cNvPicPr>
            <a:picLocks noChangeAspect="1"/>
          </p:cNvPicPr>
          <p:nvPr/>
        </p:nvPicPr>
        <p:blipFill>
          <a:blip r:embed="rId3"/>
          <a:stretch>
            <a:fillRect/>
          </a:stretch>
        </p:blipFill>
        <p:spPr>
          <a:xfrm>
            <a:off x="3055804" y="1457489"/>
            <a:ext cx="6080391" cy="4162872"/>
          </a:xfrm>
          <a:prstGeom prst="rect">
            <a:avLst/>
          </a:prstGeom>
          <a:ln>
            <a:solidFill>
              <a:srgbClr val="0C4A6D"/>
            </a:solidFill>
          </a:ln>
        </p:spPr>
      </p:pic>
      <p:sp>
        <p:nvSpPr>
          <p:cNvPr id="2" name="Title 1"/>
          <p:cNvSpPr>
            <a:spLocks noGrp="1"/>
          </p:cNvSpPr>
          <p:nvPr>
            <p:ph type="title"/>
          </p:nvPr>
        </p:nvSpPr>
        <p:spPr/>
        <p:txBody>
          <a:bodyPr>
            <a:normAutofit/>
          </a:bodyPr>
          <a:lstStyle/>
          <a:p>
            <a:r>
              <a:rPr lang="en-US" b="1" dirty="0"/>
              <a:t>Section 1: Funding Allocations</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40</a:t>
            </a:fld>
            <a:endParaRPr lang="en-US" altLang="en-US" dirty="0"/>
          </a:p>
        </p:txBody>
      </p:sp>
      <p:sp>
        <p:nvSpPr>
          <p:cNvPr id="3" name="TextBox 2">
            <a:extLst>
              <a:ext uri="{FF2B5EF4-FFF2-40B4-BE49-F238E27FC236}">
                <a16:creationId xmlns:a16="http://schemas.microsoft.com/office/drawing/2014/main" id="{204CE2BD-E091-4A1B-FC7C-F8037A9B7AE6}"/>
              </a:ext>
            </a:extLst>
          </p:cNvPr>
          <p:cNvSpPr txBox="1"/>
          <p:nvPr/>
        </p:nvSpPr>
        <p:spPr>
          <a:xfrm>
            <a:off x="903516" y="5790493"/>
            <a:ext cx="10828396"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Reminder: Regions complete Section 1 for their DSAs and MOUs.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
        <p:nvSpPr>
          <p:cNvPr id="6" name="Arrow: Right 5">
            <a:extLst>
              <a:ext uri="{FF2B5EF4-FFF2-40B4-BE49-F238E27FC236}">
                <a16:creationId xmlns:a16="http://schemas.microsoft.com/office/drawing/2014/main" id="{D5B0EDD6-719D-5F87-B6C2-23D36F645405}"/>
              </a:ext>
              <a:ext uri="{C183D7F6-B498-43B3-948B-1728B52AA6E4}">
                <adec:decorative xmlns:adec="http://schemas.microsoft.com/office/drawing/2017/decorative" val="1"/>
              </a:ext>
            </a:extLst>
          </p:cNvPr>
          <p:cNvSpPr/>
          <p:nvPr/>
        </p:nvSpPr>
        <p:spPr>
          <a:xfrm>
            <a:off x="2482063" y="3270061"/>
            <a:ext cx="573741" cy="3048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7296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585C-AE26-CAC7-8D96-721F8D8E8A24}"/>
              </a:ext>
            </a:extLst>
          </p:cNvPr>
          <p:cNvSpPr>
            <a:spLocks noGrp="1"/>
          </p:cNvSpPr>
          <p:nvPr>
            <p:ph type="title"/>
          </p:nvPr>
        </p:nvSpPr>
        <p:spPr/>
        <p:txBody>
          <a:bodyPr/>
          <a:lstStyle/>
          <a:p>
            <a:r>
              <a:rPr lang="en-US" b="1" dirty="0"/>
              <a:t>Section 1: 2025–26 Allocations</a:t>
            </a:r>
          </a:p>
        </p:txBody>
      </p:sp>
      <p:sp>
        <p:nvSpPr>
          <p:cNvPr id="3" name="Content Placeholder 2">
            <a:extLst>
              <a:ext uri="{FF2B5EF4-FFF2-40B4-BE49-F238E27FC236}">
                <a16:creationId xmlns:a16="http://schemas.microsoft.com/office/drawing/2014/main" id="{B979B1BF-F276-0224-6C48-67DD42868A96}"/>
              </a:ext>
            </a:extLst>
          </p:cNvPr>
          <p:cNvSpPr>
            <a:spLocks noGrp="1"/>
          </p:cNvSpPr>
          <p:nvPr>
            <p:ph idx="1"/>
          </p:nvPr>
        </p:nvSpPr>
        <p:spPr>
          <a:xfrm>
            <a:off x="409726" y="1638300"/>
            <a:ext cx="11372547" cy="5015901"/>
          </a:xfrm>
        </p:spPr>
        <p:txBody>
          <a:bodyPr>
            <a:normAutofit/>
          </a:bodyPr>
          <a:lstStyle/>
          <a:p>
            <a:pPr>
              <a:spcAft>
                <a:spcPts val="600"/>
              </a:spcAft>
            </a:pPr>
            <a:r>
              <a:rPr lang="en-US" dirty="0"/>
              <a:t>To expedite the opening of the system, we will be using 2024–25 allocation amounts as the </a:t>
            </a:r>
            <a:r>
              <a:rPr lang="en-US" i="1" dirty="0"/>
              <a:t>estimated</a:t>
            </a:r>
            <a:r>
              <a:rPr lang="en-US" dirty="0"/>
              <a:t> allocations populated in Section 1 of the DFD and Region applications. </a:t>
            </a:r>
          </a:p>
          <a:p>
            <a:pPr>
              <a:spcAft>
                <a:spcPts val="600"/>
              </a:spcAft>
            </a:pPr>
            <a:r>
              <a:rPr lang="en-US" dirty="0"/>
              <a:t>The </a:t>
            </a:r>
            <a:r>
              <a:rPr lang="en-US" i="1" dirty="0"/>
              <a:t>final</a:t>
            </a:r>
            <a:r>
              <a:rPr lang="en-US" dirty="0"/>
              <a:t> allocation in Section 1 will be updated to the actual allocation during Budget Revision 1.</a:t>
            </a:r>
          </a:p>
          <a:p>
            <a:pPr>
              <a:spcAft>
                <a:spcPts val="600"/>
              </a:spcAft>
            </a:pPr>
            <a:r>
              <a:rPr lang="en-US" b="1" dirty="0"/>
              <a:t>The total budget in the application must match the estimated allocation amount listed in Section 1 of the application</a:t>
            </a:r>
            <a:r>
              <a:rPr lang="en-US" dirty="0"/>
              <a:t>.</a:t>
            </a:r>
          </a:p>
        </p:txBody>
      </p:sp>
    </p:spTree>
    <p:extLst>
      <p:ext uri="{BB962C8B-B14F-4D97-AF65-F5344CB8AC3E}">
        <p14:creationId xmlns:p14="http://schemas.microsoft.com/office/powerpoint/2010/main" val="3888264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83B8D2-0D11-4B25-8530-309B82429E9E}"/>
              </a:ext>
            </a:extLst>
          </p:cNvPr>
          <p:cNvSpPr>
            <a:spLocks noGrp="1"/>
          </p:cNvSpPr>
          <p:nvPr>
            <p:ph type="title"/>
          </p:nvPr>
        </p:nvSpPr>
        <p:spPr/>
        <p:txBody>
          <a:bodyPr/>
          <a:lstStyle/>
          <a:p>
            <a:r>
              <a:rPr lang="en-US" altLang="en-US" b="1" dirty="0"/>
              <a:t>Funding Allocations</a:t>
            </a:r>
            <a:endParaRPr lang="en-US" dirty="0"/>
          </a:p>
        </p:txBody>
      </p:sp>
      <p:sp>
        <p:nvSpPr>
          <p:cNvPr id="8" name="Slide Number Placeholder 7">
            <a:extLst>
              <a:ext uri="{FF2B5EF4-FFF2-40B4-BE49-F238E27FC236}">
                <a16:creationId xmlns:a16="http://schemas.microsoft.com/office/drawing/2014/main" id="{3F1749E8-0447-4B89-8367-140607BB5DBB}"/>
              </a:ext>
            </a:extLst>
          </p:cNvPr>
          <p:cNvSpPr>
            <a:spLocks noGrp="1"/>
          </p:cNvSpPr>
          <p:nvPr>
            <p:ph type="sldNum" sz="quarter" idx="12"/>
          </p:nvPr>
        </p:nvSpPr>
        <p:spPr>
          <a:prstGeom prst="rect">
            <a:avLst/>
          </a:prstGeom>
        </p:spPr>
        <p:txBody>
          <a:bodyPr/>
          <a:lstStyle/>
          <a:p>
            <a:pPr>
              <a:defRPr/>
            </a:pPr>
            <a:fld id="{F78CDBD9-0300-43A9-9278-F5F59A89115F}" type="slidenum">
              <a:rPr lang="en-US" altLang="en-US" smtClean="0"/>
              <a:pPr>
                <a:defRPr/>
              </a:pPr>
              <a:t>42</a:t>
            </a:fld>
            <a:endParaRPr lang="en-US" altLang="en-US" dirty="0"/>
          </a:p>
        </p:txBody>
      </p:sp>
      <p:sp>
        <p:nvSpPr>
          <p:cNvPr id="2" name="TextBox 1">
            <a:extLst>
              <a:ext uri="{FF2B5EF4-FFF2-40B4-BE49-F238E27FC236}">
                <a16:creationId xmlns:a16="http://schemas.microsoft.com/office/drawing/2014/main" id="{86F82DE2-56B2-3935-6FB0-0EC08E88AF48}"/>
              </a:ext>
            </a:extLst>
          </p:cNvPr>
          <p:cNvSpPr txBox="1">
            <a:spLocks noChangeArrowheads="1"/>
          </p:cNvSpPr>
          <p:nvPr/>
        </p:nvSpPr>
        <p:spPr bwMode="auto">
          <a:xfrm>
            <a:off x="7658112" y="1239677"/>
            <a:ext cx="4202321" cy="4884658"/>
          </a:xfrm>
          <a:prstGeom prst="roundRect">
            <a:avLst/>
          </a:prstGeom>
          <a:ln>
            <a:noFill/>
          </a:ln>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600" b="0" dirty="0">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600" b="0" dirty="0">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600" b="0" dirty="0">
                <a:latin typeface="Arial" panose="020B0604020202020204"/>
              </a:rPr>
              <a:t>The total budget in the application must match the </a:t>
            </a:r>
            <a:r>
              <a:rPr lang="en-US" altLang="en-US" sz="2600" b="0" i="1" dirty="0">
                <a:latin typeface="Arial" panose="020B0604020202020204"/>
              </a:rPr>
              <a:t>Estimated</a:t>
            </a:r>
            <a:r>
              <a:rPr lang="en-US" altLang="en-US" sz="2600" b="0" dirty="0">
                <a:latin typeface="Arial" panose="020B0604020202020204"/>
              </a:rPr>
              <a:t> “Total Amount Allocated” in Section 1. Regions can view their total overall budget (including DSA and MOU budgets) in the ME-1 download. </a:t>
            </a:r>
            <a:endParaRPr kumimoji="0" lang="en-US" altLang="en-US" sz="26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grpSp>
        <p:nvGrpSpPr>
          <p:cNvPr id="10" name="Group 9" descr="Screenshot of Funding Allocations tab. ">
            <a:extLst>
              <a:ext uri="{FF2B5EF4-FFF2-40B4-BE49-F238E27FC236}">
                <a16:creationId xmlns:a16="http://schemas.microsoft.com/office/drawing/2014/main" id="{6B88C8A3-FBBB-CDED-D417-AB8B8124A7FE}"/>
              </a:ext>
            </a:extLst>
          </p:cNvPr>
          <p:cNvGrpSpPr/>
          <p:nvPr/>
        </p:nvGrpSpPr>
        <p:grpSpPr>
          <a:xfrm>
            <a:off x="865534" y="1529362"/>
            <a:ext cx="6792578" cy="4465038"/>
            <a:chOff x="754901" y="1856319"/>
            <a:chExt cx="6176626" cy="4040714"/>
          </a:xfrm>
        </p:grpSpPr>
        <p:pic>
          <p:nvPicPr>
            <p:cNvPr id="6" name="Picture 5">
              <a:extLst>
                <a:ext uri="{FF2B5EF4-FFF2-40B4-BE49-F238E27FC236}">
                  <a16:creationId xmlns:a16="http://schemas.microsoft.com/office/drawing/2014/main" id="{679228C3-FB4F-F4B7-9834-799F471D0763}"/>
                </a:ext>
              </a:extLst>
            </p:cNvPr>
            <p:cNvPicPr>
              <a:picLocks noChangeAspect="1"/>
            </p:cNvPicPr>
            <p:nvPr/>
          </p:nvPicPr>
          <p:blipFill>
            <a:blip r:embed="rId3"/>
            <a:srcRect r="23331"/>
            <a:stretch/>
          </p:blipFill>
          <p:spPr>
            <a:xfrm>
              <a:off x="754901" y="1856319"/>
              <a:ext cx="6176626" cy="4040714"/>
            </a:xfrm>
            <a:prstGeom prst="rect">
              <a:avLst/>
            </a:prstGeom>
            <a:ln>
              <a:solidFill>
                <a:srgbClr val="0C4A6D"/>
              </a:solidFill>
            </a:ln>
          </p:spPr>
        </p:pic>
        <p:sp>
          <p:nvSpPr>
            <p:cNvPr id="19" name="Rectangle 18">
              <a:extLst>
                <a:ext uri="{C183D7F6-B498-43B3-948B-1728B52AA6E4}">
                  <adec:decorative xmlns:adec="http://schemas.microsoft.com/office/drawing/2017/decorative" val="1"/>
                </a:ext>
              </a:extLst>
            </p:cNvPr>
            <p:cNvSpPr/>
            <p:nvPr/>
          </p:nvSpPr>
          <p:spPr bwMode="auto">
            <a:xfrm>
              <a:off x="2404534" y="5503330"/>
              <a:ext cx="3749040" cy="27432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grpSp>
      <p:pic>
        <p:nvPicPr>
          <p:cNvPr id="9" name="Graphic 8" descr="Warning outline">
            <a:extLst>
              <a:ext uri="{FF2B5EF4-FFF2-40B4-BE49-F238E27FC236}">
                <a16:creationId xmlns:a16="http://schemas.microsoft.com/office/drawing/2014/main" id="{265E405E-22A5-C8F5-3646-21FE9C90ED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4278" y="1371910"/>
            <a:ext cx="914400" cy="914400"/>
          </a:xfrm>
          <a:prstGeom prst="rect">
            <a:avLst/>
          </a:prstGeom>
        </p:spPr>
      </p:pic>
    </p:spTree>
    <p:extLst>
      <p:ext uri="{BB962C8B-B14F-4D97-AF65-F5344CB8AC3E}">
        <p14:creationId xmlns:p14="http://schemas.microsoft.com/office/powerpoint/2010/main" val="33269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121251"/>
            <a:ext cx="11887200" cy="1325563"/>
          </a:xfrm>
        </p:spPr>
        <p:txBody>
          <a:bodyPr>
            <a:normAutofit/>
          </a:bodyPr>
          <a:lstStyle/>
          <a:p>
            <a:r>
              <a:rPr lang="en-US" b="1" dirty="0"/>
              <a:t>Section 2: Allocation and Student Profile</a:t>
            </a:r>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solidFill>
                  <a:prstClr val="black">
                    <a:tint val="75000"/>
                  </a:prstClr>
                </a:solidFill>
              </a:rPr>
              <a:pPr>
                <a:defRPr/>
              </a:pPr>
              <a:t>43</a:t>
            </a:fld>
            <a:endParaRPr lang="en-US" dirty="0">
              <a:solidFill>
                <a:prstClr val="black">
                  <a:tint val="75000"/>
                </a:prstClr>
              </a:solidFill>
            </a:endParaRPr>
          </a:p>
        </p:txBody>
      </p:sp>
      <p:grpSp>
        <p:nvGrpSpPr>
          <p:cNvPr id="9" name="Group 8" descr="Screenshot of Section 2: Allocation and Student profile and the edit link for a DSA/MOU.">
            <a:extLst>
              <a:ext uri="{FF2B5EF4-FFF2-40B4-BE49-F238E27FC236}">
                <a16:creationId xmlns:a16="http://schemas.microsoft.com/office/drawing/2014/main" id="{F58C97E6-6E80-2159-9685-C15D23F8D1AC}"/>
              </a:ext>
            </a:extLst>
          </p:cNvPr>
          <p:cNvGrpSpPr/>
          <p:nvPr/>
        </p:nvGrpSpPr>
        <p:grpSpPr>
          <a:xfrm>
            <a:off x="4268667" y="1807503"/>
            <a:ext cx="3654666" cy="4389765"/>
            <a:chOff x="3102600" y="1689484"/>
            <a:chExt cx="7034035" cy="4389765"/>
          </a:xfrm>
        </p:grpSpPr>
        <p:pic>
          <p:nvPicPr>
            <p:cNvPr id="7" name="Content Placeholder 14" descr="screenshot of section 2" title="screen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600" y="1689484"/>
              <a:ext cx="7034035" cy="4389765"/>
            </a:xfrm>
            <a:prstGeom prst="rect">
              <a:avLst/>
            </a:prstGeom>
            <a:ln w="12700" cap="sq">
              <a:solidFill>
                <a:srgbClr val="000000"/>
              </a:solidFill>
              <a:prstDash val="solid"/>
              <a:miter lim="800000"/>
            </a:ln>
            <a:effectLst/>
          </p:spPr>
        </p:pic>
        <p:sp>
          <p:nvSpPr>
            <p:cNvPr id="4" name="Rectangle 3" descr="red text box">
              <a:extLst>
                <a:ext uri="{FF2B5EF4-FFF2-40B4-BE49-F238E27FC236}">
                  <a16:creationId xmlns:a16="http://schemas.microsoft.com/office/drawing/2014/main" id="{48CD145C-CC0B-5666-8EFF-EA9A0610306E}"/>
                </a:ext>
              </a:extLst>
            </p:cNvPr>
            <p:cNvSpPr/>
            <p:nvPr/>
          </p:nvSpPr>
          <p:spPr>
            <a:xfrm>
              <a:off x="9235096" y="3124773"/>
              <a:ext cx="490863" cy="914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 name="TextBox 1">
            <a:extLst>
              <a:ext uri="{FF2B5EF4-FFF2-40B4-BE49-F238E27FC236}">
                <a16:creationId xmlns:a16="http://schemas.microsoft.com/office/drawing/2014/main" id="{1CC15644-4376-6D0E-1D71-8537928322DF}"/>
              </a:ext>
            </a:extLst>
          </p:cNvPr>
          <p:cNvSpPr txBox="1"/>
          <p:nvPr/>
        </p:nvSpPr>
        <p:spPr>
          <a:xfrm>
            <a:off x="2256596" y="1147027"/>
            <a:ext cx="7678807"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Updating DSA/MOU allocations for Regions.</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68830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a:spLocks noGrp="1"/>
          </p:cNvSpPr>
          <p:nvPr>
            <p:ph type="title"/>
          </p:nvPr>
        </p:nvSpPr>
        <p:spPr>
          <a:xfrm>
            <a:off x="0" y="193507"/>
            <a:ext cx="11887200" cy="850843"/>
          </a:xfrm>
        </p:spPr>
        <p:txBody>
          <a:bodyPr>
            <a:normAutofit fontScale="90000"/>
          </a:bodyPr>
          <a:lstStyle/>
          <a:p>
            <a:br>
              <a:rPr lang="en-US" b="1" dirty="0"/>
            </a:br>
            <a:r>
              <a:rPr lang="en-US" sz="4900" b="1" dirty="0"/>
              <a:t>Section 2: Allocation and Student Profile</a:t>
            </a:r>
          </a:p>
        </p:txBody>
      </p:sp>
      <p:sp>
        <p:nvSpPr>
          <p:cNvPr id="4" name="Slide Number Placeholder 3"/>
          <p:cNvSpPr>
            <a:spLocks noGrp="1"/>
          </p:cNvSpPr>
          <p:nvPr>
            <p:ph type="sldNum" sz="quarter" idx="12"/>
          </p:nvPr>
        </p:nvSpPr>
        <p:spPr>
          <a:xfrm>
            <a:off x="9074439" y="6236620"/>
            <a:ext cx="2844800" cy="365125"/>
          </a:xfrm>
        </p:spPr>
        <p:txBody>
          <a:bodyPr/>
          <a:lstStyle/>
          <a:p>
            <a:pPr algn="r">
              <a:defRPr/>
            </a:pPr>
            <a:fld id="{751F8256-9C6F-41C9-8458-3E5F6F1525E2}" type="slidenum">
              <a:rPr lang="en-US" smtClean="0">
                <a:solidFill>
                  <a:prstClr val="black">
                    <a:tint val="75000"/>
                  </a:prstClr>
                </a:solidFill>
              </a:rPr>
              <a:pPr algn="r">
                <a:defRPr/>
              </a:pPr>
              <a:t>44</a:t>
            </a:fld>
            <a:endParaRPr lang="en-US" dirty="0">
              <a:solidFill>
                <a:prstClr val="black">
                  <a:tint val="75000"/>
                </a:prstClr>
              </a:solidFill>
            </a:endParaRPr>
          </a:p>
        </p:txBody>
      </p:sp>
      <p:sp>
        <p:nvSpPr>
          <p:cNvPr id="2" name="TextBox 1" descr="red text box">
            <a:extLst>
              <a:ext uri="{FF2B5EF4-FFF2-40B4-BE49-F238E27FC236}">
                <a16:creationId xmlns:a16="http://schemas.microsoft.com/office/drawing/2014/main" id="{B11A61D8-4D0C-EE26-8738-82AE649113BB}"/>
              </a:ext>
            </a:extLst>
          </p:cNvPr>
          <p:cNvSpPr txBox="1"/>
          <p:nvPr/>
        </p:nvSpPr>
        <p:spPr>
          <a:xfrm>
            <a:off x="4347714" y="6452559"/>
            <a:ext cx="1188720" cy="182880"/>
          </a:xfrm>
          <a:prstGeom prst="rect">
            <a:avLst/>
          </a:prstGeom>
          <a:solidFill>
            <a:schemeClr val="bg1"/>
          </a:solidFill>
        </p:spPr>
        <p:txBody>
          <a:bodyPr wrap="square" rtlCol="0">
            <a:spAutoFit/>
          </a:bodyPr>
          <a:lstStyle/>
          <a:p>
            <a:endParaRPr lang="es-MX" dirty="0"/>
          </a:p>
        </p:txBody>
      </p:sp>
      <p:sp>
        <p:nvSpPr>
          <p:cNvPr id="6" name="TextBox 5">
            <a:extLst>
              <a:ext uri="{FF2B5EF4-FFF2-40B4-BE49-F238E27FC236}">
                <a16:creationId xmlns:a16="http://schemas.microsoft.com/office/drawing/2014/main" id="{6C2897DE-696A-D888-345E-DD5212E8F1D7}"/>
              </a:ext>
            </a:extLst>
          </p:cNvPr>
          <p:cNvSpPr txBox="1"/>
          <p:nvPr/>
        </p:nvSpPr>
        <p:spPr>
          <a:xfrm>
            <a:off x="2256596" y="1325186"/>
            <a:ext cx="7678807"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Updating DSA/MOU allocations for Regions.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grpSp>
        <p:nvGrpSpPr>
          <p:cNvPr id="9" name="Group 8" descr="Screenshot of Section 2: Allocation and Student profile. ">
            <a:extLst>
              <a:ext uri="{FF2B5EF4-FFF2-40B4-BE49-F238E27FC236}">
                <a16:creationId xmlns:a16="http://schemas.microsoft.com/office/drawing/2014/main" id="{0B1364DD-E800-B4C6-FE19-B4DA1116169E}"/>
              </a:ext>
            </a:extLst>
          </p:cNvPr>
          <p:cNvGrpSpPr/>
          <p:nvPr/>
        </p:nvGrpSpPr>
        <p:grpSpPr>
          <a:xfrm>
            <a:off x="4491997" y="1914515"/>
            <a:ext cx="3208004" cy="4428845"/>
            <a:chOff x="3644209" y="1914515"/>
            <a:chExt cx="4598782" cy="4428845"/>
          </a:xfrm>
        </p:grpSpPr>
        <p:grpSp>
          <p:nvGrpSpPr>
            <p:cNvPr id="7" name="Group 6">
              <a:extLst>
                <a:ext uri="{FF2B5EF4-FFF2-40B4-BE49-F238E27FC236}">
                  <a16:creationId xmlns:a16="http://schemas.microsoft.com/office/drawing/2014/main" id="{9FE6359E-E589-5F97-CBB6-269117CC7165}"/>
                </a:ext>
              </a:extLst>
            </p:cNvPr>
            <p:cNvGrpSpPr/>
            <p:nvPr/>
          </p:nvGrpSpPr>
          <p:grpSpPr>
            <a:xfrm>
              <a:off x="3644209" y="1914515"/>
              <a:ext cx="4598782" cy="4428845"/>
              <a:chOff x="3644209" y="1914515"/>
              <a:chExt cx="4598782" cy="4428845"/>
            </a:xfrm>
          </p:grpSpPr>
          <p:pic>
            <p:nvPicPr>
              <p:cNvPr id="3" name="Picture 2" descr="Table"/>
              <p:cNvPicPr>
                <a:picLocks noChangeAspect="1"/>
              </p:cNvPicPr>
              <p:nvPr/>
            </p:nvPicPr>
            <p:blipFill rotWithShape="1">
              <a:blip r:embed="rId3"/>
              <a:srcRect r="18342"/>
              <a:stretch/>
            </p:blipFill>
            <p:spPr>
              <a:xfrm>
                <a:off x="3644209" y="1914515"/>
                <a:ext cx="4598782" cy="4428845"/>
              </a:xfrm>
              <a:prstGeom prst="rect">
                <a:avLst/>
              </a:prstGeom>
              <a:ln>
                <a:solidFill>
                  <a:schemeClr val="tx1"/>
                </a:solidFill>
              </a:ln>
            </p:spPr>
          </p:pic>
          <p:sp>
            <p:nvSpPr>
              <p:cNvPr id="5" name="Rectangle 4">
                <a:extLst>
                  <a:ext uri="{FF2B5EF4-FFF2-40B4-BE49-F238E27FC236}">
                    <a16:creationId xmlns:a16="http://schemas.microsoft.com/office/drawing/2014/main" id="{1504471B-370B-8897-824C-0EEEBA05C272}"/>
                  </a:ext>
                </a:extLst>
              </p:cNvPr>
              <p:cNvSpPr/>
              <p:nvPr/>
            </p:nvSpPr>
            <p:spPr>
              <a:xfrm>
                <a:off x="5440680" y="6225190"/>
                <a:ext cx="822960" cy="106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E196E9F2-3F74-3765-7F9C-EA39E38E3496}"/>
                </a:ext>
              </a:extLst>
            </p:cNvPr>
            <p:cNvSpPr/>
            <p:nvPr/>
          </p:nvSpPr>
          <p:spPr>
            <a:xfrm>
              <a:off x="6023610" y="6103620"/>
              <a:ext cx="137160" cy="13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03744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a:spLocks noGrp="1"/>
          </p:cNvSpPr>
          <p:nvPr>
            <p:ph type="title"/>
          </p:nvPr>
        </p:nvSpPr>
        <p:spPr>
          <a:xfrm>
            <a:off x="0" y="167894"/>
            <a:ext cx="11887200" cy="1325563"/>
          </a:xfrm>
        </p:spPr>
        <p:txBody>
          <a:bodyPr>
            <a:normAutofit fontScale="90000"/>
          </a:bodyPr>
          <a:lstStyle/>
          <a:p>
            <a:r>
              <a:rPr lang="en-US" sz="4900" b="1" dirty="0"/>
              <a:t>Section 2: Allocation and Student Profile </a:t>
            </a:r>
          </a:p>
        </p:txBody>
      </p:sp>
      <p:sp>
        <p:nvSpPr>
          <p:cNvPr id="4" name="Slide Number Placeholder 3"/>
          <p:cNvSpPr>
            <a:spLocks noGrp="1"/>
          </p:cNvSpPr>
          <p:nvPr>
            <p:ph type="sldNum" sz="quarter" idx="12"/>
          </p:nvPr>
        </p:nvSpPr>
        <p:spPr>
          <a:xfrm>
            <a:off x="9074439" y="6236620"/>
            <a:ext cx="2844800" cy="365125"/>
          </a:xfrm>
        </p:spPr>
        <p:txBody>
          <a:bodyPr/>
          <a:lstStyle/>
          <a:p>
            <a:pPr algn="r">
              <a:defRPr/>
            </a:pPr>
            <a:fld id="{751F8256-9C6F-41C9-8458-3E5F6F1525E2}" type="slidenum">
              <a:rPr lang="en-US" smtClean="0">
                <a:solidFill>
                  <a:prstClr val="black">
                    <a:tint val="75000"/>
                  </a:prstClr>
                </a:solidFill>
              </a:rPr>
              <a:pPr algn="r">
                <a:defRPr/>
              </a:pPr>
              <a:t>45</a:t>
            </a:fld>
            <a:endParaRPr lang="en-US" dirty="0">
              <a:solidFill>
                <a:prstClr val="black">
                  <a:tint val="75000"/>
                </a:prstClr>
              </a:solidFill>
            </a:endParaRPr>
          </a:p>
        </p:txBody>
      </p:sp>
      <p:pic>
        <p:nvPicPr>
          <p:cNvPr id="2" name="Picture 1" descr="Table"/>
          <p:cNvPicPr>
            <a:picLocks noChangeAspect="1"/>
          </p:cNvPicPr>
          <p:nvPr/>
        </p:nvPicPr>
        <p:blipFill>
          <a:blip r:embed="rId3"/>
          <a:stretch>
            <a:fillRect/>
          </a:stretch>
        </p:blipFill>
        <p:spPr>
          <a:xfrm>
            <a:off x="4770830" y="1933620"/>
            <a:ext cx="2650337" cy="4485562"/>
          </a:xfrm>
          <a:prstGeom prst="rect">
            <a:avLst/>
          </a:prstGeom>
          <a:ln>
            <a:solidFill>
              <a:schemeClr val="tx1"/>
            </a:solidFill>
          </a:ln>
        </p:spPr>
      </p:pic>
      <p:sp>
        <p:nvSpPr>
          <p:cNvPr id="3" name="TextBox 2">
            <a:extLst>
              <a:ext uri="{FF2B5EF4-FFF2-40B4-BE49-F238E27FC236}">
                <a16:creationId xmlns:a16="http://schemas.microsoft.com/office/drawing/2014/main" id="{99996BCD-67C9-B934-7707-FB9C945954D9}"/>
              </a:ext>
            </a:extLst>
          </p:cNvPr>
          <p:cNvSpPr txBox="1"/>
          <p:nvPr/>
        </p:nvSpPr>
        <p:spPr>
          <a:xfrm>
            <a:off x="822871" y="1253391"/>
            <a:ext cx="11096368"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Updating the County Office of Education (COE) (Region) allocation.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6000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a:spLocks noGrp="1"/>
          </p:cNvSpPr>
          <p:nvPr>
            <p:ph type="title"/>
          </p:nvPr>
        </p:nvSpPr>
        <p:spPr>
          <a:xfrm>
            <a:off x="0" y="-180756"/>
            <a:ext cx="11887200" cy="1325563"/>
          </a:xfrm>
        </p:spPr>
        <p:txBody>
          <a:bodyPr>
            <a:normAutofit fontScale="90000"/>
          </a:bodyPr>
          <a:lstStyle/>
          <a:p>
            <a:br>
              <a:rPr lang="en-US" b="1" dirty="0"/>
            </a:br>
            <a:r>
              <a:rPr lang="en-US" sz="4900" b="1" dirty="0"/>
              <a:t>Section 2: Checking for Allocation Errors</a:t>
            </a:r>
          </a:p>
        </p:txBody>
      </p:sp>
      <p:sp>
        <p:nvSpPr>
          <p:cNvPr id="4" name="Slide Number Placeholder 3"/>
          <p:cNvSpPr>
            <a:spLocks noGrp="1"/>
          </p:cNvSpPr>
          <p:nvPr>
            <p:ph type="sldNum" sz="quarter" idx="12"/>
          </p:nvPr>
        </p:nvSpPr>
        <p:spPr>
          <a:xfrm>
            <a:off x="9074439" y="6236620"/>
            <a:ext cx="2844800" cy="365125"/>
          </a:xfrm>
        </p:spPr>
        <p:txBody>
          <a:bodyPr/>
          <a:lstStyle/>
          <a:p>
            <a:pPr algn="r">
              <a:defRPr/>
            </a:pPr>
            <a:fld id="{751F8256-9C6F-41C9-8458-3E5F6F1525E2}" type="slidenum">
              <a:rPr lang="en-US" smtClean="0">
                <a:solidFill>
                  <a:prstClr val="black">
                    <a:tint val="75000"/>
                  </a:prstClr>
                </a:solidFill>
              </a:rPr>
              <a:pPr algn="r">
                <a:defRPr/>
              </a:pPr>
              <a:t>46</a:t>
            </a:fld>
            <a:endParaRPr lang="en-US" dirty="0">
              <a:solidFill>
                <a:prstClr val="black">
                  <a:tint val="75000"/>
                </a:prstClr>
              </a:solidFill>
            </a:endParaRPr>
          </a:p>
        </p:txBody>
      </p:sp>
      <p:pic>
        <p:nvPicPr>
          <p:cNvPr id="2" name="Picture 1" descr="Table"/>
          <p:cNvPicPr>
            <a:picLocks noChangeAspect="1"/>
          </p:cNvPicPr>
          <p:nvPr/>
        </p:nvPicPr>
        <p:blipFill>
          <a:blip r:embed="rId3"/>
          <a:stretch>
            <a:fillRect/>
          </a:stretch>
        </p:blipFill>
        <p:spPr>
          <a:xfrm>
            <a:off x="2381523" y="2374249"/>
            <a:ext cx="7428953" cy="3956089"/>
          </a:xfrm>
          <a:prstGeom prst="rect">
            <a:avLst/>
          </a:prstGeom>
          <a:ln>
            <a:solidFill>
              <a:schemeClr val="tx1"/>
            </a:solidFill>
          </a:ln>
        </p:spPr>
      </p:pic>
      <p:sp>
        <p:nvSpPr>
          <p:cNvPr id="3" name="TextBox 2">
            <a:extLst>
              <a:ext uri="{FF2B5EF4-FFF2-40B4-BE49-F238E27FC236}">
                <a16:creationId xmlns:a16="http://schemas.microsoft.com/office/drawing/2014/main" id="{E613AC42-952D-CF9C-DC78-29ADEC8F3A85}"/>
              </a:ext>
            </a:extLst>
          </p:cNvPr>
          <p:cNvSpPr txBox="1"/>
          <p:nvPr/>
        </p:nvSpPr>
        <p:spPr>
          <a:xfrm>
            <a:off x="152400" y="1325563"/>
            <a:ext cx="11887200" cy="867930"/>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Regions should ensure that the total allocations for all reimbursable districts + COE equals the allocation from Section 1.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
        <p:nvSpPr>
          <p:cNvPr id="5" name="Arrow: Left 4">
            <a:extLst>
              <a:ext uri="{FF2B5EF4-FFF2-40B4-BE49-F238E27FC236}">
                <a16:creationId xmlns:a16="http://schemas.microsoft.com/office/drawing/2014/main" id="{7CDA94C6-F9DE-841D-F314-02EAA566B63B}"/>
              </a:ext>
              <a:ext uri="{C183D7F6-B498-43B3-948B-1728B52AA6E4}">
                <adec:decorative xmlns:adec="http://schemas.microsoft.com/office/drawing/2017/decorative" val="1"/>
              </a:ext>
            </a:extLst>
          </p:cNvPr>
          <p:cNvSpPr/>
          <p:nvPr/>
        </p:nvSpPr>
        <p:spPr>
          <a:xfrm rot="12028429">
            <a:off x="1477821" y="5731992"/>
            <a:ext cx="1399228" cy="268396"/>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0689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976" y="360966"/>
            <a:ext cx="11887200" cy="1325563"/>
          </a:xfrm>
        </p:spPr>
        <p:txBody>
          <a:bodyPr>
            <a:normAutofit/>
          </a:bodyPr>
          <a:lstStyle/>
          <a:p>
            <a:r>
              <a:rPr lang="en-US" b="1" dirty="0"/>
              <a:t>Section 2: Allocation and Student Profile </a:t>
            </a:r>
            <a:br>
              <a:rPr lang="en-US" b="1" dirty="0"/>
            </a:br>
            <a:r>
              <a:rPr lang="en-US" b="1" dirty="0"/>
              <a:t>for DFDs</a:t>
            </a:r>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solidFill>
                  <a:prstClr val="black">
                    <a:tint val="75000"/>
                  </a:prstClr>
                </a:solidFill>
              </a:rPr>
              <a:pPr>
                <a:defRPr/>
              </a:pPr>
              <a:t>47</a:t>
            </a:fld>
            <a:endParaRPr lang="en-US" dirty="0">
              <a:solidFill>
                <a:prstClr val="black">
                  <a:tint val="75000"/>
                </a:prstClr>
              </a:solidFill>
            </a:endParaRPr>
          </a:p>
        </p:txBody>
      </p:sp>
      <p:grpSp>
        <p:nvGrpSpPr>
          <p:cNvPr id="8" name="Group 7" descr="Screenshot of Section 2: Allocation and Student profile">
            <a:extLst>
              <a:ext uri="{FF2B5EF4-FFF2-40B4-BE49-F238E27FC236}">
                <a16:creationId xmlns:a16="http://schemas.microsoft.com/office/drawing/2014/main" id="{8ACE13CF-D284-8676-0ED6-BF6289D57E62}"/>
              </a:ext>
            </a:extLst>
          </p:cNvPr>
          <p:cNvGrpSpPr/>
          <p:nvPr/>
        </p:nvGrpSpPr>
        <p:grpSpPr>
          <a:xfrm>
            <a:off x="2659663" y="1801992"/>
            <a:ext cx="5969987" cy="4424607"/>
            <a:chOff x="2659663" y="1801992"/>
            <a:chExt cx="5969987" cy="4424607"/>
          </a:xfrm>
        </p:grpSpPr>
        <p:pic>
          <p:nvPicPr>
            <p:cNvPr id="2" name="Picture 1" descr="Graphical user interface, table"/>
            <p:cNvPicPr>
              <a:picLocks noChangeAspect="1"/>
            </p:cNvPicPr>
            <p:nvPr/>
          </p:nvPicPr>
          <p:blipFill>
            <a:blip r:embed="rId3"/>
            <a:stretch>
              <a:fillRect/>
            </a:stretch>
          </p:blipFill>
          <p:spPr>
            <a:xfrm>
              <a:off x="2659663" y="1801992"/>
              <a:ext cx="5969987" cy="4424607"/>
            </a:xfrm>
            <a:prstGeom prst="rect">
              <a:avLst/>
            </a:prstGeom>
            <a:ln>
              <a:solidFill>
                <a:schemeClr val="tx1"/>
              </a:solidFill>
            </a:ln>
          </p:spPr>
        </p:pic>
        <p:sp>
          <p:nvSpPr>
            <p:cNvPr id="7" name="Arrow: Left 6">
              <a:extLst>
                <a:ext uri="{FF2B5EF4-FFF2-40B4-BE49-F238E27FC236}">
                  <a16:creationId xmlns:a16="http://schemas.microsoft.com/office/drawing/2014/main" id="{8879DA09-6F4B-626B-8AB6-2DB302A97F91}"/>
                </a:ext>
              </a:extLst>
            </p:cNvPr>
            <p:cNvSpPr/>
            <p:nvPr/>
          </p:nvSpPr>
          <p:spPr>
            <a:xfrm>
              <a:off x="5214933" y="2733884"/>
              <a:ext cx="1399228" cy="268396"/>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20510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3: Region Funding Process</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48</a:t>
            </a:fld>
            <a:endParaRPr lang="en-US" altLang="en-US" dirty="0"/>
          </a:p>
        </p:txBody>
      </p:sp>
      <p:pic>
        <p:nvPicPr>
          <p:cNvPr id="3" name="Picture 2" descr="screenshot of section 3, region funding process"/>
          <p:cNvPicPr>
            <a:picLocks noChangeAspect="1"/>
          </p:cNvPicPr>
          <p:nvPr/>
        </p:nvPicPr>
        <p:blipFill rotWithShape="1">
          <a:blip r:embed="rId3"/>
          <a:srcRect t="9367" r="63553" b="35312"/>
          <a:stretch/>
        </p:blipFill>
        <p:spPr>
          <a:xfrm>
            <a:off x="2389051" y="1510423"/>
            <a:ext cx="7413897" cy="3837153"/>
          </a:xfrm>
          <a:prstGeom prst="rect">
            <a:avLst/>
          </a:prstGeom>
          <a:ln w="12700">
            <a:solidFill>
              <a:schemeClr val="tx1"/>
            </a:solidFill>
          </a:ln>
        </p:spPr>
      </p:pic>
      <p:sp>
        <p:nvSpPr>
          <p:cNvPr id="5" name="TextBox 4">
            <a:extLst>
              <a:ext uri="{FF2B5EF4-FFF2-40B4-BE49-F238E27FC236}">
                <a16:creationId xmlns:a16="http://schemas.microsoft.com/office/drawing/2014/main" id="{3DF273D7-21E6-9EA0-7D6A-58586F7FD255}"/>
              </a:ext>
            </a:extLst>
          </p:cNvPr>
          <p:cNvSpPr txBox="1"/>
          <p:nvPr/>
        </p:nvSpPr>
        <p:spPr>
          <a:xfrm>
            <a:off x="1502222" y="5683095"/>
            <a:ext cx="9764491" cy="5909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3600" dirty="0">
                <a:solidFill>
                  <a:srgbClr val="0C4A6D"/>
                </a:solidFill>
                <a:latin typeface="Arial" panose="020B0604020202020204"/>
              </a:rPr>
              <a:t>Reminder: only Regions complete Section 3. </a:t>
            </a:r>
            <a:endParaRPr kumimoji="0" lang="en-US" sz="36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7145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3453"/>
            <a:ext cx="11887200" cy="1325563"/>
          </a:xfrm>
        </p:spPr>
        <p:txBody>
          <a:bodyPr>
            <a:normAutofit/>
          </a:bodyPr>
          <a:lstStyle/>
          <a:p>
            <a:r>
              <a:rPr lang="en-US" b="1" dirty="0"/>
              <a:t>Section 3: Tips for Drafting a</a:t>
            </a:r>
            <a:br>
              <a:rPr lang="en-US" b="1" dirty="0"/>
            </a:br>
            <a:r>
              <a:rPr lang="en-US" b="1" dirty="0"/>
              <a:t>High-Quality Funding Process</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49</a:t>
            </a:fld>
            <a:endParaRPr lang="en-US" altLang="en-US" dirty="0"/>
          </a:p>
        </p:txBody>
      </p:sp>
      <p:sp>
        <p:nvSpPr>
          <p:cNvPr id="5" name="TextBox 4">
            <a:extLst>
              <a:ext uri="{FF2B5EF4-FFF2-40B4-BE49-F238E27FC236}">
                <a16:creationId xmlns:a16="http://schemas.microsoft.com/office/drawing/2014/main" id="{3DF273D7-21E6-9EA0-7D6A-58586F7FD255}"/>
              </a:ext>
            </a:extLst>
          </p:cNvPr>
          <p:cNvSpPr txBox="1"/>
          <p:nvPr/>
        </p:nvSpPr>
        <p:spPr>
          <a:xfrm>
            <a:off x="609600" y="1695176"/>
            <a:ext cx="10972800" cy="5312093"/>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514350" marR="0" lvl="0" indent="-514350" defTabSz="914400" rtl="0" eaLnBrk="1" fontAlgn="auto" latinLnBrk="0" hangingPunct="1">
              <a:spcBef>
                <a:spcPts val="600"/>
              </a:spcBef>
              <a:spcAft>
                <a:spcPts val="600"/>
              </a:spcAft>
              <a:buClrTx/>
              <a:buSzTx/>
              <a:buFont typeface="+mj-lt"/>
              <a:buAutoNum type="arabicPeriod"/>
              <a:tabLst/>
              <a:defRPr/>
            </a:pPr>
            <a:r>
              <a:rPr lang="en-US" sz="2800" dirty="0">
                <a:solidFill>
                  <a:srgbClr val="0C4A6D"/>
                </a:solidFill>
                <a:latin typeface="Arial" panose="020B0604020202020204"/>
              </a:rPr>
              <a:t>Describe or list the centralized services and activities that the Region provides with their COE funding amount. </a:t>
            </a:r>
          </a:p>
          <a:p>
            <a:pPr marL="514350" marR="0" lvl="0" indent="-514350" defTabSz="914400" rtl="0" eaLnBrk="1" fontAlgn="auto" latinLnBrk="0" hangingPunct="1">
              <a:spcBef>
                <a:spcPts val="600"/>
              </a:spcBef>
              <a:spcAft>
                <a:spcPts val="600"/>
              </a:spcAft>
              <a:buClrTx/>
              <a:buSzTx/>
              <a:buFont typeface="+mj-lt"/>
              <a:buAutoNum type="arabicPeriod"/>
              <a:tabLst/>
              <a:defRPr/>
            </a:pPr>
            <a:r>
              <a:rPr lang="en-US" sz="2800" dirty="0">
                <a:solidFill>
                  <a:srgbClr val="0C4A6D"/>
                </a:solidFill>
                <a:latin typeface="Arial" panose="020B0604020202020204"/>
              </a:rPr>
              <a:t>Write out the funding formula utilized to allocate to districts. </a:t>
            </a:r>
          </a:p>
          <a:p>
            <a:pPr marL="514350" marR="0" lvl="0" indent="-514350" defTabSz="914400" rtl="0" eaLnBrk="1" fontAlgn="auto" latinLnBrk="0" hangingPunct="1">
              <a:spcBef>
                <a:spcPts val="600"/>
              </a:spcBef>
              <a:spcAft>
                <a:spcPts val="600"/>
              </a:spcAft>
              <a:buClrTx/>
              <a:buSzTx/>
              <a:buFont typeface="+mj-lt"/>
              <a:buAutoNum type="arabicPeriod"/>
              <a:tabLst/>
              <a:defRPr/>
            </a:pPr>
            <a:r>
              <a:rPr lang="en-US" sz="2800" dirty="0">
                <a:solidFill>
                  <a:srgbClr val="0C4A6D"/>
                </a:solidFill>
                <a:latin typeface="Arial" panose="020B0604020202020204"/>
              </a:rPr>
              <a:t>Include any additional information necessary to explain how you produced the amounts allocated to each reimbursable district, including any variations from the formula. </a:t>
            </a:r>
          </a:p>
          <a:p>
            <a:pPr marR="0" lvl="0" defTabSz="914400" rtl="0" eaLnBrk="1" fontAlgn="auto" latinLnBrk="0" hangingPunct="1">
              <a:spcBef>
                <a:spcPts val="600"/>
              </a:spcBef>
              <a:spcAft>
                <a:spcPts val="600"/>
              </a:spcAft>
              <a:buClrTx/>
              <a:buSzTx/>
              <a:tabLst/>
              <a:defRPr/>
            </a:pPr>
            <a:endParaRPr kumimoji="0" lang="en-US" sz="200" i="0" u="none" strike="noStrike" kern="1200" cap="none" spc="0" normalizeH="0" baseline="0" noProof="0" dirty="0">
              <a:ln>
                <a:noFill/>
              </a:ln>
              <a:solidFill>
                <a:srgbClr val="0C4A6D"/>
              </a:solidFill>
              <a:effectLst/>
              <a:uLnTx/>
              <a:uFillTx/>
              <a:latin typeface="Arial" panose="020B0604020202020204"/>
              <a:ea typeface="+mn-ea"/>
              <a:cs typeface="+mn-cs"/>
            </a:endParaRPr>
          </a:p>
          <a:p>
            <a:pPr marR="0" lvl="0" defTabSz="914400" rtl="0" eaLnBrk="1" fontAlgn="auto" latinLnBrk="0" hangingPunct="1">
              <a:spcBef>
                <a:spcPts val="600"/>
              </a:spcBef>
              <a:spcAft>
                <a:spcPts val="600"/>
              </a:spcAft>
              <a:buClrTx/>
              <a:buSzTx/>
              <a:tabLst/>
              <a:defRPr/>
            </a:pPr>
            <a:r>
              <a:rPr kumimoji="0" lang="en-US" sz="2800" i="0" u="none" strike="noStrike" kern="1200" cap="none" spc="0" normalizeH="0" baseline="0" noProof="0" dirty="0">
                <a:ln>
                  <a:noFill/>
                </a:ln>
                <a:solidFill>
                  <a:srgbClr val="0C4A6D"/>
                </a:solidFill>
                <a:effectLst/>
                <a:uLnTx/>
                <a:uFillTx/>
                <a:latin typeface="Arial" panose="020B0604020202020204"/>
                <a:ea typeface="+mn-ea"/>
                <a:cs typeface="+mn-cs"/>
              </a:rPr>
              <a:t>A reviewer should be able to follow your processes </a:t>
            </a:r>
            <a:r>
              <a:rPr lang="en-US" sz="2800" dirty="0">
                <a:solidFill>
                  <a:srgbClr val="0C4A6D"/>
                </a:solidFill>
                <a:latin typeface="Arial" panose="020B0604020202020204"/>
              </a:rPr>
              <a:t>and </a:t>
            </a:r>
            <a:r>
              <a:rPr kumimoji="0" lang="en-US" sz="2800" i="0" u="none" strike="noStrike" kern="1200" cap="none" spc="0" normalizeH="0" baseline="0" noProof="0" dirty="0">
                <a:ln>
                  <a:noFill/>
                </a:ln>
                <a:solidFill>
                  <a:srgbClr val="0C4A6D"/>
                </a:solidFill>
                <a:effectLst/>
                <a:uLnTx/>
                <a:uFillTx/>
                <a:latin typeface="Arial" panose="020B0604020202020204"/>
                <a:ea typeface="+mn-ea"/>
                <a:cs typeface="+mn-cs"/>
              </a:rPr>
              <a:t>produce the allocation amounts for each district that are inputted into Section 2. </a:t>
            </a:r>
            <a:endParaRPr lang="en-US" sz="2800" dirty="0">
              <a:solidFill>
                <a:srgbClr val="0C4A6D"/>
              </a:solidFill>
              <a:latin typeface="Arial" panose="020B0604020202020204"/>
            </a:endParaRPr>
          </a:p>
        </p:txBody>
      </p:sp>
    </p:spTree>
    <p:extLst>
      <p:ext uri="{BB962C8B-B14F-4D97-AF65-F5344CB8AC3E}">
        <p14:creationId xmlns:p14="http://schemas.microsoft.com/office/powerpoint/2010/main" val="307520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a:solidFill>
                  <a:srgbClr val="0C4A6D"/>
                </a:solidFill>
              </a:rPr>
              <a:t>Agenda</a:t>
            </a:r>
            <a:endParaRPr lang="en-US" b="1" dirty="0"/>
          </a:p>
        </p:txBody>
      </p:sp>
      <p:sp>
        <p:nvSpPr>
          <p:cNvPr id="3" name="Content Placeholder 2"/>
          <p:cNvSpPr>
            <a:spLocks noGrp="1"/>
          </p:cNvSpPr>
          <p:nvPr>
            <p:ph idx="1"/>
          </p:nvPr>
        </p:nvSpPr>
        <p:spPr>
          <a:xfrm>
            <a:off x="152400" y="1501137"/>
            <a:ext cx="11887200" cy="4822267"/>
          </a:xfrm>
        </p:spPr>
        <p:txBody>
          <a:bodyPr anchor="t">
            <a:normAutofit fontScale="92500" lnSpcReduction="20000"/>
          </a:bodyPr>
          <a:lstStyle/>
          <a:p>
            <a:pPr marL="1200150" lvl="1" indent="-742950">
              <a:lnSpc>
                <a:spcPct val="110000"/>
              </a:lnSpc>
              <a:spcBef>
                <a:spcPts val="0"/>
              </a:spcBef>
              <a:buFont typeface="+mj-lt"/>
              <a:buAutoNum type="arabicPeriod"/>
              <a:defRPr/>
            </a:pPr>
            <a:r>
              <a:rPr lang="en-US" dirty="0"/>
              <a:t>Application Overview</a:t>
            </a:r>
          </a:p>
          <a:p>
            <a:pPr marL="1200150" lvl="1" indent="-742950">
              <a:lnSpc>
                <a:spcPct val="110000"/>
              </a:lnSpc>
              <a:spcBef>
                <a:spcPts val="0"/>
              </a:spcBef>
              <a:buFont typeface="+mj-lt"/>
              <a:buAutoNum type="arabicPeriod"/>
              <a:defRPr/>
            </a:pPr>
            <a:r>
              <a:rPr lang="en-US" dirty="0"/>
              <a:t>Getting Started</a:t>
            </a:r>
          </a:p>
          <a:p>
            <a:pPr marL="1200150" lvl="1" indent="-742950">
              <a:lnSpc>
                <a:spcPct val="110000"/>
              </a:lnSpc>
              <a:spcBef>
                <a:spcPts val="0"/>
              </a:spcBef>
              <a:buFont typeface="+mj-lt"/>
              <a:buAutoNum type="arabicPeriod"/>
              <a:defRPr/>
            </a:pPr>
            <a:r>
              <a:rPr lang="en-US" dirty="0"/>
              <a:t>Adding Users to a Plan</a:t>
            </a:r>
          </a:p>
          <a:p>
            <a:pPr marL="1200150" lvl="1" indent="-742950">
              <a:lnSpc>
                <a:spcPct val="110000"/>
              </a:lnSpc>
              <a:spcBef>
                <a:spcPts val="0"/>
              </a:spcBef>
              <a:buFont typeface="+mj-lt"/>
              <a:buAutoNum type="arabicPeriod"/>
              <a:defRPr/>
            </a:pPr>
            <a:r>
              <a:rPr lang="en-US" dirty="0"/>
              <a:t>Navigating a Plan</a:t>
            </a:r>
          </a:p>
          <a:p>
            <a:pPr marL="1200150" lvl="1" indent="-742950">
              <a:lnSpc>
                <a:spcPct val="110000"/>
              </a:lnSpc>
              <a:spcBef>
                <a:spcPts val="0"/>
              </a:spcBef>
              <a:buFont typeface="+mj-lt"/>
              <a:buAutoNum type="arabicPeriod"/>
              <a:defRPr/>
            </a:pPr>
            <a:r>
              <a:rPr lang="en-US" dirty="0"/>
              <a:t>Sections 1-4: Overview Information &amp; Allocations</a:t>
            </a:r>
          </a:p>
          <a:p>
            <a:pPr marL="1200150" lvl="1" indent="-742950">
              <a:lnSpc>
                <a:spcPct val="110000"/>
              </a:lnSpc>
              <a:spcBef>
                <a:spcPts val="0"/>
              </a:spcBef>
              <a:buFont typeface="+mj-lt"/>
              <a:buAutoNum type="arabicPeriod"/>
              <a:defRPr/>
            </a:pPr>
            <a:r>
              <a:rPr lang="en-US" dirty="0"/>
              <a:t>Sections 5-9: Services &amp; Allowable Activities</a:t>
            </a:r>
          </a:p>
          <a:p>
            <a:pPr marL="1200150" lvl="1" indent="-742950">
              <a:lnSpc>
                <a:spcPct val="110000"/>
              </a:lnSpc>
              <a:spcBef>
                <a:spcPts val="0"/>
              </a:spcBef>
              <a:buFont typeface="+mj-lt"/>
              <a:buAutoNum type="arabicPeriod"/>
              <a:defRPr/>
            </a:pPr>
            <a:r>
              <a:rPr lang="en-US" dirty="0">
                <a:solidFill>
                  <a:srgbClr val="0C4A6D"/>
                </a:solidFill>
              </a:rPr>
              <a:t>Break</a:t>
            </a:r>
          </a:p>
          <a:p>
            <a:pPr marL="1200150" lvl="1" indent="-742950">
              <a:lnSpc>
                <a:spcPct val="110000"/>
              </a:lnSpc>
              <a:spcBef>
                <a:spcPts val="0"/>
              </a:spcBef>
              <a:buFont typeface="+mj-lt"/>
              <a:buAutoNum type="arabicPeriod"/>
              <a:defRPr/>
            </a:pPr>
            <a:r>
              <a:rPr lang="en-US" dirty="0"/>
              <a:t>Sections 10-14: Identification and Recruitment (</a:t>
            </a:r>
            <a:r>
              <a:rPr lang="en-US" dirty="0" err="1"/>
              <a:t>I&amp;R</a:t>
            </a:r>
            <a:r>
              <a:rPr lang="en-US" dirty="0"/>
              <a:t>), Parent Advisory Councils (PAC), Administration, and Other Information</a:t>
            </a:r>
          </a:p>
          <a:p>
            <a:pPr marL="1200150" lvl="1" indent="-742950">
              <a:lnSpc>
                <a:spcPct val="110000"/>
              </a:lnSpc>
              <a:spcBef>
                <a:spcPts val="0"/>
              </a:spcBef>
              <a:buFont typeface="+mj-lt"/>
              <a:buAutoNum type="arabicPeriod"/>
              <a:defRPr/>
            </a:pPr>
            <a:r>
              <a:rPr lang="en-US" dirty="0"/>
              <a:t>Summer Waivers</a:t>
            </a:r>
          </a:p>
          <a:p>
            <a:pPr marL="1200150" lvl="1" indent="-742950">
              <a:lnSpc>
                <a:spcPct val="110000"/>
              </a:lnSpc>
              <a:spcBef>
                <a:spcPts val="0"/>
              </a:spcBef>
              <a:buFont typeface="+mj-lt"/>
              <a:buAutoNum type="arabicPeriod"/>
              <a:defRPr/>
            </a:pPr>
            <a:r>
              <a:rPr lang="en-US" dirty="0"/>
              <a:t>Submitting a Plan</a:t>
            </a:r>
          </a:p>
          <a:p>
            <a:pPr marL="1200150" lvl="1" indent="-742950">
              <a:lnSpc>
                <a:spcPct val="110000"/>
              </a:lnSpc>
              <a:spcBef>
                <a:spcPts val="0"/>
              </a:spcBef>
              <a:buFont typeface="+mj-lt"/>
              <a:buAutoNum type="arabicPeriod"/>
              <a:defRPr/>
            </a:pPr>
            <a:r>
              <a:rPr lang="en-US" dirty="0"/>
              <a:t>Resources and Support</a:t>
            </a:r>
            <a:endParaRPr lang="en-US" sz="3900" dirty="0"/>
          </a:p>
          <a:p>
            <a:pPr marL="1200150" lvl="1" indent="-742950">
              <a:lnSpc>
                <a:spcPct val="110000"/>
              </a:lnSpc>
              <a:buFont typeface="+mj-lt"/>
              <a:buAutoNum type="arabicPeriod"/>
              <a:defRPr/>
            </a:pPr>
            <a:endParaRPr lang="en-US" sz="3900" dirty="0"/>
          </a:p>
          <a:p>
            <a:pPr marL="1200150" lvl="1" indent="-742950">
              <a:lnSpc>
                <a:spcPct val="110000"/>
              </a:lnSpc>
              <a:buFont typeface="+mj-lt"/>
              <a:buAutoNum type="arabicPeriod"/>
              <a:defRPr/>
            </a:pPr>
            <a:endParaRPr lang="en-US" sz="3900" dirty="0">
              <a:solidFill>
                <a:schemeClr val="tx1"/>
              </a:solidFill>
            </a:endParaRPr>
          </a:p>
          <a:p>
            <a:pPr marL="1028700" lvl="1" indent="-571500">
              <a:lnSpc>
                <a:spcPct val="110000"/>
              </a:lnSpc>
              <a:buFont typeface="+mj-lt"/>
              <a:buAutoNum type="arabicPeriod"/>
              <a:defRPr/>
            </a:pPr>
            <a:endParaRPr lang="en-US" sz="3900" dirty="0">
              <a:solidFill>
                <a:schemeClr val="tx1"/>
              </a:solidFill>
            </a:endParaRPr>
          </a:p>
          <a:p>
            <a:pPr marL="1028700" lvl="1" indent="-571500">
              <a:lnSpc>
                <a:spcPct val="110000"/>
              </a:lnSpc>
              <a:buFont typeface="+mj-lt"/>
              <a:buAutoNum type="arabicPeriod"/>
              <a:defRPr/>
            </a:pPr>
            <a:endParaRPr lang="en-US" sz="3900" dirty="0">
              <a:solidFill>
                <a:schemeClr val="tx1"/>
              </a:solidFill>
            </a:endParaRPr>
          </a:p>
          <a:p>
            <a:pPr marL="1028700" lvl="1" indent="-571500">
              <a:lnSpc>
                <a:spcPct val="110000"/>
              </a:lnSpc>
              <a:buFont typeface="+mj-lt"/>
              <a:buAutoNum type="arabicPeriod"/>
              <a:defRPr/>
            </a:pPr>
            <a:endParaRPr lang="en-US" sz="3900" dirty="0">
              <a:solidFill>
                <a:schemeClr val="tx1"/>
              </a:solidFill>
            </a:endParaRPr>
          </a:p>
          <a:p>
            <a:pPr marL="1028700" lvl="1" indent="-571500">
              <a:lnSpc>
                <a:spcPct val="110000"/>
              </a:lnSpc>
              <a:buFont typeface="+mj-lt"/>
              <a:buAutoNum type="arabicPeriod"/>
              <a:defRPr/>
            </a:pPr>
            <a:endParaRPr lang="en-US" sz="11200" dirty="0">
              <a:solidFill>
                <a:schemeClr val="tx1"/>
              </a:solidFill>
            </a:endParaRPr>
          </a:p>
          <a:p>
            <a:pPr marL="1028700" lvl="1" indent="-571500">
              <a:lnSpc>
                <a:spcPct val="110000"/>
              </a:lnSpc>
              <a:buFont typeface="+mj-lt"/>
              <a:buAutoNum type="arabicPeriod"/>
              <a:defRPr/>
            </a:pPr>
            <a:endParaRPr lang="en-US" sz="2000" dirty="0"/>
          </a:p>
        </p:txBody>
      </p:sp>
      <p:sp>
        <p:nvSpPr>
          <p:cNvPr id="4" name="Slide Number Placeholder 3"/>
          <p:cNvSpPr>
            <a:spLocks noGrp="1"/>
          </p:cNvSpPr>
          <p:nvPr>
            <p:ph type="sldNum" sz="quarter" idx="4294967295"/>
          </p:nvPr>
        </p:nvSpPr>
        <p:spPr bwMode="auto">
          <a:xfrm>
            <a:off x="9347200" y="6356350"/>
            <a:ext cx="2844800"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defRPr/>
            </a:pPr>
            <a:fld id="{D6029DA4-09B0-4A2D-AA4B-CC45A202471A}" type="slidenum">
              <a:rPr lang="en-US" altLang="en-US" sz="1100">
                <a:solidFill>
                  <a:srgbClr val="FFFFFF"/>
                </a:solidFill>
              </a:rPr>
              <a:pPr>
                <a:spcAft>
                  <a:spcPts val="600"/>
                </a:spcAft>
                <a:defRPr/>
              </a:pPr>
              <a:t>5</a:t>
            </a:fld>
            <a:endParaRPr lang="en-US" altLang="en-US" sz="1100" dirty="0">
              <a:solidFill>
                <a:srgbClr val="FFFFFF"/>
              </a:solidFill>
            </a:endParaRPr>
          </a:p>
        </p:txBody>
      </p:sp>
      <p:sp>
        <p:nvSpPr>
          <p:cNvPr id="5" name="Slide Number Placeholder 3">
            <a:extLst>
              <a:ext uri="{FF2B5EF4-FFF2-40B4-BE49-F238E27FC236}">
                <a16:creationId xmlns:a16="http://schemas.microsoft.com/office/drawing/2014/main" id="{C74EDF95-231C-1CFF-07A7-B1A8BFEE9140}"/>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5</a:t>
            </a:fld>
            <a:endParaRPr lang="en-US" altLang="en-US" dirty="0"/>
          </a:p>
        </p:txBody>
      </p:sp>
    </p:spTree>
    <p:extLst>
      <p:ext uri="{BB962C8B-B14F-4D97-AF65-F5344CB8AC3E}">
        <p14:creationId xmlns:p14="http://schemas.microsoft.com/office/powerpoint/2010/main" val="1046896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4: Program Overview</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50</a:t>
            </a:fld>
            <a:endParaRPr lang="en-US" altLang="en-US" dirty="0"/>
          </a:p>
        </p:txBody>
      </p:sp>
      <p:grpSp>
        <p:nvGrpSpPr>
          <p:cNvPr id="3" name="Group 2" descr="Screenshot of Section 4: Program Overview">
            <a:extLst>
              <a:ext uri="{FF2B5EF4-FFF2-40B4-BE49-F238E27FC236}">
                <a16:creationId xmlns:a16="http://schemas.microsoft.com/office/drawing/2014/main" id="{88C4FD40-BBA0-0A01-E6D9-88864B90D026}"/>
              </a:ext>
            </a:extLst>
          </p:cNvPr>
          <p:cNvGrpSpPr>
            <a:grpSpLocks noChangeAspect="1"/>
          </p:cNvGrpSpPr>
          <p:nvPr/>
        </p:nvGrpSpPr>
        <p:grpSpPr>
          <a:xfrm>
            <a:off x="2454374" y="1365910"/>
            <a:ext cx="7283252" cy="4222431"/>
            <a:chOff x="2108391" y="1681635"/>
            <a:chExt cx="7548747" cy="3880883"/>
          </a:xfrm>
        </p:grpSpPr>
        <p:pic>
          <p:nvPicPr>
            <p:cNvPr id="9" name="Picture 8" descr="table">
              <a:extLst>
                <a:ext uri="{FF2B5EF4-FFF2-40B4-BE49-F238E27FC236}">
                  <a16:creationId xmlns:a16="http://schemas.microsoft.com/office/drawing/2014/main" id="{84C946B8-65DC-7BCF-5C1C-19F860A9901C}"/>
                </a:ext>
              </a:extLst>
            </p:cNvPr>
            <p:cNvPicPr>
              <a:picLocks noChangeAspect="1"/>
            </p:cNvPicPr>
            <p:nvPr/>
          </p:nvPicPr>
          <p:blipFill rotWithShape="1">
            <a:blip r:embed="rId3"/>
            <a:srcRect t="11623"/>
            <a:stretch/>
          </p:blipFill>
          <p:spPr>
            <a:xfrm>
              <a:off x="2108391" y="1681635"/>
              <a:ext cx="7548747" cy="3880883"/>
            </a:xfrm>
            <a:prstGeom prst="rect">
              <a:avLst/>
            </a:prstGeom>
            <a:ln w="12700">
              <a:solidFill>
                <a:schemeClr val="tx1"/>
              </a:solidFill>
            </a:ln>
          </p:spPr>
        </p:pic>
        <p:sp>
          <p:nvSpPr>
            <p:cNvPr id="12" name="Rectangle 11" descr="rectangle"/>
            <p:cNvSpPr/>
            <p:nvPr/>
          </p:nvSpPr>
          <p:spPr bwMode="auto">
            <a:xfrm>
              <a:off x="2108391" y="2394733"/>
              <a:ext cx="1040488" cy="3167785"/>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dirty="0">
                <a:solidFill>
                  <a:srgbClr val="FF0000"/>
                </a:solidFill>
                <a:latin typeface="Arial" charset="0"/>
              </a:endParaRPr>
            </a:p>
          </p:txBody>
        </p:sp>
        <p:sp>
          <p:nvSpPr>
            <p:cNvPr id="10" name="Rectangle 9" descr="blank text box">
              <a:extLst>
                <a:ext uri="{FF2B5EF4-FFF2-40B4-BE49-F238E27FC236}">
                  <a16:creationId xmlns:a16="http://schemas.microsoft.com/office/drawing/2014/main" id="{BE0999E9-64CD-3276-F08B-FB9A0024DD55}"/>
                </a:ext>
              </a:extLst>
            </p:cNvPr>
            <p:cNvSpPr/>
            <p:nvPr/>
          </p:nvSpPr>
          <p:spPr>
            <a:xfrm>
              <a:off x="3243140" y="3578372"/>
              <a:ext cx="5340258" cy="195826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8" name="TextBox 7">
            <a:extLst>
              <a:ext uri="{FF2B5EF4-FFF2-40B4-BE49-F238E27FC236}">
                <a16:creationId xmlns:a16="http://schemas.microsoft.com/office/drawing/2014/main" id="{C477991D-39D4-F119-EF7C-D0C803087FCF}"/>
              </a:ext>
            </a:extLst>
          </p:cNvPr>
          <p:cNvSpPr txBox="1"/>
          <p:nvPr/>
        </p:nvSpPr>
        <p:spPr>
          <a:xfrm>
            <a:off x="533400" y="5827129"/>
            <a:ext cx="11188700" cy="5909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3600" dirty="0">
                <a:solidFill>
                  <a:srgbClr val="0C4A6D"/>
                </a:solidFill>
                <a:latin typeface="Arial" panose="020B0604020202020204"/>
              </a:rPr>
              <a:t>Reminder: MOUs do not need to complete Section 4. </a:t>
            </a:r>
            <a:endParaRPr kumimoji="0" lang="en-US" sz="36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07276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8C83E-6970-239A-5300-9D020FF31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691E2-8851-E2AA-3143-ABF6747AAB45}"/>
              </a:ext>
            </a:extLst>
          </p:cNvPr>
          <p:cNvSpPr>
            <a:spLocks noGrp="1"/>
          </p:cNvSpPr>
          <p:nvPr>
            <p:ph type="title"/>
          </p:nvPr>
        </p:nvSpPr>
        <p:spPr>
          <a:xfrm>
            <a:off x="152400" y="232818"/>
            <a:ext cx="11887200" cy="1325563"/>
          </a:xfrm>
        </p:spPr>
        <p:txBody>
          <a:bodyPr/>
          <a:lstStyle/>
          <a:p>
            <a:r>
              <a:rPr lang="en-US" b="1" dirty="0"/>
              <a:t>Check for Understanding – Zoom Poll (2)</a:t>
            </a:r>
          </a:p>
        </p:txBody>
      </p:sp>
      <p:sp>
        <p:nvSpPr>
          <p:cNvPr id="3" name="Content Placeholder 2">
            <a:extLst>
              <a:ext uri="{FF2B5EF4-FFF2-40B4-BE49-F238E27FC236}">
                <a16:creationId xmlns:a16="http://schemas.microsoft.com/office/drawing/2014/main" id="{6F4B5890-F9A4-8552-3866-AC772CD575F6}"/>
              </a:ext>
            </a:extLst>
          </p:cNvPr>
          <p:cNvSpPr>
            <a:spLocks noGrp="1"/>
          </p:cNvSpPr>
          <p:nvPr>
            <p:ph idx="1"/>
          </p:nvPr>
        </p:nvSpPr>
        <p:spPr>
          <a:xfrm>
            <a:off x="152399" y="3889755"/>
            <a:ext cx="11887199" cy="1903685"/>
          </a:xfrm>
        </p:spPr>
        <p:txBody>
          <a:bodyPr>
            <a:normAutofit/>
          </a:bodyPr>
          <a:lstStyle/>
          <a:p>
            <a:pPr marL="0" indent="0" algn="ctr">
              <a:lnSpc>
                <a:spcPct val="100000"/>
              </a:lnSpc>
              <a:spcBef>
                <a:spcPts val="600"/>
              </a:spcBef>
              <a:spcAft>
                <a:spcPts val="600"/>
              </a:spcAft>
              <a:buNone/>
            </a:pPr>
            <a:r>
              <a:rPr lang="en-US" dirty="0"/>
              <a:t>Learning Objective #1: Participants will understand how to navigate the online eMEP system to complete their 2025–26 MEP application (and review district applications as necessary).</a:t>
            </a:r>
          </a:p>
        </p:txBody>
      </p:sp>
      <p:sp>
        <p:nvSpPr>
          <p:cNvPr id="4" name="Slide Number Placeholder 3">
            <a:extLst>
              <a:ext uri="{FF2B5EF4-FFF2-40B4-BE49-F238E27FC236}">
                <a16:creationId xmlns:a16="http://schemas.microsoft.com/office/drawing/2014/main" id="{18EFF12C-D49C-BE2C-FDBA-82524254C896}"/>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51</a:t>
            </a:fld>
            <a:endParaRPr lang="en-US" altLang="en-US" dirty="0"/>
          </a:p>
        </p:txBody>
      </p:sp>
      <p:pic>
        <p:nvPicPr>
          <p:cNvPr id="6" name="Graphic 5" descr="Lightbulb and gear outline">
            <a:extLst>
              <a:ext uri="{FF2B5EF4-FFF2-40B4-BE49-F238E27FC236}">
                <a16:creationId xmlns:a16="http://schemas.microsoft.com/office/drawing/2014/main" id="{D7173368-E0BA-6A43-78D4-FAAF016498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4991" y="1624837"/>
            <a:ext cx="1922017" cy="1922017"/>
          </a:xfrm>
          <a:prstGeom prst="rect">
            <a:avLst/>
          </a:prstGeom>
        </p:spPr>
      </p:pic>
    </p:spTree>
    <p:extLst>
      <p:ext uri="{BB962C8B-B14F-4D97-AF65-F5344CB8AC3E}">
        <p14:creationId xmlns:p14="http://schemas.microsoft.com/office/powerpoint/2010/main" val="1794657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Questions &amp; Answers </a:t>
            </a:r>
          </a:p>
        </p:txBody>
      </p:sp>
      <p:pic>
        <p:nvPicPr>
          <p:cNvPr id="4" name="Graphic 3" descr="Questions with solid fill">
            <a:extLst>
              <a:ext uri="{FF2B5EF4-FFF2-40B4-BE49-F238E27FC236}">
                <a16:creationId xmlns:a16="http://schemas.microsoft.com/office/drawing/2014/main" id="{F8162838-A2C7-CD29-53C2-883F25127D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9594" y="2121490"/>
            <a:ext cx="3292810" cy="3292810"/>
          </a:xfrm>
          <a:prstGeom prst="rect">
            <a:avLst/>
          </a:prstGeom>
        </p:spPr>
      </p:pic>
    </p:spTree>
    <p:extLst>
      <p:ext uri="{BB962C8B-B14F-4D97-AF65-F5344CB8AC3E}">
        <p14:creationId xmlns:p14="http://schemas.microsoft.com/office/powerpoint/2010/main" val="2108784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43289-7B53-7079-F341-F9583751D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DACA7B-B284-EBD9-B3CC-102C037EBFBE}"/>
              </a:ext>
            </a:extLst>
          </p:cNvPr>
          <p:cNvSpPr>
            <a:spLocks noGrp="1"/>
          </p:cNvSpPr>
          <p:nvPr>
            <p:ph type="title"/>
          </p:nvPr>
        </p:nvSpPr>
        <p:spPr>
          <a:xfrm>
            <a:off x="152399" y="795927"/>
            <a:ext cx="11887200" cy="1325563"/>
          </a:xfrm>
        </p:spPr>
        <p:txBody>
          <a:bodyPr>
            <a:normAutofit/>
          </a:bodyPr>
          <a:lstStyle/>
          <a:p>
            <a:r>
              <a:rPr lang="en-US" sz="6000" b="1" dirty="0"/>
              <a:t>Break</a:t>
            </a:r>
          </a:p>
        </p:txBody>
      </p:sp>
      <p:pic>
        <p:nvPicPr>
          <p:cNvPr id="4" name="Graphic 3" descr="Coffee with solid fill">
            <a:extLst>
              <a:ext uri="{FF2B5EF4-FFF2-40B4-BE49-F238E27FC236}">
                <a16:creationId xmlns:a16="http://schemas.microsoft.com/office/drawing/2014/main" id="{9919F021-012E-06B2-EF21-651E908D56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4998" y="2048920"/>
            <a:ext cx="3389087" cy="3389087"/>
          </a:xfrm>
          <a:prstGeom prst="rect">
            <a:avLst/>
          </a:prstGeom>
        </p:spPr>
      </p:pic>
    </p:spTree>
    <p:extLst>
      <p:ext uri="{BB962C8B-B14F-4D97-AF65-F5344CB8AC3E}">
        <p14:creationId xmlns:p14="http://schemas.microsoft.com/office/powerpoint/2010/main" val="7974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2B7BD-27DF-611B-DB47-5B409E274E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6B2A9-F60B-8387-0B01-7D028C12EFEF}"/>
              </a:ext>
            </a:extLst>
          </p:cNvPr>
          <p:cNvSpPr>
            <a:spLocks noGrp="1"/>
          </p:cNvSpPr>
          <p:nvPr>
            <p:ph type="title"/>
          </p:nvPr>
        </p:nvSpPr>
        <p:spPr>
          <a:xfrm>
            <a:off x="152399" y="795927"/>
            <a:ext cx="11887200" cy="1325563"/>
          </a:xfrm>
        </p:spPr>
        <p:txBody>
          <a:bodyPr>
            <a:normAutofit fontScale="90000"/>
          </a:bodyPr>
          <a:lstStyle/>
          <a:p>
            <a:r>
              <a:rPr lang="en-US" sz="6000" b="1" dirty="0"/>
              <a:t>Sections 5-9: </a:t>
            </a:r>
            <a:br>
              <a:rPr lang="en-US" sz="6000" b="1" dirty="0"/>
            </a:br>
            <a:r>
              <a:rPr lang="en-US" sz="6000" b="1" dirty="0"/>
              <a:t>Services &amp; Allowable Activities </a:t>
            </a:r>
          </a:p>
        </p:txBody>
      </p:sp>
      <p:pic>
        <p:nvPicPr>
          <p:cNvPr id="4" name="Graphic 3" descr="Checklist with solid fill">
            <a:extLst>
              <a:ext uri="{FF2B5EF4-FFF2-40B4-BE49-F238E27FC236}">
                <a16:creationId xmlns:a16="http://schemas.microsoft.com/office/drawing/2014/main" id="{81A6D42B-5814-75C6-DFFC-3E4B8078C1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6394" y="2358556"/>
            <a:ext cx="3479209" cy="3479209"/>
          </a:xfrm>
          <a:prstGeom prst="rect">
            <a:avLst/>
          </a:prstGeom>
        </p:spPr>
      </p:pic>
    </p:spTree>
    <p:extLst>
      <p:ext uri="{BB962C8B-B14F-4D97-AF65-F5344CB8AC3E}">
        <p14:creationId xmlns:p14="http://schemas.microsoft.com/office/powerpoint/2010/main" val="1240859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4321"/>
            <a:ext cx="11887200" cy="1325563"/>
          </a:xfrm>
        </p:spPr>
        <p:txBody>
          <a:bodyPr>
            <a:normAutofit/>
          </a:bodyPr>
          <a:lstStyle/>
          <a:p>
            <a:r>
              <a:rPr lang="en-US" b="1" dirty="0"/>
              <a:t>Sections 5-9: Overview</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55</a:t>
            </a:fld>
            <a:endParaRPr lang="en-US" altLang="en-US" dirty="0"/>
          </a:p>
        </p:txBody>
      </p:sp>
      <p:grpSp>
        <p:nvGrpSpPr>
          <p:cNvPr id="10" name="Group 9" descr="Screenshot of the eMEP Review Index page. ">
            <a:extLst>
              <a:ext uri="{FF2B5EF4-FFF2-40B4-BE49-F238E27FC236}">
                <a16:creationId xmlns:a16="http://schemas.microsoft.com/office/drawing/2014/main" id="{129B30DF-ED42-D632-581E-D050996723F9}"/>
              </a:ext>
            </a:extLst>
          </p:cNvPr>
          <p:cNvGrpSpPr>
            <a:grpSpLocks noChangeAspect="1"/>
          </p:cNvGrpSpPr>
          <p:nvPr/>
        </p:nvGrpSpPr>
        <p:grpSpPr>
          <a:xfrm>
            <a:off x="1530071" y="2012427"/>
            <a:ext cx="9131858" cy="4526486"/>
            <a:chOff x="1363985" y="1872617"/>
            <a:chExt cx="9464029" cy="4444868"/>
          </a:xfrm>
        </p:grpSpPr>
        <p:pic>
          <p:nvPicPr>
            <p:cNvPr id="7" name="Picture 6">
              <a:extLst>
                <a:ext uri="{FF2B5EF4-FFF2-40B4-BE49-F238E27FC236}">
                  <a16:creationId xmlns:a16="http://schemas.microsoft.com/office/drawing/2014/main" id="{1611C8F6-C82F-F186-91B6-F6468AF557A5}"/>
                </a:ext>
              </a:extLst>
            </p:cNvPr>
            <p:cNvPicPr>
              <a:picLocks noChangeAspect="1"/>
            </p:cNvPicPr>
            <p:nvPr/>
          </p:nvPicPr>
          <p:blipFill>
            <a:blip r:embed="rId3"/>
            <a:stretch>
              <a:fillRect/>
            </a:stretch>
          </p:blipFill>
          <p:spPr>
            <a:xfrm>
              <a:off x="1363985" y="1872617"/>
              <a:ext cx="9464029" cy="4444868"/>
            </a:xfrm>
            <a:prstGeom prst="rect">
              <a:avLst/>
            </a:prstGeom>
            <a:ln>
              <a:solidFill>
                <a:schemeClr val="accent1"/>
              </a:solidFill>
            </a:ln>
          </p:spPr>
        </p:pic>
        <p:sp>
          <p:nvSpPr>
            <p:cNvPr id="8" name="Rectangle 7" descr="rectangle ">
              <a:extLst>
                <a:ext uri="{FF2B5EF4-FFF2-40B4-BE49-F238E27FC236}">
                  <a16:creationId xmlns:a16="http://schemas.microsoft.com/office/drawing/2014/main" id="{728570AA-A91D-1C97-FC2D-6A40AD67E0B1}"/>
                </a:ext>
              </a:extLst>
            </p:cNvPr>
            <p:cNvSpPr/>
            <p:nvPr/>
          </p:nvSpPr>
          <p:spPr bwMode="auto">
            <a:xfrm>
              <a:off x="1363985" y="3264194"/>
              <a:ext cx="9464029" cy="1350336"/>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dirty="0">
                <a:solidFill>
                  <a:srgbClr val="FF0000"/>
                </a:solidFill>
                <a:latin typeface="Arial" charset="0"/>
              </a:endParaRPr>
            </a:p>
          </p:txBody>
        </p:sp>
      </p:grpSp>
      <p:sp>
        <p:nvSpPr>
          <p:cNvPr id="3" name="TextBox 2">
            <a:extLst>
              <a:ext uri="{FF2B5EF4-FFF2-40B4-BE49-F238E27FC236}">
                <a16:creationId xmlns:a16="http://schemas.microsoft.com/office/drawing/2014/main" id="{6333C0A0-FF61-B3EE-4EC6-CF7C04F21DE8}"/>
              </a:ext>
            </a:extLst>
          </p:cNvPr>
          <p:cNvSpPr txBox="1"/>
          <p:nvPr/>
        </p:nvSpPr>
        <p:spPr>
          <a:xfrm>
            <a:off x="152400" y="1347440"/>
            <a:ext cx="11887200" cy="48013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Services and allowable activities are entered into Sections 5-9.</a:t>
            </a:r>
          </a:p>
        </p:txBody>
      </p:sp>
    </p:spTree>
    <p:extLst>
      <p:ext uri="{BB962C8B-B14F-4D97-AF65-F5344CB8AC3E}">
        <p14:creationId xmlns:p14="http://schemas.microsoft.com/office/powerpoint/2010/main" val="2982642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549C2-059F-52D5-2261-9E7386CF8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48414-6DE7-5634-8079-E2AF43EECC22}"/>
              </a:ext>
            </a:extLst>
          </p:cNvPr>
          <p:cNvSpPr>
            <a:spLocks noGrp="1"/>
          </p:cNvSpPr>
          <p:nvPr>
            <p:ph type="title"/>
          </p:nvPr>
        </p:nvSpPr>
        <p:spPr>
          <a:xfrm>
            <a:off x="152400" y="349381"/>
            <a:ext cx="11887200" cy="1325563"/>
          </a:xfrm>
        </p:spPr>
        <p:txBody>
          <a:bodyPr>
            <a:normAutofit/>
          </a:bodyPr>
          <a:lstStyle/>
          <a:p>
            <a:r>
              <a:rPr lang="en-US" b="1" dirty="0"/>
              <a:t>Adding or Editing Services/Activities</a:t>
            </a:r>
            <a:endParaRPr lang="en-US" dirty="0"/>
          </a:p>
        </p:txBody>
      </p:sp>
      <p:sp>
        <p:nvSpPr>
          <p:cNvPr id="4" name="Slide Number Placeholder 3">
            <a:extLst>
              <a:ext uri="{FF2B5EF4-FFF2-40B4-BE49-F238E27FC236}">
                <a16:creationId xmlns:a16="http://schemas.microsoft.com/office/drawing/2014/main" id="{BFA82FB7-855D-A84D-F5F0-CBEDD76BF582}"/>
              </a:ext>
            </a:extLst>
          </p:cNvPr>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56</a:t>
            </a:fld>
            <a:endParaRPr lang="en-US" altLang="en-US" dirty="0"/>
          </a:p>
        </p:txBody>
      </p:sp>
      <p:grpSp>
        <p:nvGrpSpPr>
          <p:cNvPr id="5" name="Group 4" descr="Screenshot of Section 5: Regular School Year and the &quot;New Service/Activity&quot; and &quot;Edit&quot; buttons">
            <a:extLst>
              <a:ext uri="{FF2B5EF4-FFF2-40B4-BE49-F238E27FC236}">
                <a16:creationId xmlns:a16="http://schemas.microsoft.com/office/drawing/2014/main" id="{E07786AE-01C8-42D9-70FA-EF6A7911C47F}"/>
              </a:ext>
            </a:extLst>
          </p:cNvPr>
          <p:cNvGrpSpPr/>
          <p:nvPr/>
        </p:nvGrpSpPr>
        <p:grpSpPr>
          <a:xfrm>
            <a:off x="1080223" y="1858541"/>
            <a:ext cx="10031553" cy="4134635"/>
            <a:chOff x="1153986" y="2399777"/>
            <a:chExt cx="10452165" cy="3725269"/>
          </a:xfrm>
        </p:grpSpPr>
        <p:pic>
          <p:nvPicPr>
            <p:cNvPr id="3" name="Picture 2" descr="screenshot of section 5, regular school year">
              <a:extLst>
                <a:ext uri="{FF2B5EF4-FFF2-40B4-BE49-F238E27FC236}">
                  <a16:creationId xmlns:a16="http://schemas.microsoft.com/office/drawing/2014/main" id="{400A4DC4-BA6A-4ABB-4AC7-085E8BC28287}"/>
                </a:ext>
              </a:extLst>
            </p:cNvPr>
            <p:cNvPicPr>
              <a:picLocks noChangeAspect="1"/>
            </p:cNvPicPr>
            <p:nvPr/>
          </p:nvPicPr>
          <p:blipFill rotWithShape="1">
            <a:blip r:embed="rId3"/>
            <a:srcRect t="8938" r="63552" b="39600"/>
            <a:stretch/>
          </p:blipFill>
          <p:spPr>
            <a:xfrm>
              <a:off x="1153986" y="2399777"/>
              <a:ext cx="10452165" cy="3725269"/>
            </a:xfrm>
            <a:prstGeom prst="rect">
              <a:avLst/>
            </a:prstGeom>
            <a:ln w="12700">
              <a:solidFill>
                <a:schemeClr val="tx1"/>
              </a:solidFill>
            </a:ln>
            <a:effectLst/>
          </p:spPr>
        </p:pic>
        <p:sp>
          <p:nvSpPr>
            <p:cNvPr id="9" name="Rectangle 8" descr="rectangle">
              <a:extLst>
                <a:ext uri="{FF2B5EF4-FFF2-40B4-BE49-F238E27FC236}">
                  <a16:creationId xmlns:a16="http://schemas.microsoft.com/office/drawing/2014/main" id="{7AF474BA-D175-52AB-CE37-83E5603A437B}"/>
                </a:ext>
              </a:extLst>
            </p:cNvPr>
            <p:cNvSpPr/>
            <p:nvPr/>
          </p:nvSpPr>
          <p:spPr bwMode="auto">
            <a:xfrm>
              <a:off x="9773243" y="4333761"/>
              <a:ext cx="518695" cy="207265"/>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dirty="0">
                <a:solidFill>
                  <a:srgbClr val="FF0000"/>
                </a:solidFill>
                <a:latin typeface="Arial" charset="0"/>
              </a:endParaRPr>
            </a:p>
          </p:txBody>
        </p:sp>
        <p:sp>
          <p:nvSpPr>
            <p:cNvPr id="11" name="Rectangle 10" descr="rectangle ">
              <a:extLst>
                <a:ext uri="{FF2B5EF4-FFF2-40B4-BE49-F238E27FC236}">
                  <a16:creationId xmlns:a16="http://schemas.microsoft.com/office/drawing/2014/main" id="{1F9CCFC3-9ABF-A7B8-FD45-9EA8C7985268}"/>
                </a:ext>
              </a:extLst>
            </p:cNvPr>
            <p:cNvSpPr/>
            <p:nvPr/>
          </p:nvSpPr>
          <p:spPr bwMode="auto">
            <a:xfrm>
              <a:off x="9552160" y="3989696"/>
              <a:ext cx="1428347" cy="207265"/>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dirty="0">
                <a:solidFill>
                  <a:srgbClr val="FF0000"/>
                </a:solidFill>
                <a:latin typeface="Arial" charset="0"/>
              </a:endParaRPr>
            </a:p>
          </p:txBody>
        </p:sp>
      </p:grpSp>
    </p:spTree>
    <p:extLst>
      <p:ext uri="{BB962C8B-B14F-4D97-AF65-F5344CB8AC3E}">
        <p14:creationId xmlns:p14="http://schemas.microsoft.com/office/powerpoint/2010/main" val="1281772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99CE0-8709-3423-2A43-C4F8D4FB13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D42B71-2B0C-9AC7-E428-7D17645273C6}"/>
              </a:ext>
            </a:extLst>
          </p:cNvPr>
          <p:cNvSpPr>
            <a:spLocks noGrp="1"/>
          </p:cNvSpPr>
          <p:nvPr>
            <p:ph type="title"/>
          </p:nvPr>
        </p:nvSpPr>
        <p:spPr>
          <a:xfrm>
            <a:off x="152400" y="353049"/>
            <a:ext cx="11887200" cy="1325563"/>
          </a:xfrm>
        </p:spPr>
        <p:txBody>
          <a:bodyPr>
            <a:normAutofit/>
          </a:bodyPr>
          <a:lstStyle/>
          <a:p>
            <a:r>
              <a:rPr lang="en-US" b="1" dirty="0" err="1"/>
              <a:t>MSIN</a:t>
            </a:r>
            <a:r>
              <a:rPr lang="en-US" b="1" dirty="0"/>
              <a:t> Alignment</a:t>
            </a:r>
          </a:p>
        </p:txBody>
      </p:sp>
      <p:sp>
        <p:nvSpPr>
          <p:cNvPr id="5" name="Content Placeholder 4">
            <a:extLst>
              <a:ext uri="{FF2B5EF4-FFF2-40B4-BE49-F238E27FC236}">
                <a16:creationId xmlns:a16="http://schemas.microsoft.com/office/drawing/2014/main" id="{38D6E7A3-AB80-C0C9-C3C8-5BAED9A24616}"/>
              </a:ext>
            </a:extLst>
          </p:cNvPr>
          <p:cNvSpPr>
            <a:spLocks noGrp="1"/>
          </p:cNvSpPr>
          <p:nvPr>
            <p:ph idx="1"/>
          </p:nvPr>
        </p:nvSpPr>
        <p:spPr>
          <a:xfrm>
            <a:off x="152400" y="1948280"/>
            <a:ext cx="11887200" cy="622030"/>
          </a:xfrm>
        </p:spPr>
        <p:txBody>
          <a:bodyPr>
            <a:noAutofit/>
          </a:bodyPr>
          <a:lstStyle/>
          <a:p>
            <a:pPr marL="0" indent="0" algn="ctr">
              <a:lnSpc>
                <a:spcPct val="100000"/>
              </a:lnSpc>
              <a:buNone/>
            </a:pPr>
            <a:r>
              <a:rPr lang="en-US" sz="2800" dirty="0"/>
              <a:t>Service names in eMEP and MSIN should match or be similar. </a:t>
            </a:r>
            <a:endParaRPr lang="en-US" dirty="0"/>
          </a:p>
          <a:p>
            <a:pPr algn="ctr"/>
            <a:endParaRPr lang="en-US" sz="2800" dirty="0"/>
          </a:p>
          <a:p>
            <a:pPr marL="0" indent="0" algn="ctr">
              <a:buNone/>
            </a:pPr>
            <a:endParaRPr lang="en-US" sz="2800" dirty="0"/>
          </a:p>
        </p:txBody>
      </p:sp>
      <p:grpSp>
        <p:nvGrpSpPr>
          <p:cNvPr id="13" name="Group 12" descr="Table showing service name, service area, when the service is offered, and type. ">
            <a:extLst>
              <a:ext uri="{FF2B5EF4-FFF2-40B4-BE49-F238E27FC236}">
                <a16:creationId xmlns:a16="http://schemas.microsoft.com/office/drawing/2014/main" id="{75DFAE0D-5251-40B0-B7F7-7A91C08A4648}"/>
              </a:ext>
            </a:extLst>
          </p:cNvPr>
          <p:cNvGrpSpPr/>
          <p:nvPr/>
        </p:nvGrpSpPr>
        <p:grpSpPr>
          <a:xfrm>
            <a:off x="537480" y="2851246"/>
            <a:ext cx="10810876" cy="1532553"/>
            <a:chOff x="537480" y="3078115"/>
            <a:chExt cx="10810876" cy="1532553"/>
          </a:xfrm>
        </p:grpSpPr>
        <p:pic>
          <p:nvPicPr>
            <p:cNvPr id="7" name="Picture 6">
              <a:extLst>
                <a:ext uri="{FF2B5EF4-FFF2-40B4-BE49-F238E27FC236}">
                  <a16:creationId xmlns:a16="http://schemas.microsoft.com/office/drawing/2014/main" id="{7B8EF804-FEDC-53C9-69F3-495B02181540}"/>
                </a:ext>
              </a:extLst>
            </p:cNvPr>
            <p:cNvPicPr>
              <a:picLocks noChangeAspect="1"/>
            </p:cNvPicPr>
            <p:nvPr/>
          </p:nvPicPr>
          <p:blipFill>
            <a:blip r:embed="rId3"/>
            <a:stretch>
              <a:fillRect/>
            </a:stretch>
          </p:blipFill>
          <p:spPr>
            <a:xfrm>
              <a:off x="537481" y="3428943"/>
              <a:ext cx="10810875" cy="1181725"/>
            </a:xfrm>
            <a:prstGeom prst="rect">
              <a:avLst/>
            </a:prstGeom>
            <a:ln>
              <a:solidFill>
                <a:srgbClr val="0C4A6D"/>
              </a:solidFill>
            </a:ln>
          </p:spPr>
        </p:pic>
        <p:sp>
          <p:nvSpPr>
            <p:cNvPr id="9" name="TextBox 8">
              <a:extLst>
                <a:ext uri="{FF2B5EF4-FFF2-40B4-BE49-F238E27FC236}">
                  <a16:creationId xmlns:a16="http://schemas.microsoft.com/office/drawing/2014/main" id="{F1408E33-D95C-0AAA-FADF-BC7694DCBD85}"/>
                </a:ext>
              </a:extLst>
            </p:cNvPr>
            <p:cNvSpPr txBox="1"/>
            <p:nvPr/>
          </p:nvSpPr>
          <p:spPr>
            <a:xfrm>
              <a:off x="1070068" y="3078115"/>
              <a:ext cx="3092631" cy="523220"/>
            </a:xfrm>
            <a:prstGeom prst="rect">
              <a:avLst/>
            </a:prstGeom>
            <a:solidFill>
              <a:schemeClr val="bg1"/>
            </a:solidFill>
            <a:ln>
              <a:solidFill>
                <a:srgbClr val="0C4A6D"/>
              </a:solidFill>
            </a:ln>
          </p:spPr>
          <p:txBody>
            <a:bodyPr wrap="square">
              <a:spAutoFit/>
            </a:bodyPr>
            <a:lstStyle/>
            <a:p>
              <a:pPr marL="0" indent="0">
                <a:lnSpc>
                  <a:spcPct val="100000"/>
                </a:lnSpc>
                <a:buNone/>
              </a:pPr>
              <a:r>
                <a:rPr lang="en-US" sz="2800" dirty="0"/>
                <a:t>eMEP Application: </a:t>
              </a:r>
              <a:endParaRPr lang="en-US" sz="2400" dirty="0"/>
            </a:p>
          </p:txBody>
        </p:sp>
        <p:sp>
          <p:nvSpPr>
            <p:cNvPr id="11" name="Rectangle 10" descr="rectangle ">
              <a:extLst>
                <a:ext uri="{FF2B5EF4-FFF2-40B4-BE49-F238E27FC236}">
                  <a16:creationId xmlns:a16="http://schemas.microsoft.com/office/drawing/2014/main" id="{F4169B4B-F36D-DF5F-A50D-2E5769821FF7}"/>
                </a:ext>
              </a:extLst>
            </p:cNvPr>
            <p:cNvSpPr/>
            <p:nvPr/>
          </p:nvSpPr>
          <p:spPr bwMode="auto">
            <a:xfrm>
              <a:off x="537480" y="4070442"/>
              <a:ext cx="2780486" cy="410118"/>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dirty="0">
                <a:solidFill>
                  <a:srgbClr val="FF0000"/>
                </a:solidFill>
                <a:latin typeface="Arial" charset="0"/>
              </a:endParaRPr>
            </a:p>
          </p:txBody>
        </p:sp>
      </p:grpSp>
      <p:grpSp>
        <p:nvGrpSpPr>
          <p:cNvPr id="14" name="Group 13" descr="Table from MSIN showing service name. ">
            <a:extLst>
              <a:ext uri="{FF2B5EF4-FFF2-40B4-BE49-F238E27FC236}">
                <a16:creationId xmlns:a16="http://schemas.microsoft.com/office/drawing/2014/main" id="{7E4B3621-67D6-CDF3-DA63-DBA4939FAA0E}"/>
              </a:ext>
            </a:extLst>
          </p:cNvPr>
          <p:cNvGrpSpPr/>
          <p:nvPr/>
        </p:nvGrpSpPr>
        <p:grpSpPr>
          <a:xfrm>
            <a:off x="537480" y="4768091"/>
            <a:ext cx="10810875" cy="1615723"/>
            <a:chOff x="537480" y="4768091"/>
            <a:chExt cx="10810875" cy="1615723"/>
          </a:xfrm>
        </p:grpSpPr>
        <p:pic>
          <p:nvPicPr>
            <p:cNvPr id="3" name="Picture 2">
              <a:extLst>
                <a:ext uri="{FF2B5EF4-FFF2-40B4-BE49-F238E27FC236}">
                  <a16:creationId xmlns:a16="http://schemas.microsoft.com/office/drawing/2014/main" id="{6758BDCF-664A-F25E-984B-0483D5848CAB}"/>
                </a:ext>
              </a:extLst>
            </p:cNvPr>
            <p:cNvPicPr>
              <a:picLocks noChangeAspect="1"/>
            </p:cNvPicPr>
            <p:nvPr/>
          </p:nvPicPr>
          <p:blipFill>
            <a:blip r:embed="rId4"/>
            <a:srcRect b="48705"/>
            <a:stretch/>
          </p:blipFill>
          <p:spPr>
            <a:xfrm>
              <a:off x="537480" y="5250306"/>
              <a:ext cx="10810875" cy="1133508"/>
            </a:xfrm>
            <a:prstGeom prst="rect">
              <a:avLst/>
            </a:prstGeom>
            <a:ln>
              <a:solidFill>
                <a:srgbClr val="0C4A6D"/>
              </a:solidFill>
            </a:ln>
          </p:spPr>
        </p:pic>
        <p:sp>
          <p:nvSpPr>
            <p:cNvPr id="10" name="TextBox 9">
              <a:extLst>
                <a:ext uri="{FF2B5EF4-FFF2-40B4-BE49-F238E27FC236}">
                  <a16:creationId xmlns:a16="http://schemas.microsoft.com/office/drawing/2014/main" id="{F84701EA-EA57-3F29-B1E7-7690CB35D340}"/>
                </a:ext>
              </a:extLst>
            </p:cNvPr>
            <p:cNvSpPr txBox="1"/>
            <p:nvPr/>
          </p:nvSpPr>
          <p:spPr>
            <a:xfrm>
              <a:off x="1070068" y="4768091"/>
              <a:ext cx="1202870" cy="523220"/>
            </a:xfrm>
            <a:prstGeom prst="rect">
              <a:avLst/>
            </a:prstGeom>
            <a:solidFill>
              <a:schemeClr val="bg1"/>
            </a:solidFill>
            <a:ln>
              <a:solidFill>
                <a:srgbClr val="0C4A6D"/>
              </a:solidFill>
            </a:ln>
          </p:spPr>
          <p:txBody>
            <a:bodyPr wrap="square">
              <a:spAutoFit/>
            </a:bodyPr>
            <a:lstStyle/>
            <a:p>
              <a:pPr marL="0" indent="0">
                <a:lnSpc>
                  <a:spcPct val="100000"/>
                </a:lnSpc>
                <a:buNone/>
              </a:pPr>
              <a:r>
                <a:rPr lang="en-US" sz="2800" dirty="0"/>
                <a:t>MSIN:</a:t>
              </a:r>
              <a:endParaRPr lang="en-US" sz="2400" dirty="0"/>
            </a:p>
          </p:txBody>
        </p:sp>
        <p:sp>
          <p:nvSpPr>
            <p:cNvPr id="12" name="Rectangle 11" descr="rectangle ">
              <a:extLst>
                <a:ext uri="{FF2B5EF4-FFF2-40B4-BE49-F238E27FC236}">
                  <a16:creationId xmlns:a16="http://schemas.microsoft.com/office/drawing/2014/main" id="{2D9BD852-7E2C-7E1A-B1D4-2D1A80AACD62}"/>
                </a:ext>
              </a:extLst>
            </p:cNvPr>
            <p:cNvSpPr/>
            <p:nvPr/>
          </p:nvSpPr>
          <p:spPr bwMode="auto">
            <a:xfrm>
              <a:off x="6372223" y="5250306"/>
              <a:ext cx="2780486" cy="410118"/>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dirty="0">
                <a:solidFill>
                  <a:srgbClr val="FF0000"/>
                </a:solidFill>
                <a:latin typeface="Arial" charset="0"/>
              </a:endParaRPr>
            </a:p>
          </p:txBody>
        </p:sp>
      </p:grpSp>
    </p:spTree>
    <p:extLst>
      <p:ext uri="{BB962C8B-B14F-4D97-AF65-F5344CB8AC3E}">
        <p14:creationId xmlns:p14="http://schemas.microsoft.com/office/powerpoint/2010/main" val="74900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4D8F5-6EAF-4E88-7B77-42CA0D6019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28264-33F6-1A5A-3383-9DD37DE91491}"/>
              </a:ext>
            </a:extLst>
          </p:cNvPr>
          <p:cNvSpPr>
            <a:spLocks noGrp="1"/>
          </p:cNvSpPr>
          <p:nvPr>
            <p:ph type="title"/>
          </p:nvPr>
        </p:nvSpPr>
        <p:spPr>
          <a:xfrm>
            <a:off x="152400" y="264321"/>
            <a:ext cx="11887200" cy="1325563"/>
          </a:xfrm>
        </p:spPr>
        <p:txBody>
          <a:bodyPr>
            <a:normAutofit/>
          </a:bodyPr>
          <a:lstStyle/>
          <a:p>
            <a:r>
              <a:rPr lang="en-US" b="1" dirty="0"/>
              <a:t>What information is required for each service/activity? </a:t>
            </a:r>
            <a:endParaRPr lang="en-US" dirty="0"/>
          </a:p>
        </p:txBody>
      </p:sp>
      <p:sp>
        <p:nvSpPr>
          <p:cNvPr id="4" name="Slide Number Placeholder 3">
            <a:extLst>
              <a:ext uri="{FF2B5EF4-FFF2-40B4-BE49-F238E27FC236}">
                <a16:creationId xmlns:a16="http://schemas.microsoft.com/office/drawing/2014/main" id="{891C0E6B-7AD7-62F5-4CC3-1FC28485407F}"/>
              </a:ext>
            </a:extLst>
          </p:cNvPr>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58</a:t>
            </a:fld>
            <a:endParaRPr lang="en-US" altLang="en-US" dirty="0"/>
          </a:p>
        </p:txBody>
      </p:sp>
      <p:grpSp>
        <p:nvGrpSpPr>
          <p:cNvPr id="3" name="Group 2" descr="Screenshot showing ten tabs that must be completed for each service or activity. ">
            <a:extLst>
              <a:ext uri="{FF2B5EF4-FFF2-40B4-BE49-F238E27FC236}">
                <a16:creationId xmlns:a16="http://schemas.microsoft.com/office/drawing/2014/main" id="{2EFED01E-B8EC-E90B-74A6-40D77B995CF7}"/>
              </a:ext>
            </a:extLst>
          </p:cNvPr>
          <p:cNvGrpSpPr>
            <a:grpSpLocks noChangeAspect="1"/>
          </p:cNvGrpSpPr>
          <p:nvPr/>
        </p:nvGrpSpPr>
        <p:grpSpPr>
          <a:xfrm>
            <a:off x="4163220" y="1668378"/>
            <a:ext cx="6686132" cy="4891051"/>
            <a:chOff x="4131136" y="1956680"/>
            <a:chExt cx="6028864" cy="4410245"/>
          </a:xfrm>
        </p:grpSpPr>
        <p:pic>
          <p:nvPicPr>
            <p:cNvPr id="5" name="Picture 4" descr="Graphical user interface, text, application">
              <a:extLst>
                <a:ext uri="{FF2B5EF4-FFF2-40B4-BE49-F238E27FC236}">
                  <a16:creationId xmlns:a16="http://schemas.microsoft.com/office/drawing/2014/main" id="{3B5773D4-B5D9-CC78-3B54-A84D16BED700}"/>
                </a:ext>
              </a:extLst>
            </p:cNvPr>
            <p:cNvPicPr>
              <a:picLocks/>
            </p:cNvPicPr>
            <p:nvPr/>
          </p:nvPicPr>
          <p:blipFill>
            <a:blip r:embed="rId3"/>
            <a:stretch>
              <a:fillRect/>
            </a:stretch>
          </p:blipFill>
          <p:spPr>
            <a:xfrm>
              <a:off x="4144058" y="1956680"/>
              <a:ext cx="6015942" cy="4410245"/>
            </a:xfrm>
            <a:prstGeom prst="rect">
              <a:avLst/>
            </a:prstGeom>
            <a:ln w="12700" cap="sq">
              <a:solidFill>
                <a:srgbClr val="000000"/>
              </a:solidFill>
              <a:prstDash val="solid"/>
              <a:miter lim="800000"/>
            </a:ln>
            <a:effectLst/>
          </p:spPr>
        </p:pic>
        <p:sp>
          <p:nvSpPr>
            <p:cNvPr id="6" name="Rectangle 5" descr="red rectangle box">
              <a:extLst>
                <a:ext uri="{FF2B5EF4-FFF2-40B4-BE49-F238E27FC236}">
                  <a16:creationId xmlns:a16="http://schemas.microsoft.com/office/drawing/2014/main" id="{8416ACEA-815F-938B-089E-121D5E2D455B}"/>
                </a:ext>
              </a:extLst>
            </p:cNvPr>
            <p:cNvSpPr/>
            <p:nvPr/>
          </p:nvSpPr>
          <p:spPr>
            <a:xfrm>
              <a:off x="4131136" y="2177507"/>
              <a:ext cx="935290" cy="40469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9" name="TextBox 8">
            <a:extLst>
              <a:ext uri="{FF2B5EF4-FFF2-40B4-BE49-F238E27FC236}">
                <a16:creationId xmlns:a16="http://schemas.microsoft.com/office/drawing/2014/main" id="{1EE0EDC5-3CE2-E9BB-D5C9-D4F3CA6CB0A0}"/>
              </a:ext>
            </a:extLst>
          </p:cNvPr>
          <p:cNvSpPr txBox="1"/>
          <p:nvPr/>
        </p:nvSpPr>
        <p:spPr>
          <a:xfrm>
            <a:off x="185636" y="2641610"/>
            <a:ext cx="2646946" cy="2806922"/>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Input information into 10 different tabs for </a:t>
            </a:r>
            <a:r>
              <a:rPr lang="en-US" sz="2800" i="1" dirty="0">
                <a:solidFill>
                  <a:srgbClr val="0C4A6D"/>
                </a:solidFill>
                <a:latin typeface="Arial" panose="020B0604020202020204"/>
              </a:rPr>
              <a:t>each</a:t>
            </a:r>
            <a:r>
              <a:rPr lang="en-US" sz="2800" dirty="0">
                <a:solidFill>
                  <a:srgbClr val="0C4A6D"/>
                </a:solidFill>
                <a:latin typeface="Arial" panose="020B0604020202020204"/>
              </a:rPr>
              <a:t> service or allowable activity. </a:t>
            </a:r>
          </a:p>
        </p:txBody>
      </p:sp>
      <p:sp>
        <p:nvSpPr>
          <p:cNvPr id="11" name="Arrow: Left 10">
            <a:extLst>
              <a:ext uri="{FF2B5EF4-FFF2-40B4-BE49-F238E27FC236}">
                <a16:creationId xmlns:a16="http://schemas.microsoft.com/office/drawing/2014/main" id="{B9BE1423-815A-BCE5-24BA-66C565BDAF87}"/>
              </a:ext>
              <a:ext uri="{C183D7F6-B498-43B3-948B-1728B52AA6E4}">
                <adec:decorative xmlns:adec="http://schemas.microsoft.com/office/drawing/2017/decorative" val="1"/>
              </a:ext>
            </a:extLst>
          </p:cNvPr>
          <p:cNvSpPr/>
          <p:nvPr/>
        </p:nvSpPr>
        <p:spPr>
          <a:xfrm rot="10800000">
            <a:off x="2660106" y="3507776"/>
            <a:ext cx="1354196" cy="537294"/>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2822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B7317-D398-4DFE-BA74-65DEEBCB5AD4}"/>
              </a:ext>
            </a:extLst>
          </p:cNvPr>
          <p:cNvSpPr>
            <a:spLocks noGrp="1"/>
          </p:cNvSpPr>
          <p:nvPr>
            <p:ph type="title"/>
          </p:nvPr>
        </p:nvSpPr>
        <p:spPr>
          <a:xfrm>
            <a:off x="152400" y="226101"/>
            <a:ext cx="11887200" cy="1325563"/>
          </a:xfrm>
        </p:spPr>
        <p:txBody>
          <a:bodyPr>
            <a:normAutofit/>
          </a:bodyPr>
          <a:lstStyle/>
          <a:p>
            <a:r>
              <a:rPr lang="en-US" b="1" dirty="0"/>
              <a:t>Before You Begin</a:t>
            </a:r>
          </a:p>
        </p:txBody>
      </p:sp>
      <p:sp>
        <p:nvSpPr>
          <p:cNvPr id="5" name="Content Placeholder 4">
            <a:extLst>
              <a:ext uri="{FF2B5EF4-FFF2-40B4-BE49-F238E27FC236}">
                <a16:creationId xmlns:a16="http://schemas.microsoft.com/office/drawing/2014/main" id="{FC2DF505-94EF-490E-B5EF-BD0E882D0C33}"/>
              </a:ext>
            </a:extLst>
          </p:cNvPr>
          <p:cNvSpPr>
            <a:spLocks noGrp="1"/>
          </p:cNvSpPr>
          <p:nvPr>
            <p:ph idx="1"/>
          </p:nvPr>
        </p:nvSpPr>
        <p:spPr>
          <a:xfrm>
            <a:off x="152400" y="1472170"/>
            <a:ext cx="11887200" cy="5403827"/>
          </a:xfrm>
        </p:spPr>
        <p:txBody>
          <a:bodyPr>
            <a:noAutofit/>
          </a:bodyPr>
          <a:lstStyle/>
          <a:p>
            <a:pPr marL="457200" lvl="1" indent="0">
              <a:buNone/>
            </a:pPr>
            <a:r>
              <a:rPr lang="en-US" sz="2600" dirty="0"/>
              <a:t>All subgrantees should carefully read the SSDP strategies </a:t>
            </a:r>
            <a:r>
              <a:rPr lang="en-US" sz="2600" i="1" dirty="0"/>
              <a:t>and</a:t>
            </a:r>
            <a:r>
              <a:rPr lang="en-US" sz="2600" dirty="0"/>
              <a:t> their measurable performance objectives (MPOs). Be sure to read both the strategy and the MPO, as the MPOs tell you specifically what needs to be implemented at the local level. </a:t>
            </a:r>
          </a:p>
          <a:p>
            <a:pPr marL="457200" lvl="1" indent="0">
              <a:buNone/>
            </a:pPr>
            <a:endParaRPr lang="en-US" sz="2600" dirty="0"/>
          </a:p>
          <a:p>
            <a:pPr marL="457200" lvl="1" indent="0">
              <a:buNone/>
            </a:pPr>
            <a:r>
              <a:rPr lang="en-US" sz="2600" dirty="0"/>
              <a:t>Regions and DFDs should also ensure that they have done pre-planning to make sure that their application </a:t>
            </a:r>
            <a:r>
              <a:rPr lang="en-US" sz="2600" i="1" dirty="0"/>
              <a:t>as a whole </a:t>
            </a:r>
            <a:r>
              <a:rPr lang="en-US" sz="2600" dirty="0"/>
              <a:t>will meet all MPOs. </a:t>
            </a:r>
          </a:p>
          <a:p>
            <a:pPr marL="457200" lvl="1" indent="0">
              <a:buNone/>
            </a:pPr>
            <a:endParaRPr lang="en-US" sz="2600" dirty="0"/>
          </a:p>
          <a:p>
            <a:pPr marL="457200" lvl="1" indent="0">
              <a:buNone/>
            </a:pPr>
            <a:r>
              <a:rPr lang="en-US" sz="2600" dirty="0"/>
              <a:t>Reimbursable districts are not expected to address all SSDP strategies in their applications and should consult with their Regions regarding the planning for which strategies should be addressed so that the Region meets the SSDP MPOs as a whole. In general, districts should plan to offer services that meet MPOs 1.0 and 2.0. </a:t>
            </a:r>
          </a:p>
          <a:p>
            <a:pPr lvl="1"/>
            <a:endParaRPr lang="en-US" dirty="0"/>
          </a:p>
          <a:p>
            <a:endParaRPr lang="en-US" sz="2800" dirty="0"/>
          </a:p>
          <a:p>
            <a:endParaRPr lang="en-US" sz="2800" dirty="0"/>
          </a:p>
        </p:txBody>
      </p:sp>
    </p:spTree>
    <p:extLst>
      <p:ext uri="{BB962C8B-B14F-4D97-AF65-F5344CB8AC3E}">
        <p14:creationId xmlns:p14="http://schemas.microsoft.com/office/powerpoint/2010/main" val="59061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6297233" y="518400"/>
            <a:ext cx="5104192" cy="583794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3200" dirty="0">
                <a:solidFill>
                  <a:schemeClr val="tx1">
                    <a:alpha val="80000"/>
                  </a:schemeClr>
                </a:solidFill>
              </a:rPr>
              <a:t>Regional, Direct-Funded Districts and Reimbursable District Staff</a:t>
            </a:r>
          </a:p>
          <a:p>
            <a:pPr marL="285750" indent="-228600">
              <a:lnSpc>
                <a:spcPct val="90000"/>
              </a:lnSpc>
              <a:spcAft>
                <a:spcPts val="600"/>
              </a:spcAft>
              <a:buFont typeface="Arial" panose="020B0604020202020204" pitchFamily="34" charset="0"/>
              <a:buChar char="•"/>
            </a:pPr>
            <a:endParaRPr lang="en-US" sz="3200" dirty="0">
              <a:solidFill>
                <a:schemeClr val="tx1">
                  <a:alpha val="80000"/>
                </a:schemeClr>
              </a:solidFill>
            </a:endParaRPr>
          </a:p>
          <a:p>
            <a:pPr marL="285750" indent="-228600">
              <a:lnSpc>
                <a:spcPct val="90000"/>
              </a:lnSpc>
              <a:spcAft>
                <a:spcPts val="600"/>
              </a:spcAft>
              <a:buFont typeface="Arial" panose="020B0604020202020204" pitchFamily="34" charset="0"/>
              <a:buChar char="•"/>
            </a:pPr>
            <a:r>
              <a:rPr lang="en-US" sz="3200" dirty="0">
                <a:solidFill>
                  <a:schemeClr val="tx1">
                    <a:alpha val="80000"/>
                  </a:schemeClr>
                </a:solidFill>
              </a:rPr>
              <a:t>Directors, Fiscal Staff, Program Coordinators, Program/Area Managers</a:t>
            </a:r>
          </a:p>
        </p:txBody>
      </p:sp>
      <p:sp>
        <p:nvSpPr>
          <p:cNvPr id="5" name="Oval 4">
            <a:extLst>
              <a:ext uri="{FF2B5EF4-FFF2-40B4-BE49-F238E27FC236}">
                <a16:creationId xmlns:a16="http://schemas.microsoft.com/office/drawing/2014/main" id="{5EF9CAD1-E059-E141-45D5-F048D5D9213B}"/>
              </a:ext>
              <a:ext uri="{C183D7F6-B498-43B3-948B-1728B52AA6E4}">
                <adec:decorative xmlns:adec="http://schemas.microsoft.com/office/drawing/2017/decorative" val="1"/>
              </a:ext>
            </a:extLst>
          </p:cNvPr>
          <p:cNvSpPr/>
          <p:nvPr/>
        </p:nvSpPr>
        <p:spPr>
          <a:xfrm>
            <a:off x="-2383952" y="-955251"/>
            <a:ext cx="8355789" cy="8434883"/>
          </a:xfrm>
          <a:prstGeom prst="ellipse">
            <a:avLst/>
          </a:prstGeom>
          <a:solidFill>
            <a:srgbClr val="ED8B6F"/>
          </a:solidFill>
          <a:ln>
            <a:solidFill>
              <a:srgbClr val="ED8B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D8B6F"/>
              </a:solidFill>
            </a:endParaRPr>
          </a:p>
        </p:txBody>
      </p:sp>
      <p:sp>
        <p:nvSpPr>
          <p:cNvPr id="6" name="Title 5">
            <a:extLst>
              <a:ext uri="{FF2B5EF4-FFF2-40B4-BE49-F238E27FC236}">
                <a16:creationId xmlns:a16="http://schemas.microsoft.com/office/drawing/2014/main" id="{2370F43A-3566-BD53-15E6-DA319EE1BF28}"/>
              </a:ext>
            </a:extLst>
          </p:cNvPr>
          <p:cNvSpPr txBox="1">
            <a:spLocks noGrp="1"/>
          </p:cNvSpPr>
          <p:nvPr>
            <p:ph type="title" idx="4294967295"/>
          </p:nvPr>
        </p:nvSpPr>
        <p:spPr>
          <a:xfrm>
            <a:off x="876017" y="2218113"/>
            <a:ext cx="5229617"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C4A6D"/>
                </a:solidFill>
                <a:effectLst/>
                <a:uLnTx/>
                <a:uFillTx/>
                <a:latin typeface="+mn-lt"/>
                <a:ea typeface="+mn-ea"/>
                <a:cs typeface="+mn-cs"/>
              </a:rPr>
              <a:t>Target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C4A6D"/>
                </a:solidFill>
                <a:effectLst/>
                <a:uLnTx/>
                <a:uFillTx/>
                <a:latin typeface="+mn-lt"/>
                <a:ea typeface="+mn-ea"/>
                <a:cs typeface="+mn-cs"/>
              </a:rPr>
              <a:t>Audience</a:t>
            </a:r>
          </a:p>
        </p:txBody>
      </p:sp>
      <p:sp>
        <p:nvSpPr>
          <p:cNvPr id="3" name="Slide Number Placeholder 2">
            <a:extLst>
              <a:ext uri="{C183D7F6-B498-43B3-948B-1728B52AA6E4}">
                <adec:decorative xmlns:adec="http://schemas.microsoft.com/office/drawing/2017/decorative" val="0"/>
              </a:ext>
            </a:extLst>
          </p:cNvPr>
          <p:cNvSpPr>
            <a:spLocks noGrp="1"/>
          </p:cNvSpPr>
          <p:nvPr>
            <p:ph type="sldNum" sz="quarter" idx="4294967295"/>
          </p:nvPr>
        </p:nvSpPr>
        <p:spPr bwMode="auto">
          <a:xfrm>
            <a:off x="9296400" y="6289076"/>
            <a:ext cx="2743200"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defRPr/>
            </a:pPr>
            <a:fld id="{D6029DA4-09B0-4A2D-AA4B-CC45A202471A}" type="slidenum">
              <a:rPr lang="en-US" altLang="en-US" sz="1200" smtClean="0">
                <a:solidFill>
                  <a:schemeClr val="tx1">
                    <a:alpha val="60000"/>
                  </a:schemeClr>
                </a:solidFill>
              </a:rPr>
              <a:pPr>
                <a:spcAft>
                  <a:spcPts val="600"/>
                </a:spcAft>
                <a:defRPr/>
              </a:pPr>
              <a:t>6</a:t>
            </a:fld>
            <a:endParaRPr lang="en-US" altLang="en-US" sz="1200" dirty="0">
              <a:solidFill>
                <a:schemeClr val="tx1">
                  <a:alpha val="60000"/>
                </a:schemeClr>
              </a:solidFill>
            </a:endParaRPr>
          </a:p>
        </p:txBody>
      </p:sp>
    </p:spTree>
    <p:extLst>
      <p:ext uri="{BB962C8B-B14F-4D97-AF65-F5344CB8AC3E}">
        <p14:creationId xmlns:p14="http://schemas.microsoft.com/office/powerpoint/2010/main" val="371980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7823-4FD1-40C8-A144-4D4D0C5DCCBE}"/>
              </a:ext>
            </a:extLst>
          </p:cNvPr>
          <p:cNvSpPr>
            <a:spLocks noGrp="1"/>
          </p:cNvSpPr>
          <p:nvPr>
            <p:ph type="title"/>
          </p:nvPr>
        </p:nvSpPr>
        <p:spPr>
          <a:xfrm>
            <a:off x="152400" y="195947"/>
            <a:ext cx="11887200" cy="1092778"/>
          </a:xfrm>
        </p:spPr>
        <p:txBody>
          <a:bodyPr/>
          <a:lstStyle/>
          <a:p>
            <a:r>
              <a:rPr lang="en-US" b="1" dirty="0" err="1"/>
              <a:t>MPOs</a:t>
            </a:r>
            <a:endParaRPr lang="en-US" b="1" dirty="0"/>
          </a:p>
        </p:txBody>
      </p:sp>
      <p:sp>
        <p:nvSpPr>
          <p:cNvPr id="3" name="Content Placeholder 2">
            <a:extLst>
              <a:ext uri="{FF2B5EF4-FFF2-40B4-BE49-F238E27FC236}">
                <a16:creationId xmlns:a16="http://schemas.microsoft.com/office/drawing/2014/main" id="{AC31E867-56DD-4EDE-AFF6-CD9E308B7D81}"/>
              </a:ext>
            </a:extLst>
          </p:cNvPr>
          <p:cNvSpPr>
            <a:spLocks noGrp="1"/>
          </p:cNvSpPr>
          <p:nvPr>
            <p:ph idx="1"/>
          </p:nvPr>
        </p:nvSpPr>
        <p:spPr>
          <a:xfrm>
            <a:off x="331486" y="1202548"/>
            <a:ext cx="11641208" cy="3607454"/>
          </a:xfrm>
        </p:spPr>
        <p:txBody>
          <a:bodyPr>
            <a:noAutofit/>
          </a:bodyPr>
          <a:lstStyle/>
          <a:p>
            <a:pPr>
              <a:lnSpc>
                <a:spcPct val="100000"/>
              </a:lnSpc>
              <a:spcAft>
                <a:spcPts val="400"/>
              </a:spcAft>
            </a:pPr>
            <a:r>
              <a:rPr lang="en-US" sz="2800" dirty="0"/>
              <a:t>All MPOs should be considered and reviewed as the grant application is being developed. </a:t>
            </a:r>
          </a:p>
          <a:p>
            <a:pPr>
              <a:lnSpc>
                <a:spcPct val="100000"/>
              </a:lnSpc>
              <a:spcAft>
                <a:spcPts val="400"/>
              </a:spcAft>
            </a:pPr>
            <a:r>
              <a:rPr lang="en-US" sz="2800" dirty="0"/>
              <a:t>The MPOs provide additional information on SSDP Strategy implementation as well as identify implementation targets or goals for the local MEPs.</a:t>
            </a:r>
          </a:p>
          <a:p>
            <a:pPr lvl="2">
              <a:lnSpc>
                <a:spcPct val="100000"/>
              </a:lnSpc>
              <a:spcAft>
                <a:spcPts val="400"/>
              </a:spcAft>
            </a:pPr>
            <a:r>
              <a:rPr lang="en-US" sz="2600" dirty="0"/>
              <a:t>For example, some MPOs identify a percentage of children who need to be served, service duration, staffing, and grade levels to be served. Other MPOs identify the number of workshops that need to be offered by the local MEP.</a:t>
            </a:r>
          </a:p>
        </p:txBody>
      </p:sp>
      <p:sp>
        <p:nvSpPr>
          <p:cNvPr id="7" name="TextBox 6">
            <a:extLst>
              <a:ext uri="{FF2B5EF4-FFF2-40B4-BE49-F238E27FC236}">
                <a16:creationId xmlns:a16="http://schemas.microsoft.com/office/drawing/2014/main" id="{5D1728F9-4898-AC51-8B3A-312EAB634707}"/>
              </a:ext>
            </a:extLst>
          </p:cNvPr>
          <p:cNvSpPr txBox="1"/>
          <p:nvPr/>
        </p:nvSpPr>
        <p:spPr>
          <a:xfrm>
            <a:off x="1307494" y="5576763"/>
            <a:ext cx="9577012" cy="578882"/>
          </a:xfrm>
          <a:prstGeom prst="roundRect">
            <a:avLst/>
          </a:prstGeom>
          <a:solidFill>
            <a:srgbClr val="FFC1B3"/>
          </a:solidFill>
        </p:spPr>
        <p:txBody>
          <a:bodyPr wrap="square">
            <a:spAutoFit/>
          </a:bodyPr>
          <a:lstStyle/>
          <a:p>
            <a:pPr marL="457200" lvl="1" indent="-457200" algn="ctr">
              <a:lnSpc>
                <a:spcPct val="100000"/>
              </a:lnSpc>
              <a:spcAft>
                <a:spcPts val="400"/>
              </a:spcAft>
            </a:pPr>
            <a:r>
              <a:rPr lang="en-US" sz="2800" b="1" dirty="0">
                <a:solidFill>
                  <a:schemeClr val="accent2"/>
                </a:solidFill>
                <a:hlinkClick r:id="rId3"/>
              </a:rPr>
              <a:t>Link to the SSDP Continuous Improvement folder</a:t>
            </a:r>
            <a:endParaRPr lang="en-US" sz="2800" b="1" dirty="0">
              <a:solidFill>
                <a:schemeClr val="accent2"/>
              </a:solidFill>
            </a:endParaRPr>
          </a:p>
        </p:txBody>
      </p:sp>
    </p:spTree>
    <p:extLst>
      <p:ext uri="{BB962C8B-B14F-4D97-AF65-F5344CB8AC3E}">
        <p14:creationId xmlns:p14="http://schemas.microsoft.com/office/powerpoint/2010/main" val="2399558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EEB4B-1513-2BD9-3057-BA7877BEE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6A239-887B-315C-5D60-C7977C6666C4}"/>
              </a:ext>
            </a:extLst>
          </p:cNvPr>
          <p:cNvSpPr>
            <a:spLocks noGrp="1"/>
          </p:cNvSpPr>
          <p:nvPr>
            <p:ph type="title"/>
          </p:nvPr>
        </p:nvSpPr>
        <p:spPr>
          <a:xfrm>
            <a:off x="152400" y="500746"/>
            <a:ext cx="11887200" cy="1092778"/>
          </a:xfrm>
        </p:spPr>
        <p:txBody>
          <a:bodyPr>
            <a:noAutofit/>
          </a:bodyPr>
          <a:lstStyle/>
          <a:p>
            <a:r>
              <a:rPr lang="en-US" b="1" dirty="0"/>
              <a:t>Strategies and MPOs</a:t>
            </a:r>
            <a:br>
              <a:rPr lang="en-US" b="1" dirty="0"/>
            </a:br>
            <a:endParaRPr lang="en-US" b="1" dirty="0"/>
          </a:p>
        </p:txBody>
      </p:sp>
      <p:sp>
        <p:nvSpPr>
          <p:cNvPr id="3" name="Content Placeholder 2">
            <a:extLst>
              <a:ext uri="{FF2B5EF4-FFF2-40B4-BE49-F238E27FC236}">
                <a16:creationId xmlns:a16="http://schemas.microsoft.com/office/drawing/2014/main" id="{6ABF5422-190E-434D-C8DC-DFFA57F5FD2C}"/>
              </a:ext>
            </a:extLst>
          </p:cNvPr>
          <p:cNvSpPr>
            <a:spLocks noGrp="1"/>
          </p:cNvSpPr>
          <p:nvPr>
            <p:ph idx="1"/>
          </p:nvPr>
        </p:nvSpPr>
        <p:spPr>
          <a:xfrm>
            <a:off x="300004" y="1047135"/>
            <a:ext cx="11887200" cy="5460422"/>
          </a:xfrm>
        </p:spPr>
        <p:txBody>
          <a:bodyPr>
            <a:normAutofit/>
          </a:bodyPr>
          <a:lstStyle/>
          <a:p>
            <a:pPr marL="0" indent="0">
              <a:spcAft>
                <a:spcPts val="2400"/>
              </a:spcAft>
              <a:buNone/>
            </a:pPr>
            <a:r>
              <a:rPr lang="en-US" sz="3000" dirty="0"/>
              <a:t>It is important to review both the strategy and the MPO, as the </a:t>
            </a:r>
            <a:br>
              <a:rPr lang="en-US" sz="3000" dirty="0"/>
            </a:br>
            <a:r>
              <a:rPr lang="en-US" sz="3000" dirty="0"/>
              <a:t>MPO provides information on </a:t>
            </a:r>
            <a:r>
              <a:rPr lang="en-US" sz="3000" i="1" dirty="0"/>
              <a:t>how</a:t>
            </a:r>
            <a:r>
              <a:rPr lang="en-US" sz="3000" dirty="0"/>
              <a:t> to meet the strategy. For </a:t>
            </a:r>
            <a:br>
              <a:rPr lang="en-US" sz="3000" dirty="0"/>
            </a:br>
            <a:r>
              <a:rPr lang="en-US" sz="3000" dirty="0"/>
              <a:t>example, MPO 7.1 provides specific information about the number </a:t>
            </a:r>
            <a:br>
              <a:rPr lang="en-US" sz="3000" dirty="0"/>
            </a:br>
            <a:r>
              <a:rPr lang="en-US" sz="3000" dirty="0"/>
              <a:t>of workshops required beyond what is stated in the strategy: </a:t>
            </a:r>
          </a:p>
        </p:txBody>
      </p:sp>
      <p:pic>
        <p:nvPicPr>
          <p:cNvPr id="5" name="Picture 4" descr="Table showing Strategy 7.1 and MPO 7.1. ">
            <a:extLst>
              <a:ext uri="{FF2B5EF4-FFF2-40B4-BE49-F238E27FC236}">
                <a16:creationId xmlns:a16="http://schemas.microsoft.com/office/drawing/2014/main" id="{15D07C44-BC6A-31B0-3CCC-878FC36A875F}"/>
              </a:ext>
            </a:extLst>
          </p:cNvPr>
          <p:cNvPicPr>
            <a:picLocks noChangeAspect="1"/>
          </p:cNvPicPr>
          <p:nvPr/>
        </p:nvPicPr>
        <p:blipFill>
          <a:blip r:embed="rId3"/>
          <a:stretch>
            <a:fillRect/>
          </a:stretch>
        </p:blipFill>
        <p:spPr>
          <a:xfrm>
            <a:off x="1187453" y="2995329"/>
            <a:ext cx="9623414" cy="3235193"/>
          </a:xfrm>
          <a:prstGeom prst="rect">
            <a:avLst/>
          </a:prstGeom>
        </p:spPr>
      </p:pic>
      <p:sp>
        <p:nvSpPr>
          <p:cNvPr id="6" name="Rectangle 5">
            <a:extLst>
              <a:ext uri="{FF2B5EF4-FFF2-40B4-BE49-F238E27FC236}">
                <a16:creationId xmlns:a16="http://schemas.microsoft.com/office/drawing/2014/main" id="{FB4EE061-9895-5BEA-0F26-7BFBB01C0FC2}"/>
              </a:ext>
              <a:ext uri="{C183D7F6-B498-43B3-948B-1728B52AA6E4}">
                <adec:decorative xmlns:adec="http://schemas.microsoft.com/office/drawing/2017/decorative" val="1"/>
              </a:ext>
            </a:extLst>
          </p:cNvPr>
          <p:cNvSpPr/>
          <p:nvPr/>
        </p:nvSpPr>
        <p:spPr>
          <a:xfrm>
            <a:off x="5999161" y="2995329"/>
            <a:ext cx="4957935" cy="3176338"/>
          </a:xfrm>
          <a:prstGeom prst="rect">
            <a:avLst/>
          </a:prstGeom>
          <a:solidFill>
            <a:srgbClr val="1580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980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D4D65-95C4-2B46-1ED7-49C98D5559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4A4E79-366C-3630-84EE-29DF3C938049}"/>
              </a:ext>
            </a:extLst>
          </p:cNvPr>
          <p:cNvSpPr>
            <a:spLocks noGrp="1"/>
          </p:cNvSpPr>
          <p:nvPr>
            <p:ph type="title"/>
          </p:nvPr>
        </p:nvSpPr>
        <p:spPr>
          <a:xfrm>
            <a:off x="152400" y="75463"/>
            <a:ext cx="11887200" cy="1325563"/>
          </a:xfrm>
        </p:spPr>
        <p:txBody>
          <a:bodyPr>
            <a:normAutofit/>
          </a:bodyPr>
          <a:lstStyle/>
          <a:p>
            <a:r>
              <a:rPr lang="en-US" b="1" dirty="0"/>
              <a:t>Tools for Application Planning</a:t>
            </a:r>
          </a:p>
        </p:txBody>
      </p:sp>
      <p:sp>
        <p:nvSpPr>
          <p:cNvPr id="5" name="Content Placeholder 4">
            <a:extLst>
              <a:ext uri="{FF2B5EF4-FFF2-40B4-BE49-F238E27FC236}">
                <a16:creationId xmlns:a16="http://schemas.microsoft.com/office/drawing/2014/main" id="{27DE78CC-ECA6-DD88-9825-D01B0EDE9919}"/>
              </a:ext>
            </a:extLst>
          </p:cNvPr>
          <p:cNvSpPr>
            <a:spLocks noGrp="1"/>
          </p:cNvSpPr>
          <p:nvPr>
            <p:ph idx="1"/>
          </p:nvPr>
        </p:nvSpPr>
        <p:spPr>
          <a:xfrm>
            <a:off x="152400" y="1089483"/>
            <a:ext cx="11887200" cy="5403827"/>
          </a:xfrm>
        </p:spPr>
        <p:txBody>
          <a:bodyPr>
            <a:noAutofit/>
          </a:bodyPr>
          <a:lstStyle/>
          <a:p>
            <a:pPr marL="514350" indent="-514350">
              <a:lnSpc>
                <a:spcPct val="100000"/>
              </a:lnSpc>
              <a:buFont typeface="+mj-lt"/>
              <a:buAutoNum type="arabicPeriod"/>
            </a:pPr>
            <a:r>
              <a:rPr lang="en-US" sz="2400" b="1" dirty="0" err="1"/>
              <a:t>MSIN</a:t>
            </a:r>
            <a:r>
              <a:rPr lang="en-US" sz="2400" b="1" dirty="0"/>
              <a:t> MPO Reports: </a:t>
            </a:r>
            <a:r>
              <a:rPr lang="en-US" sz="2400" dirty="0"/>
              <a:t>tell the number of students with a specific need for a certain school year. Or, for some MPOs, will tell the number of workshops offered. For example: </a:t>
            </a:r>
          </a:p>
          <a:p>
            <a:pPr lvl="2">
              <a:lnSpc>
                <a:spcPct val="100000"/>
              </a:lnSpc>
            </a:pPr>
            <a:r>
              <a:rPr lang="en-US" sz="2200" dirty="0"/>
              <a:t>How many K-10 students were below standard in English language arts (ELA) in 2024–25?(MPO Report 1.0) </a:t>
            </a:r>
          </a:p>
          <a:p>
            <a:pPr lvl="2">
              <a:lnSpc>
                <a:spcPct val="100000"/>
              </a:lnSpc>
            </a:pPr>
            <a:r>
              <a:rPr lang="en-US" sz="2200" dirty="0"/>
              <a:t>How many students in grades 11 or 12 have an </a:t>
            </a:r>
            <a:r>
              <a:rPr lang="en-US" sz="2000" b="0" i="0" dirty="0">
                <a:solidFill>
                  <a:srgbClr val="000000"/>
                </a:solidFill>
                <a:effectLst/>
                <a:latin typeface="arial" panose="020B0604020202020204" pitchFamily="34" charset="0"/>
              </a:rPr>
              <a:t>Individual Needs Assessment/Individual Learning Plan</a:t>
            </a:r>
            <a:r>
              <a:rPr lang="en-US" sz="2200" dirty="0"/>
              <a:t> that indicates credit deficiency in 2024–25 (MPO Report 5.1/6.1)?</a:t>
            </a:r>
          </a:p>
          <a:p>
            <a:pPr lvl="2">
              <a:lnSpc>
                <a:spcPct val="100000"/>
              </a:lnSpc>
              <a:spcBef>
                <a:spcPts val="0"/>
              </a:spcBef>
            </a:pPr>
            <a:r>
              <a:rPr lang="en-US" sz="2200" dirty="0"/>
              <a:t>How many health education workshops focused on mental health were offered in </a:t>
            </a:r>
            <a:br>
              <a:rPr lang="en-US" sz="2200" dirty="0"/>
            </a:br>
            <a:r>
              <a:rPr lang="en-US" sz="2200" dirty="0"/>
              <a:t>2024–25 (MPO Report 11.0)? </a:t>
            </a:r>
          </a:p>
          <a:p>
            <a:pPr marL="514350" indent="-514350">
              <a:lnSpc>
                <a:spcPct val="100000"/>
              </a:lnSpc>
              <a:spcAft>
                <a:spcPts val="1200"/>
              </a:spcAft>
              <a:buFont typeface="+mj-lt"/>
              <a:buAutoNum type="arabicPeriod"/>
            </a:pPr>
            <a:r>
              <a:rPr lang="en-US" sz="2400" b="1" dirty="0"/>
              <a:t>Subgranting Report: </a:t>
            </a:r>
            <a:r>
              <a:rPr lang="en-US" sz="2400" dirty="0"/>
              <a:t>tells where regional services should be focused based on population if districts do not have a DSA.</a:t>
            </a:r>
          </a:p>
          <a:p>
            <a:pPr marL="514350" indent="-514350">
              <a:lnSpc>
                <a:spcPct val="100000"/>
              </a:lnSpc>
              <a:spcAft>
                <a:spcPts val="1200"/>
              </a:spcAft>
              <a:buFont typeface="+mj-lt"/>
              <a:buAutoNum type="arabicPeriod"/>
            </a:pPr>
            <a:r>
              <a:rPr lang="en-US" sz="2400" b="1" dirty="0"/>
              <a:t>MPO Tracking Tool: </a:t>
            </a:r>
            <a:r>
              <a:rPr lang="en-US" sz="2400" dirty="0"/>
              <a:t>identifies the SSDP strategies implemented by various districts to ensure the region (as a whole) is planning on meeting all strategies and to ensure services reach as many students as possible. </a:t>
            </a:r>
          </a:p>
          <a:p>
            <a:pPr marL="514350" indent="-514350">
              <a:lnSpc>
                <a:spcPct val="100000"/>
              </a:lnSpc>
              <a:spcAft>
                <a:spcPts val="1200"/>
              </a:spcAft>
              <a:buFont typeface="+mj-lt"/>
              <a:buAutoNum type="arabicPeriod"/>
            </a:pPr>
            <a:endParaRPr lang="en-US" sz="2400" dirty="0"/>
          </a:p>
          <a:p>
            <a:pPr>
              <a:lnSpc>
                <a:spcPct val="100000"/>
              </a:lnSpc>
            </a:pPr>
            <a:endParaRPr lang="en-US" sz="2400" dirty="0"/>
          </a:p>
          <a:p>
            <a:pPr lvl="1"/>
            <a:endParaRPr lang="en-US" dirty="0"/>
          </a:p>
          <a:p>
            <a:endParaRPr lang="en-US" sz="2800" dirty="0"/>
          </a:p>
          <a:p>
            <a:endParaRPr lang="en-US" sz="2800" dirty="0"/>
          </a:p>
        </p:txBody>
      </p:sp>
    </p:spTree>
    <p:extLst>
      <p:ext uri="{BB962C8B-B14F-4D97-AF65-F5344CB8AC3E}">
        <p14:creationId xmlns:p14="http://schemas.microsoft.com/office/powerpoint/2010/main" val="464236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06558-6EDF-62BE-438B-3A14D77A75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5A0771-4163-8407-6641-14E388C62964}"/>
              </a:ext>
            </a:extLst>
          </p:cNvPr>
          <p:cNvSpPr>
            <a:spLocks noGrp="1"/>
          </p:cNvSpPr>
          <p:nvPr>
            <p:ph type="title"/>
          </p:nvPr>
        </p:nvSpPr>
        <p:spPr>
          <a:xfrm>
            <a:off x="152400" y="94649"/>
            <a:ext cx="11887200" cy="1325563"/>
          </a:xfrm>
        </p:spPr>
        <p:txBody>
          <a:bodyPr>
            <a:normAutofit/>
          </a:bodyPr>
          <a:lstStyle/>
          <a:p>
            <a:r>
              <a:rPr lang="en-US" b="1" dirty="0"/>
              <a:t>Updates to MPOs 1.0 and 2.0</a:t>
            </a:r>
          </a:p>
        </p:txBody>
      </p:sp>
      <p:sp>
        <p:nvSpPr>
          <p:cNvPr id="5" name="Content Placeholder 4">
            <a:extLst>
              <a:ext uri="{FF2B5EF4-FFF2-40B4-BE49-F238E27FC236}">
                <a16:creationId xmlns:a16="http://schemas.microsoft.com/office/drawing/2014/main" id="{3DB53A24-9CFE-3666-E318-421E26C57E0F}"/>
              </a:ext>
            </a:extLst>
          </p:cNvPr>
          <p:cNvSpPr>
            <a:spLocks noGrp="1"/>
          </p:cNvSpPr>
          <p:nvPr>
            <p:ph idx="1"/>
          </p:nvPr>
        </p:nvSpPr>
        <p:spPr>
          <a:xfrm>
            <a:off x="374531" y="1238115"/>
            <a:ext cx="11887200" cy="1838498"/>
          </a:xfrm>
        </p:spPr>
        <p:txBody>
          <a:bodyPr>
            <a:noAutofit/>
          </a:bodyPr>
          <a:lstStyle/>
          <a:p>
            <a:pPr marL="0" indent="0">
              <a:lnSpc>
                <a:spcPct val="100000"/>
              </a:lnSpc>
              <a:spcAft>
                <a:spcPts val="1200"/>
              </a:spcAft>
              <a:buNone/>
            </a:pPr>
            <a:r>
              <a:rPr lang="en-US" sz="2600" dirty="0"/>
              <a:t>Although the SSDP has not been amended, </a:t>
            </a:r>
            <a:r>
              <a:rPr lang="en-US" sz="2600" b="1" dirty="0"/>
              <a:t>the percent target for MPOs 1.0 and 2.0 has changed from 60 percent to an annual increase of 3 percent.</a:t>
            </a:r>
            <a:br>
              <a:rPr lang="en-US" sz="2600" dirty="0"/>
            </a:br>
            <a:r>
              <a:rPr lang="en-US" sz="2600" dirty="0"/>
              <a:t>Regions and DFDs should use the 2023</a:t>
            </a:r>
            <a:r>
              <a:rPr lang="en-US" sz="2600" dirty="0">
                <a:solidFill>
                  <a:srgbClr val="0C4A6D"/>
                </a:solidFill>
              </a:rPr>
              <a:t>–24 </a:t>
            </a:r>
            <a:r>
              <a:rPr lang="en-US" sz="2600" dirty="0"/>
              <a:t>MPO reports to calculate a 3 percent increase from their current percent of students served to track their progress towards meeting this 3 percent growth goal. </a:t>
            </a:r>
          </a:p>
          <a:p>
            <a:pPr marL="0" indent="0">
              <a:lnSpc>
                <a:spcPct val="100000"/>
              </a:lnSpc>
              <a:spcAft>
                <a:spcPts val="1200"/>
              </a:spcAft>
              <a:buNone/>
            </a:pPr>
            <a:r>
              <a:rPr lang="en-US" sz="2600" dirty="0"/>
              <a:t>This is the objective that will be measured in next year’s annual report. </a:t>
            </a:r>
          </a:p>
          <a:p>
            <a:pPr marL="0" indent="0">
              <a:lnSpc>
                <a:spcPct val="100000"/>
              </a:lnSpc>
              <a:spcAft>
                <a:spcPts val="1200"/>
              </a:spcAft>
              <a:buNone/>
            </a:pPr>
            <a:endParaRPr lang="en-US" sz="2600" dirty="0"/>
          </a:p>
          <a:p>
            <a:pPr marL="0" indent="0">
              <a:lnSpc>
                <a:spcPct val="100000"/>
              </a:lnSpc>
              <a:spcBef>
                <a:spcPts val="0"/>
              </a:spcBef>
              <a:buNone/>
            </a:pPr>
            <a:endParaRPr lang="en-US" sz="2400" dirty="0"/>
          </a:p>
          <a:p>
            <a:pPr marL="0" indent="0">
              <a:buNone/>
            </a:pPr>
            <a:endParaRPr lang="en-US" sz="2800" dirty="0"/>
          </a:p>
          <a:p>
            <a:endParaRPr lang="en-US" sz="2800" dirty="0"/>
          </a:p>
        </p:txBody>
      </p:sp>
      <p:grpSp>
        <p:nvGrpSpPr>
          <p:cNvPr id="16" name="Group 15" descr="One table showing percent of K-10 students served 30+ hours during Regular School Year, and one table showing percent of K-10 students served 20+ hours during summer. ">
            <a:extLst>
              <a:ext uri="{FF2B5EF4-FFF2-40B4-BE49-F238E27FC236}">
                <a16:creationId xmlns:a16="http://schemas.microsoft.com/office/drawing/2014/main" id="{CE17D611-2DF5-8464-5DB4-1E0070BEFC5C}"/>
              </a:ext>
            </a:extLst>
          </p:cNvPr>
          <p:cNvGrpSpPr/>
          <p:nvPr/>
        </p:nvGrpSpPr>
        <p:grpSpPr>
          <a:xfrm>
            <a:off x="648181" y="4374175"/>
            <a:ext cx="11230207" cy="2043022"/>
            <a:chOff x="1517378" y="3930589"/>
            <a:chExt cx="9157244" cy="1665904"/>
          </a:xfrm>
        </p:grpSpPr>
        <p:grpSp>
          <p:nvGrpSpPr>
            <p:cNvPr id="12" name="Group 11">
              <a:extLst>
                <a:ext uri="{FF2B5EF4-FFF2-40B4-BE49-F238E27FC236}">
                  <a16:creationId xmlns:a16="http://schemas.microsoft.com/office/drawing/2014/main" id="{327C3597-2DB1-BFE4-F949-1033DAB5BA95}"/>
                </a:ext>
              </a:extLst>
            </p:cNvPr>
            <p:cNvGrpSpPr>
              <a:grpSpLocks noChangeAspect="1"/>
            </p:cNvGrpSpPr>
            <p:nvPr/>
          </p:nvGrpSpPr>
          <p:grpSpPr>
            <a:xfrm>
              <a:off x="1517378" y="3930589"/>
              <a:ext cx="9157244" cy="1618122"/>
              <a:chOff x="1511300" y="2432353"/>
              <a:chExt cx="9499302" cy="1678566"/>
            </a:xfrm>
          </p:grpSpPr>
          <p:grpSp>
            <p:nvGrpSpPr>
              <p:cNvPr id="8" name="Group 7">
                <a:extLst>
                  <a:ext uri="{FF2B5EF4-FFF2-40B4-BE49-F238E27FC236}">
                    <a16:creationId xmlns:a16="http://schemas.microsoft.com/office/drawing/2014/main" id="{B8F75A94-0BDF-8E9C-A1C8-B72F4EFAC1C6}"/>
                  </a:ext>
                </a:extLst>
              </p:cNvPr>
              <p:cNvGrpSpPr/>
              <p:nvPr/>
            </p:nvGrpSpPr>
            <p:grpSpPr>
              <a:xfrm>
                <a:off x="1511300" y="2432353"/>
                <a:ext cx="9499302" cy="1678566"/>
                <a:chOff x="1511300" y="2432353"/>
                <a:chExt cx="9499302" cy="1678566"/>
              </a:xfrm>
            </p:grpSpPr>
            <p:pic>
              <p:nvPicPr>
                <p:cNvPr id="3" name="Picture 2">
                  <a:extLst>
                    <a:ext uri="{FF2B5EF4-FFF2-40B4-BE49-F238E27FC236}">
                      <a16:creationId xmlns:a16="http://schemas.microsoft.com/office/drawing/2014/main" id="{F760A7AC-1F78-7013-0D7C-DFAAD5456490}"/>
                    </a:ext>
                  </a:extLst>
                </p:cNvPr>
                <p:cNvPicPr>
                  <a:picLocks noChangeAspect="1"/>
                </p:cNvPicPr>
                <p:nvPr/>
              </p:nvPicPr>
              <p:blipFill>
                <a:blip r:embed="rId3"/>
                <a:stretch>
                  <a:fillRect/>
                </a:stretch>
              </p:blipFill>
              <p:spPr>
                <a:xfrm>
                  <a:off x="1511300" y="2432353"/>
                  <a:ext cx="9499302" cy="1678566"/>
                </a:xfrm>
                <a:prstGeom prst="rect">
                  <a:avLst/>
                </a:prstGeom>
                <a:ln>
                  <a:solidFill>
                    <a:schemeClr val="accent1"/>
                  </a:solidFill>
                </a:ln>
              </p:spPr>
            </p:pic>
            <p:sp>
              <p:nvSpPr>
                <p:cNvPr id="6" name="Rectangle 5">
                  <a:extLst>
                    <a:ext uri="{FF2B5EF4-FFF2-40B4-BE49-F238E27FC236}">
                      <a16:creationId xmlns:a16="http://schemas.microsoft.com/office/drawing/2014/main" id="{920CCBD3-0662-8B33-4B1F-B044532D80B4}"/>
                    </a:ext>
                  </a:extLst>
                </p:cNvPr>
                <p:cNvSpPr/>
                <p:nvPr/>
              </p:nvSpPr>
              <p:spPr>
                <a:xfrm>
                  <a:off x="1600200" y="2844800"/>
                  <a:ext cx="2006600" cy="190500"/>
                </a:xfrm>
                <a:prstGeom prst="rect">
                  <a:avLst/>
                </a:prstGeom>
                <a:solidFill>
                  <a:srgbClr val="F5F5F5"/>
                </a:solidFill>
                <a:ln>
                  <a:solidFill>
                    <a:srgbClr val="F5F5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C48D5FA-2D48-F202-942D-FF66A42C45F5}"/>
                    </a:ext>
                  </a:extLst>
                </p:cNvPr>
                <p:cNvSpPr/>
                <p:nvPr/>
              </p:nvSpPr>
              <p:spPr>
                <a:xfrm>
                  <a:off x="1651000" y="3828001"/>
                  <a:ext cx="2006600" cy="190500"/>
                </a:xfrm>
                <a:prstGeom prst="rect">
                  <a:avLst/>
                </a:prstGeom>
                <a:solidFill>
                  <a:srgbClr val="F5F5F5"/>
                </a:solidFill>
                <a:ln>
                  <a:solidFill>
                    <a:srgbClr val="F5F5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E056F634-2706-2445-6C18-7AB20F22DFDF}"/>
                  </a:ext>
                </a:extLst>
              </p:cNvPr>
              <p:cNvSpPr/>
              <p:nvPr/>
            </p:nvSpPr>
            <p:spPr>
              <a:xfrm>
                <a:off x="7430587" y="2575987"/>
                <a:ext cx="854740" cy="190500"/>
              </a:xfrm>
              <a:prstGeom prst="rect">
                <a:avLst/>
              </a:prstGeom>
              <a:solidFill>
                <a:srgbClr val="EEEEF1"/>
              </a:solidFill>
              <a:ln>
                <a:solidFill>
                  <a:srgbClr val="EEEE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A25C0B-B3A7-C17F-D218-CFF00D3747B5}"/>
                  </a:ext>
                </a:extLst>
              </p:cNvPr>
              <p:cNvSpPr/>
              <p:nvPr/>
            </p:nvSpPr>
            <p:spPr>
              <a:xfrm>
                <a:off x="6307344" y="3614353"/>
                <a:ext cx="249717" cy="106909"/>
              </a:xfrm>
              <a:prstGeom prst="rect">
                <a:avLst/>
              </a:prstGeom>
              <a:solidFill>
                <a:srgbClr val="EEEEF1"/>
              </a:solidFill>
              <a:ln>
                <a:solidFill>
                  <a:srgbClr val="EEEE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F0B8C54-3F3E-5B9E-FFDB-46A9AB1B6410}"/>
                  </a:ext>
                </a:extLst>
              </p:cNvPr>
              <p:cNvSpPr/>
              <p:nvPr/>
            </p:nvSpPr>
            <p:spPr>
              <a:xfrm>
                <a:off x="8219098" y="3448930"/>
                <a:ext cx="328806" cy="106909"/>
              </a:xfrm>
              <a:prstGeom prst="rect">
                <a:avLst/>
              </a:prstGeom>
              <a:solidFill>
                <a:srgbClr val="EEEEF1"/>
              </a:solidFill>
              <a:ln>
                <a:solidFill>
                  <a:srgbClr val="F8F8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descr="red rectangle box">
              <a:extLst>
                <a:ext uri="{FF2B5EF4-FFF2-40B4-BE49-F238E27FC236}">
                  <a16:creationId xmlns:a16="http://schemas.microsoft.com/office/drawing/2014/main" id="{35E9A050-65B4-261C-F9C2-EDFA8DC240DE}"/>
                </a:ext>
              </a:extLst>
            </p:cNvPr>
            <p:cNvSpPr/>
            <p:nvPr/>
          </p:nvSpPr>
          <p:spPr>
            <a:xfrm>
              <a:off x="8300603" y="3978371"/>
              <a:ext cx="991931" cy="16181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TextBox 12">
              <a:extLst>
                <a:ext uri="{FF2B5EF4-FFF2-40B4-BE49-F238E27FC236}">
                  <a16:creationId xmlns:a16="http://schemas.microsoft.com/office/drawing/2014/main" id="{55BF2DEB-FE89-DFC4-6103-89A06834F23A}"/>
                </a:ext>
              </a:extLst>
            </p:cNvPr>
            <p:cNvSpPr txBox="1"/>
            <p:nvPr/>
          </p:nvSpPr>
          <p:spPr>
            <a:xfrm>
              <a:off x="9277432" y="4280324"/>
              <a:ext cx="1177679" cy="326254"/>
            </a:xfrm>
            <a:prstGeom prst="rect">
              <a:avLst/>
            </a:prstGeom>
            <a:noFill/>
          </p:spPr>
          <p:txBody>
            <a:bodyPr wrap="square" rtlCol="0">
              <a:spAutoFit/>
            </a:bodyPr>
            <a:lstStyle/>
            <a:p>
              <a:r>
                <a:rPr lang="en-US" sz="2000" b="1" dirty="0">
                  <a:solidFill>
                    <a:srgbClr val="FF0000"/>
                  </a:solidFill>
                </a:rPr>
                <a:t>+3%</a:t>
              </a:r>
            </a:p>
          </p:txBody>
        </p:sp>
        <p:sp>
          <p:nvSpPr>
            <p:cNvPr id="15" name="TextBox 14">
              <a:extLst>
                <a:ext uri="{FF2B5EF4-FFF2-40B4-BE49-F238E27FC236}">
                  <a16:creationId xmlns:a16="http://schemas.microsoft.com/office/drawing/2014/main" id="{C84FA31A-AA61-71C5-0E65-345BF794FA0E}"/>
                </a:ext>
              </a:extLst>
            </p:cNvPr>
            <p:cNvSpPr txBox="1"/>
            <p:nvPr/>
          </p:nvSpPr>
          <p:spPr>
            <a:xfrm>
              <a:off x="9292534" y="5227161"/>
              <a:ext cx="1177679" cy="326254"/>
            </a:xfrm>
            <a:prstGeom prst="rect">
              <a:avLst/>
            </a:prstGeom>
            <a:noFill/>
          </p:spPr>
          <p:txBody>
            <a:bodyPr wrap="square" rtlCol="0">
              <a:spAutoFit/>
            </a:bodyPr>
            <a:lstStyle/>
            <a:p>
              <a:r>
                <a:rPr lang="en-US" sz="2000" b="1" dirty="0">
                  <a:solidFill>
                    <a:srgbClr val="FF0000"/>
                  </a:solidFill>
                </a:rPr>
                <a:t>+3%</a:t>
              </a:r>
            </a:p>
          </p:txBody>
        </p:sp>
      </p:grpSp>
    </p:spTree>
    <p:extLst>
      <p:ext uri="{BB962C8B-B14F-4D97-AF65-F5344CB8AC3E}">
        <p14:creationId xmlns:p14="http://schemas.microsoft.com/office/powerpoint/2010/main" val="24505542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E1832-2DFA-B612-039A-21B5F081E1BF}"/>
            </a:ext>
          </a:extLst>
        </p:cNvPr>
        <p:cNvGrpSpPr/>
        <p:nvPr/>
      </p:nvGrpSpPr>
      <p:grpSpPr>
        <a:xfrm>
          <a:off x="0" y="0"/>
          <a:ext cx="0" cy="0"/>
          <a:chOff x="0" y="0"/>
          <a:chExt cx="0" cy="0"/>
        </a:xfrm>
      </p:grpSpPr>
      <p:pic>
        <p:nvPicPr>
          <p:cNvPr id="9" name="Picture 8" descr="Table showing number of students served for MPO 1.0. ">
            <a:extLst>
              <a:ext uri="{FF2B5EF4-FFF2-40B4-BE49-F238E27FC236}">
                <a16:creationId xmlns:a16="http://schemas.microsoft.com/office/drawing/2014/main" id="{900DCDEC-4E58-01B4-4A02-E6D159B69393}"/>
              </a:ext>
            </a:extLst>
          </p:cNvPr>
          <p:cNvPicPr>
            <a:picLocks noChangeAspect="1"/>
          </p:cNvPicPr>
          <p:nvPr/>
        </p:nvPicPr>
        <p:blipFill>
          <a:blip r:embed="rId3"/>
          <a:stretch>
            <a:fillRect/>
          </a:stretch>
        </p:blipFill>
        <p:spPr>
          <a:xfrm>
            <a:off x="211758" y="5069474"/>
            <a:ext cx="5992439" cy="1597527"/>
          </a:xfrm>
          <a:prstGeom prst="rect">
            <a:avLst/>
          </a:prstGeom>
          <a:ln>
            <a:solidFill>
              <a:srgbClr val="0C4A6D"/>
            </a:solidFill>
          </a:ln>
        </p:spPr>
      </p:pic>
      <p:pic>
        <p:nvPicPr>
          <p:cNvPr id="7" name="Picture 6" descr="Table showing number of students served for MPO 2.0. ">
            <a:extLst>
              <a:ext uri="{FF2B5EF4-FFF2-40B4-BE49-F238E27FC236}">
                <a16:creationId xmlns:a16="http://schemas.microsoft.com/office/drawing/2014/main" id="{645D739F-6B37-4E4C-C422-E0B4A5FEF2E0}"/>
              </a:ext>
            </a:extLst>
          </p:cNvPr>
          <p:cNvPicPr>
            <a:picLocks noChangeAspect="1"/>
          </p:cNvPicPr>
          <p:nvPr/>
        </p:nvPicPr>
        <p:blipFill>
          <a:blip r:embed="rId4"/>
          <a:stretch>
            <a:fillRect/>
          </a:stretch>
        </p:blipFill>
        <p:spPr>
          <a:xfrm>
            <a:off x="6305796" y="5069474"/>
            <a:ext cx="5733803" cy="1567939"/>
          </a:xfrm>
          <a:prstGeom prst="rect">
            <a:avLst/>
          </a:prstGeom>
          <a:ln>
            <a:solidFill>
              <a:srgbClr val="0C4A6D"/>
            </a:solidFill>
          </a:ln>
        </p:spPr>
      </p:pic>
      <p:sp>
        <p:nvSpPr>
          <p:cNvPr id="4" name="Title 3">
            <a:extLst>
              <a:ext uri="{FF2B5EF4-FFF2-40B4-BE49-F238E27FC236}">
                <a16:creationId xmlns:a16="http://schemas.microsoft.com/office/drawing/2014/main" id="{F9ECB4FA-8FEF-AFC0-0324-987C90BDDF32}"/>
              </a:ext>
            </a:extLst>
          </p:cNvPr>
          <p:cNvSpPr>
            <a:spLocks noGrp="1"/>
          </p:cNvSpPr>
          <p:nvPr>
            <p:ph type="title"/>
          </p:nvPr>
        </p:nvSpPr>
        <p:spPr>
          <a:xfrm>
            <a:off x="152400" y="136288"/>
            <a:ext cx="11887200" cy="1325563"/>
          </a:xfrm>
        </p:spPr>
        <p:txBody>
          <a:bodyPr>
            <a:normAutofit/>
          </a:bodyPr>
          <a:lstStyle/>
          <a:p>
            <a:r>
              <a:rPr lang="en-US" b="1" dirty="0"/>
              <a:t>MPOs 1.0 and 2.0 – Application Planning</a:t>
            </a:r>
          </a:p>
        </p:txBody>
      </p:sp>
      <p:sp>
        <p:nvSpPr>
          <p:cNvPr id="5" name="Content Placeholder 4">
            <a:extLst>
              <a:ext uri="{FF2B5EF4-FFF2-40B4-BE49-F238E27FC236}">
                <a16:creationId xmlns:a16="http://schemas.microsoft.com/office/drawing/2014/main" id="{6BE594E8-4B7E-23A1-D14C-0D191FD524E8}"/>
              </a:ext>
            </a:extLst>
          </p:cNvPr>
          <p:cNvSpPr>
            <a:spLocks noGrp="1"/>
          </p:cNvSpPr>
          <p:nvPr>
            <p:ph idx="1"/>
          </p:nvPr>
        </p:nvSpPr>
        <p:spPr>
          <a:xfrm>
            <a:off x="254000" y="1274143"/>
            <a:ext cx="11684000" cy="1838498"/>
          </a:xfrm>
        </p:spPr>
        <p:txBody>
          <a:bodyPr>
            <a:noAutofit/>
          </a:bodyPr>
          <a:lstStyle/>
          <a:p>
            <a:pPr marL="0" indent="0">
              <a:lnSpc>
                <a:spcPct val="100000"/>
              </a:lnSpc>
              <a:spcAft>
                <a:spcPts val="1200"/>
              </a:spcAft>
              <a:buNone/>
            </a:pPr>
            <a:r>
              <a:rPr lang="en-US" sz="2800" dirty="0"/>
              <a:t>To identify the number of students Regions and DFDs should plan to serve in their 2025</a:t>
            </a:r>
            <a:r>
              <a:rPr lang="en-US" sz="2800" dirty="0">
                <a:solidFill>
                  <a:srgbClr val="0C4A6D"/>
                </a:solidFill>
              </a:rPr>
              <a:t>–26 application</a:t>
            </a:r>
            <a:r>
              <a:rPr lang="en-US" sz="2800" dirty="0"/>
              <a:t>, they should review their 2023</a:t>
            </a:r>
            <a:r>
              <a:rPr lang="en-US" sz="2800" dirty="0">
                <a:solidFill>
                  <a:srgbClr val="0C4A6D"/>
                </a:solidFill>
              </a:rPr>
              <a:t>–24 Annual Report and plan to serve at minimum the total number of students who were served in </a:t>
            </a:r>
            <a:r>
              <a:rPr lang="en-US" sz="2800" dirty="0"/>
              <a:t>2023</a:t>
            </a:r>
            <a:r>
              <a:rPr lang="en-US" sz="2800" dirty="0">
                <a:solidFill>
                  <a:srgbClr val="0C4A6D"/>
                </a:solidFill>
              </a:rPr>
              <a:t>–24. </a:t>
            </a:r>
            <a:br>
              <a:rPr lang="en-US" sz="2800" dirty="0">
                <a:solidFill>
                  <a:srgbClr val="0C4A6D"/>
                </a:solidFill>
              </a:rPr>
            </a:br>
            <a:br>
              <a:rPr lang="en-US" sz="2600" dirty="0">
                <a:solidFill>
                  <a:srgbClr val="0C4A6D"/>
                </a:solidFill>
              </a:rPr>
            </a:br>
            <a:r>
              <a:rPr lang="en-US" sz="2800" dirty="0">
                <a:solidFill>
                  <a:srgbClr val="0C4A6D"/>
                </a:solidFill>
              </a:rPr>
              <a:t>In this example, the Region would need to serve: </a:t>
            </a:r>
          </a:p>
          <a:p>
            <a:pPr>
              <a:lnSpc>
                <a:spcPct val="100000"/>
              </a:lnSpc>
              <a:spcBef>
                <a:spcPts val="0"/>
              </a:spcBef>
            </a:pPr>
            <a:r>
              <a:rPr lang="en-US" sz="2800" dirty="0"/>
              <a:t>Regular School Year (RSY) </a:t>
            </a:r>
            <a:r>
              <a:rPr lang="en-US" sz="2800" b="1" dirty="0"/>
              <a:t>MPO 1.0</a:t>
            </a:r>
            <a:r>
              <a:rPr lang="en-US" sz="2800" b="1" dirty="0">
                <a:solidFill>
                  <a:srgbClr val="0C4A6D"/>
                </a:solidFill>
              </a:rPr>
              <a:t> </a:t>
            </a:r>
            <a:r>
              <a:rPr lang="en-US" sz="2800" dirty="0">
                <a:solidFill>
                  <a:srgbClr val="0C4A6D"/>
                </a:solidFill>
              </a:rPr>
              <a:t>= </a:t>
            </a:r>
            <a:r>
              <a:rPr lang="en-US" sz="2800" dirty="0">
                <a:highlight>
                  <a:srgbClr val="FFDDD5"/>
                </a:highlight>
              </a:rPr>
              <a:t>750</a:t>
            </a:r>
            <a:r>
              <a:rPr lang="en-US" sz="2800" dirty="0">
                <a:solidFill>
                  <a:srgbClr val="0C4A6D"/>
                </a:solidFill>
                <a:highlight>
                  <a:srgbClr val="FFDDD5"/>
                </a:highlight>
              </a:rPr>
              <a:t> students </a:t>
            </a:r>
          </a:p>
          <a:p>
            <a:pPr>
              <a:lnSpc>
                <a:spcPct val="100000"/>
              </a:lnSpc>
              <a:spcBef>
                <a:spcPts val="0"/>
              </a:spcBef>
            </a:pPr>
            <a:r>
              <a:rPr lang="en-US" sz="2800" dirty="0" err="1"/>
              <a:t>RSY</a:t>
            </a:r>
            <a:r>
              <a:rPr lang="en-US" sz="2800" dirty="0">
                <a:solidFill>
                  <a:srgbClr val="0C4A6D"/>
                </a:solidFill>
              </a:rPr>
              <a:t> </a:t>
            </a:r>
            <a:r>
              <a:rPr lang="en-US" sz="2800" b="1" dirty="0">
                <a:solidFill>
                  <a:srgbClr val="0C4A6D"/>
                </a:solidFill>
              </a:rPr>
              <a:t>MPO 2.0 </a:t>
            </a:r>
            <a:r>
              <a:rPr lang="en-US" sz="2800" dirty="0">
                <a:solidFill>
                  <a:srgbClr val="0C4A6D"/>
                </a:solidFill>
              </a:rPr>
              <a:t>= </a:t>
            </a:r>
            <a:r>
              <a:rPr lang="en-US" sz="2800" dirty="0">
                <a:solidFill>
                  <a:srgbClr val="0C4A6D"/>
                </a:solidFill>
                <a:highlight>
                  <a:srgbClr val="FFDDD5"/>
                </a:highlight>
              </a:rPr>
              <a:t>505 students</a:t>
            </a:r>
            <a:endParaRPr lang="en-US" sz="2800" dirty="0">
              <a:highlight>
                <a:srgbClr val="FFDDD5"/>
              </a:highlight>
            </a:endParaRPr>
          </a:p>
          <a:p>
            <a:pPr marL="0" indent="0">
              <a:buNone/>
            </a:pPr>
            <a:endParaRPr lang="en-US" sz="2800" dirty="0"/>
          </a:p>
          <a:p>
            <a:pPr marL="0" indent="0">
              <a:buNone/>
            </a:pPr>
            <a:endParaRPr lang="en-US" sz="2800" dirty="0"/>
          </a:p>
        </p:txBody>
      </p:sp>
      <p:sp>
        <p:nvSpPr>
          <p:cNvPr id="21" name="Rectangle 20" descr="red rectangle box">
            <a:extLst>
              <a:ext uri="{FF2B5EF4-FFF2-40B4-BE49-F238E27FC236}">
                <a16:creationId xmlns:a16="http://schemas.microsoft.com/office/drawing/2014/main" id="{A17727B0-02B8-3D1A-4EA4-5DDDE3BFD864}"/>
              </a:ext>
            </a:extLst>
          </p:cNvPr>
          <p:cNvSpPr/>
          <p:nvPr/>
        </p:nvSpPr>
        <p:spPr>
          <a:xfrm>
            <a:off x="5516536" y="6392681"/>
            <a:ext cx="687661" cy="2743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Rectangle 21" descr="red rectangle box">
            <a:extLst>
              <a:ext uri="{FF2B5EF4-FFF2-40B4-BE49-F238E27FC236}">
                <a16:creationId xmlns:a16="http://schemas.microsoft.com/office/drawing/2014/main" id="{27276702-ACCF-9220-5C61-3BF47E0BB23E}"/>
              </a:ext>
            </a:extLst>
          </p:cNvPr>
          <p:cNvSpPr/>
          <p:nvPr/>
        </p:nvSpPr>
        <p:spPr>
          <a:xfrm>
            <a:off x="11351938" y="6363093"/>
            <a:ext cx="687661" cy="2743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980210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9FBC-6F4F-4A4A-81A7-AC2DD34CE59B}"/>
              </a:ext>
            </a:extLst>
          </p:cNvPr>
          <p:cNvSpPr>
            <a:spLocks noGrp="1"/>
          </p:cNvSpPr>
          <p:nvPr>
            <p:ph type="title"/>
          </p:nvPr>
        </p:nvSpPr>
        <p:spPr/>
        <p:txBody>
          <a:bodyPr/>
          <a:lstStyle/>
          <a:p>
            <a:r>
              <a:rPr lang="en-US" b="1" dirty="0"/>
              <a:t>Common Missteps</a:t>
            </a:r>
          </a:p>
        </p:txBody>
      </p:sp>
      <p:sp>
        <p:nvSpPr>
          <p:cNvPr id="3" name="Content Placeholder 2">
            <a:extLst>
              <a:ext uri="{FF2B5EF4-FFF2-40B4-BE49-F238E27FC236}">
                <a16:creationId xmlns:a16="http://schemas.microsoft.com/office/drawing/2014/main" id="{83F3EA41-4520-4C10-8BDE-1DEC2B96587C}"/>
              </a:ext>
            </a:extLst>
          </p:cNvPr>
          <p:cNvSpPr>
            <a:spLocks noGrp="1"/>
          </p:cNvSpPr>
          <p:nvPr>
            <p:ph idx="1"/>
          </p:nvPr>
        </p:nvSpPr>
        <p:spPr>
          <a:xfrm>
            <a:off x="286216" y="1317003"/>
            <a:ext cx="11887200" cy="5015901"/>
          </a:xfrm>
        </p:spPr>
        <p:txBody>
          <a:bodyPr>
            <a:normAutofit/>
          </a:bodyPr>
          <a:lstStyle/>
          <a:p>
            <a:pPr>
              <a:lnSpc>
                <a:spcPct val="100000"/>
              </a:lnSpc>
              <a:spcBef>
                <a:spcPts val="0"/>
              </a:spcBef>
              <a:spcAft>
                <a:spcPts val="1800"/>
              </a:spcAft>
            </a:pPr>
            <a:r>
              <a:rPr lang="en-US" sz="2800" dirty="0"/>
              <a:t>Not ensuring that selected strategy/MPO requirements are easy to identify in the service/activity write-up. </a:t>
            </a:r>
          </a:p>
          <a:p>
            <a:pPr>
              <a:lnSpc>
                <a:spcPct val="100000"/>
              </a:lnSpc>
              <a:spcBef>
                <a:spcPts val="0"/>
              </a:spcBef>
              <a:spcAft>
                <a:spcPts val="1800"/>
              </a:spcAft>
            </a:pPr>
            <a:r>
              <a:rPr lang="en-US" sz="2800" dirty="0"/>
              <a:t>Not calculating the percentage of SSDP components (e.g., MPO 3.0 at 100 percent or 13.0 at 50 percent) included in instructional services.</a:t>
            </a:r>
          </a:p>
          <a:p>
            <a:pPr marL="0" indent="0">
              <a:lnSpc>
                <a:spcPct val="100000"/>
              </a:lnSpc>
              <a:spcBef>
                <a:spcPts val="0"/>
              </a:spcBef>
              <a:spcAft>
                <a:spcPts val="1800"/>
              </a:spcAft>
              <a:buNone/>
            </a:pPr>
            <a:r>
              <a:rPr lang="en-US" sz="2800" b="1" dirty="0"/>
              <a:t>Common errors specific to regional subgrantees:</a:t>
            </a:r>
          </a:p>
          <a:p>
            <a:pPr>
              <a:lnSpc>
                <a:spcPct val="100000"/>
              </a:lnSpc>
              <a:spcBef>
                <a:spcPts val="0"/>
              </a:spcBef>
              <a:spcAft>
                <a:spcPts val="1800"/>
              </a:spcAft>
            </a:pPr>
            <a:r>
              <a:rPr lang="en-US" sz="2800" dirty="0"/>
              <a:t>Not reviewing district applications to ensure that the region, as a whole, plans to meet the MPOs.</a:t>
            </a:r>
          </a:p>
          <a:p>
            <a:pPr>
              <a:lnSpc>
                <a:spcPct val="100000"/>
              </a:lnSpc>
              <a:spcBef>
                <a:spcPts val="0"/>
              </a:spcBef>
              <a:spcAft>
                <a:spcPts val="1800"/>
              </a:spcAft>
            </a:pPr>
            <a:r>
              <a:rPr lang="en-US" sz="2800" dirty="0"/>
              <a:t>Not tracking what strategies are being implemented at reimbursable districts.</a:t>
            </a:r>
          </a:p>
        </p:txBody>
      </p:sp>
    </p:spTree>
    <p:extLst>
      <p:ext uri="{BB962C8B-B14F-4D97-AF65-F5344CB8AC3E}">
        <p14:creationId xmlns:p14="http://schemas.microsoft.com/office/powerpoint/2010/main" val="1490157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0290"/>
            <a:ext cx="11887200" cy="1325563"/>
          </a:xfrm>
        </p:spPr>
        <p:txBody>
          <a:bodyPr>
            <a:normAutofit/>
          </a:bodyPr>
          <a:lstStyle/>
          <a:p>
            <a:r>
              <a:rPr lang="en-US" b="1" dirty="0"/>
              <a:t>SSDP Strategies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66</a:t>
            </a:fld>
            <a:endParaRPr lang="en-US" altLang="en-US" dirty="0"/>
          </a:p>
        </p:txBody>
      </p:sp>
      <p:sp>
        <p:nvSpPr>
          <p:cNvPr id="6" name="TextBox 5">
            <a:extLst>
              <a:ext uri="{FF2B5EF4-FFF2-40B4-BE49-F238E27FC236}">
                <a16:creationId xmlns:a16="http://schemas.microsoft.com/office/drawing/2014/main" id="{285111D2-E83B-2E5C-DF70-D5C4B08B3C5B}"/>
              </a:ext>
            </a:extLst>
          </p:cNvPr>
          <p:cNvSpPr txBox="1"/>
          <p:nvPr/>
        </p:nvSpPr>
        <p:spPr>
          <a:xfrm>
            <a:off x="328991" y="1205943"/>
            <a:ext cx="11534017" cy="954107"/>
          </a:xfrm>
          <a:prstGeom prst="rect">
            <a:avLst/>
          </a:prstGeom>
          <a:noFill/>
        </p:spPr>
        <p:txBody>
          <a:bodyPr wrap="square">
            <a:spAutoFit/>
          </a:bodyPr>
          <a:lstStyle>
            <a:defPPr>
              <a:defRPr lang="en-US"/>
            </a:defPPr>
            <a:lvl2pPr marL="742950" lvl="1" indent="-285750">
              <a:buSzPct val="150000"/>
              <a:buFont typeface="Arial" panose="020B0604020202020204" pitchFamily="34" charset="0"/>
              <a:buChar char="•"/>
              <a:defRPr sz="2800" b="1">
                <a:solidFill>
                  <a:srgbClr val="0C4A6D"/>
                </a:solidFill>
                <a:latin typeface="Encode Sans" panose="020B0604020202020204" charset="0"/>
                <a:cs typeface="Arial" panose="020B0604020202020204" pitchFamily="34" charset="0"/>
              </a:defRPr>
            </a:lvl2pPr>
          </a:lstStyle>
          <a:p>
            <a:pPr algn="ctr"/>
            <a:r>
              <a:rPr lang="en-US" sz="2800" dirty="0">
                <a:solidFill>
                  <a:srgbClr val="0C4A6D"/>
                </a:solidFill>
                <a:sym typeface="Encode Sans"/>
              </a:rPr>
              <a:t>The strategies are the “backbone” of your service. Make sure the other tabs explicitly demonstrate how each strategy will be met.</a:t>
            </a:r>
          </a:p>
        </p:txBody>
      </p:sp>
      <p:grpSp>
        <p:nvGrpSpPr>
          <p:cNvPr id="7" name="Group 6" descr="Screenshot of the SSDP Strategies Tab">
            <a:extLst>
              <a:ext uri="{FF2B5EF4-FFF2-40B4-BE49-F238E27FC236}">
                <a16:creationId xmlns:a16="http://schemas.microsoft.com/office/drawing/2014/main" id="{DAFD036A-A905-B9E7-CF79-13DEB7F7A1DC}"/>
              </a:ext>
            </a:extLst>
          </p:cNvPr>
          <p:cNvGrpSpPr/>
          <p:nvPr/>
        </p:nvGrpSpPr>
        <p:grpSpPr>
          <a:xfrm>
            <a:off x="1955570" y="2426901"/>
            <a:ext cx="8280860" cy="4000288"/>
            <a:chOff x="809625" y="2168081"/>
            <a:chExt cx="10572750" cy="4020000"/>
          </a:xfrm>
        </p:grpSpPr>
        <p:pic>
          <p:nvPicPr>
            <p:cNvPr id="8" name="Picture 7" descr="Text">
              <a:extLst>
                <a:ext uri="{FF2B5EF4-FFF2-40B4-BE49-F238E27FC236}">
                  <a16:creationId xmlns:a16="http://schemas.microsoft.com/office/drawing/2014/main" id="{50475AFE-08C3-B8ED-592A-F97E9886EC52}"/>
                </a:ext>
              </a:extLst>
            </p:cNvPr>
            <p:cNvPicPr>
              <a:picLocks noChangeAspect="1"/>
            </p:cNvPicPr>
            <p:nvPr/>
          </p:nvPicPr>
          <p:blipFill>
            <a:blip r:embed="rId3"/>
            <a:stretch>
              <a:fillRect/>
            </a:stretch>
          </p:blipFill>
          <p:spPr>
            <a:xfrm>
              <a:off x="809625" y="2168081"/>
              <a:ext cx="10572750" cy="4020000"/>
            </a:xfrm>
            <a:prstGeom prst="rect">
              <a:avLst/>
            </a:prstGeom>
            <a:ln w="12700" cap="sq">
              <a:solidFill>
                <a:srgbClr val="000000"/>
              </a:solidFill>
              <a:prstDash val="solid"/>
              <a:miter lim="800000"/>
            </a:ln>
            <a:effectLst/>
          </p:spPr>
        </p:pic>
        <p:sp>
          <p:nvSpPr>
            <p:cNvPr id="9" name="Rectangle 8" descr="red rectangle box">
              <a:extLst>
                <a:ext uri="{FF2B5EF4-FFF2-40B4-BE49-F238E27FC236}">
                  <a16:creationId xmlns:a16="http://schemas.microsoft.com/office/drawing/2014/main" id="{30EBE48F-15BA-4420-86F0-D0FD60899771}"/>
                </a:ext>
              </a:extLst>
            </p:cNvPr>
            <p:cNvSpPr/>
            <p:nvPr/>
          </p:nvSpPr>
          <p:spPr>
            <a:xfrm>
              <a:off x="809625" y="3847381"/>
              <a:ext cx="1485001" cy="6038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32092007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F893-C976-6CDE-D899-501158FE7EF5}"/>
              </a:ext>
            </a:extLst>
          </p:cNvPr>
          <p:cNvSpPr>
            <a:spLocks noGrp="1"/>
          </p:cNvSpPr>
          <p:nvPr>
            <p:ph type="title"/>
          </p:nvPr>
        </p:nvSpPr>
        <p:spPr>
          <a:xfrm>
            <a:off x="152400" y="225733"/>
            <a:ext cx="11887200" cy="1325563"/>
          </a:xfrm>
        </p:spPr>
        <p:txBody>
          <a:bodyPr>
            <a:normAutofit/>
          </a:bodyPr>
          <a:lstStyle/>
          <a:p>
            <a:r>
              <a:rPr lang="en-US" b="1" dirty="0"/>
              <a:t>Breakout Room Activity </a:t>
            </a:r>
            <a:endParaRPr lang="en-US" dirty="0"/>
          </a:p>
        </p:txBody>
      </p:sp>
      <p:sp>
        <p:nvSpPr>
          <p:cNvPr id="3" name="Slide Number Placeholder 2">
            <a:extLst>
              <a:ext uri="{FF2B5EF4-FFF2-40B4-BE49-F238E27FC236}">
                <a16:creationId xmlns:a16="http://schemas.microsoft.com/office/drawing/2014/main" id="{2E37DE11-B0C5-D240-9FA5-CDBF7C7CB0D3}"/>
              </a:ext>
            </a:extLst>
          </p:cNvPr>
          <p:cNvSpPr>
            <a:spLocks noGrp="1"/>
          </p:cNvSpPr>
          <p:nvPr>
            <p:ph type="sldNum" sz="quarter" idx="4294967295"/>
          </p:nvPr>
        </p:nvSpPr>
        <p:spPr>
          <a:xfrm>
            <a:off x="9347200" y="6356350"/>
            <a:ext cx="2844800" cy="365125"/>
          </a:xfrm>
          <a:prstGeom prst="rect">
            <a:avLst/>
          </a:prstGeom>
        </p:spPr>
        <p:txBody>
          <a:bodyPr/>
          <a:lstStyle/>
          <a:p>
            <a:pPr>
              <a:defRPr/>
            </a:pPr>
            <a:fld id="{E69833BA-98ED-43B8-BD96-B1AD0C863009}" type="slidenum">
              <a:rPr lang="en-US" smtClean="0">
                <a:solidFill>
                  <a:prstClr val="black">
                    <a:tint val="75000"/>
                  </a:prstClr>
                </a:solidFill>
              </a:rPr>
              <a:pPr>
                <a:defRPr/>
              </a:pPr>
              <a:t>67</a:t>
            </a:fld>
            <a:endParaRPr lang="en-US" dirty="0">
              <a:solidFill>
                <a:prstClr val="black">
                  <a:tint val="75000"/>
                </a:prstClr>
              </a:solidFill>
            </a:endParaRPr>
          </a:p>
        </p:txBody>
      </p:sp>
      <p:sp>
        <p:nvSpPr>
          <p:cNvPr id="4" name="Content Placeholder 2">
            <a:extLst>
              <a:ext uri="{FF2B5EF4-FFF2-40B4-BE49-F238E27FC236}">
                <a16:creationId xmlns:a16="http://schemas.microsoft.com/office/drawing/2014/main" id="{5EF06C95-4306-4417-2B3A-D5B8D6E688D1}"/>
              </a:ext>
            </a:extLst>
          </p:cNvPr>
          <p:cNvSpPr>
            <a:spLocks noGrp="1"/>
          </p:cNvSpPr>
          <p:nvPr>
            <p:ph idx="1"/>
          </p:nvPr>
        </p:nvSpPr>
        <p:spPr>
          <a:xfrm>
            <a:off x="524273" y="1832592"/>
            <a:ext cx="11143453" cy="3607454"/>
          </a:xfrm>
        </p:spPr>
        <p:txBody>
          <a:bodyPr>
            <a:noAutofit/>
          </a:bodyPr>
          <a:lstStyle/>
          <a:p>
            <a:pPr marL="0" indent="0" algn="ctr">
              <a:lnSpc>
                <a:spcPct val="100000"/>
              </a:lnSpc>
              <a:spcBef>
                <a:spcPts val="600"/>
              </a:spcBef>
              <a:spcAft>
                <a:spcPts val="600"/>
              </a:spcAft>
              <a:buNone/>
            </a:pPr>
            <a:r>
              <a:rPr lang="en-US" b="1" dirty="0"/>
              <a:t>Learning Objective #2: Participants will Identify evidence of SSDP strategy implementation in an example service. </a:t>
            </a:r>
          </a:p>
          <a:p>
            <a:pPr marL="0" indent="0" algn="ctr">
              <a:lnSpc>
                <a:spcPct val="100000"/>
              </a:lnSpc>
              <a:spcBef>
                <a:spcPts val="0"/>
              </a:spcBef>
              <a:buNone/>
            </a:pPr>
            <a:endParaRPr lang="en-US" sz="1800" b="1" dirty="0"/>
          </a:p>
          <a:p>
            <a:pPr marL="514350" indent="-514350">
              <a:lnSpc>
                <a:spcPct val="100000"/>
              </a:lnSpc>
              <a:spcAft>
                <a:spcPts val="400"/>
              </a:spcAft>
              <a:buAutoNum type="arabicPeriod"/>
            </a:pPr>
            <a:r>
              <a:rPr lang="en-US" sz="2800" dirty="0"/>
              <a:t>Independently skim the </a:t>
            </a:r>
            <a:r>
              <a:rPr lang="en-US" sz="2800" dirty="0">
                <a:hlinkClick r:id="rId3"/>
              </a:rPr>
              <a:t>example service </a:t>
            </a:r>
            <a:r>
              <a:rPr lang="en-US" sz="2800" dirty="0"/>
              <a:t>. </a:t>
            </a:r>
          </a:p>
          <a:p>
            <a:pPr marL="514350" indent="-514350">
              <a:lnSpc>
                <a:spcPct val="100000"/>
              </a:lnSpc>
              <a:spcAft>
                <a:spcPts val="400"/>
              </a:spcAft>
              <a:buAutoNum type="arabicPeriod"/>
            </a:pPr>
            <a:r>
              <a:rPr lang="en-US" sz="2800" dirty="0"/>
              <a:t>In your small group, find evidence for how you know that each of the SSDP strategies selected will be met. Jot down the evidence that you find for each strategy on the </a:t>
            </a:r>
            <a:r>
              <a:rPr lang="en-US" sz="2800" dirty="0">
                <a:hlinkClick r:id="rId4"/>
              </a:rPr>
              <a:t>notecatcher</a:t>
            </a:r>
            <a:r>
              <a:rPr lang="en-US" sz="2800" dirty="0"/>
              <a:t>. </a:t>
            </a:r>
          </a:p>
          <a:p>
            <a:pPr marL="514350" indent="-514350">
              <a:lnSpc>
                <a:spcPct val="100000"/>
              </a:lnSpc>
              <a:spcAft>
                <a:spcPts val="400"/>
              </a:spcAft>
              <a:buAutoNum type="arabicPeriod"/>
            </a:pPr>
            <a:r>
              <a:rPr lang="en-US" sz="2800" dirty="0"/>
              <a:t>Whole group debrief. </a:t>
            </a:r>
          </a:p>
        </p:txBody>
      </p:sp>
    </p:spTree>
    <p:extLst>
      <p:ext uri="{BB962C8B-B14F-4D97-AF65-F5344CB8AC3E}">
        <p14:creationId xmlns:p14="http://schemas.microsoft.com/office/powerpoint/2010/main" val="36060832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0B7A-501C-307B-1200-09E2FAA2450E}"/>
              </a:ext>
            </a:extLst>
          </p:cNvPr>
          <p:cNvSpPr>
            <a:spLocks noGrp="1"/>
          </p:cNvSpPr>
          <p:nvPr>
            <p:ph type="title"/>
          </p:nvPr>
        </p:nvSpPr>
        <p:spPr>
          <a:xfrm>
            <a:off x="152400" y="203799"/>
            <a:ext cx="11887200" cy="1325563"/>
          </a:xfrm>
        </p:spPr>
        <p:txBody>
          <a:bodyPr/>
          <a:lstStyle/>
          <a:p>
            <a:r>
              <a:rPr lang="en-US" b="1" dirty="0"/>
              <a:t>A Clear Application is ACE</a:t>
            </a:r>
          </a:p>
        </p:txBody>
      </p:sp>
      <p:sp>
        <p:nvSpPr>
          <p:cNvPr id="3" name="Content Placeholder 2">
            <a:extLst>
              <a:ext uri="{FF2B5EF4-FFF2-40B4-BE49-F238E27FC236}">
                <a16:creationId xmlns:a16="http://schemas.microsoft.com/office/drawing/2014/main" id="{3D8283B3-47E6-1C0F-1BBB-EAA7AC3AC8A6}"/>
              </a:ext>
            </a:extLst>
          </p:cNvPr>
          <p:cNvSpPr>
            <a:spLocks noGrp="1"/>
          </p:cNvSpPr>
          <p:nvPr>
            <p:ph idx="1"/>
          </p:nvPr>
        </p:nvSpPr>
        <p:spPr>
          <a:xfrm>
            <a:off x="620486" y="957818"/>
            <a:ext cx="11734800" cy="5900182"/>
          </a:xfrm>
        </p:spPr>
        <p:txBody>
          <a:bodyPr>
            <a:normAutofit fontScale="85000" lnSpcReduction="20000"/>
          </a:bodyPr>
          <a:lstStyle/>
          <a:p>
            <a:pPr marL="0" indent="0">
              <a:buNone/>
            </a:pPr>
            <a:endParaRPr lang="en-US" dirty="0"/>
          </a:p>
          <a:p>
            <a:pPr>
              <a:lnSpc>
                <a:spcPct val="110000"/>
              </a:lnSpc>
              <a:spcBef>
                <a:spcPts val="600"/>
              </a:spcBef>
              <a:spcAft>
                <a:spcPts val="600"/>
              </a:spcAft>
            </a:pPr>
            <a:r>
              <a:rPr lang="en-US" sz="3500" b="1" dirty="0"/>
              <a:t>A</a:t>
            </a:r>
            <a:r>
              <a:rPr lang="en-US" sz="3500" dirty="0"/>
              <a:t>ligned</a:t>
            </a:r>
          </a:p>
          <a:p>
            <a:pPr lvl="2">
              <a:lnSpc>
                <a:spcPct val="110000"/>
              </a:lnSpc>
              <a:spcBef>
                <a:spcPts val="600"/>
              </a:spcBef>
              <a:spcAft>
                <a:spcPts val="600"/>
              </a:spcAft>
            </a:pPr>
            <a:r>
              <a:rPr lang="en-US" dirty="0"/>
              <a:t>Do calculations add up? </a:t>
            </a:r>
          </a:p>
          <a:p>
            <a:pPr lvl="2">
              <a:lnSpc>
                <a:spcPct val="110000"/>
              </a:lnSpc>
              <a:spcBef>
                <a:spcPts val="600"/>
              </a:spcBef>
              <a:spcAft>
                <a:spcPts val="600"/>
              </a:spcAft>
            </a:pPr>
            <a:r>
              <a:rPr lang="en-US" dirty="0"/>
              <a:t>Are all tabs within a service aligned with the same information?</a:t>
            </a:r>
          </a:p>
          <a:p>
            <a:pPr lvl="2">
              <a:lnSpc>
                <a:spcPct val="110000"/>
              </a:lnSpc>
              <a:spcBef>
                <a:spcPts val="600"/>
              </a:spcBef>
              <a:spcAft>
                <a:spcPts val="600"/>
              </a:spcAft>
            </a:pPr>
            <a:r>
              <a:rPr lang="en-US" dirty="0"/>
              <a:t>Does narrative text specifically address selected SSDP strategies?</a:t>
            </a:r>
          </a:p>
          <a:p>
            <a:pPr>
              <a:lnSpc>
                <a:spcPct val="110000"/>
              </a:lnSpc>
              <a:spcBef>
                <a:spcPts val="600"/>
              </a:spcBef>
              <a:spcAft>
                <a:spcPts val="600"/>
              </a:spcAft>
            </a:pPr>
            <a:r>
              <a:rPr lang="en-US" sz="3500" b="1" dirty="0"/>
              <a:t>C</a:t>
            </a:r>
            <a:r>
              <a:rPr lang="en-US" sz="3500" dirty="0"/>
              <a:t>urrent</a:t>
            </a:r>
          </a:p>
          <a:p>
            <a:pPr lvl="2">
              <a:lnSpc>
                <a:spcPct val="110000"/>
              </a:lnSpc>
              <a:spcBef>
                <a:spcPts val="600"/>
              </a:spcBef>
              <a:spcAft>
                <a:spcPts val="600"/>
              </a:spcAft>
            </a:pPr>
            <a:r>
              <a:rPr lang="en-US" dirty="0"/>
              <a:t>Has all information from a rollover (prior year) plan been updated? </a:t>
            </a:r>
          </a:p>
          <a:p>
            <a:pPr lvl="2">
              <a:lnSpc>
                <a:spcPct val="110000"/>
              </a:lnSpc>
              <a:spcBef>
                <a:spcPts val="600"/>
              </a:spcBef>
              <a:spcAft>
                <a:spcPts val="600"/>
              </a:spcAft>
            </a:pPr>
            <a:r>
              <a:rPr lang="en-US" dirty="0"/>
              <a:t>Has outdated information been removed? </a:t>
            </a:r>
          </a:p>
          <a:p>
            <a:pPr lvl="2">
              <a:lnSpc>
                <a:spcPct val="110000"/>
              </a:lnSpc>
              <a:spcBef>
                <a:spcPts val="600"/>
              </a:spcBef>
              <a:spcAft>
                <a:spcPts val="600"/>
              </a:spcAft>
            </a:pPr>
            <a:r>
              <a:rPr lang="en-US" dirty="0"/>
              <a:t>Is the application titled correctly (no “copy” in title)? </a:t>
            </a:r>
          </a:p>
          <a:p>
            <a:pPr lvl="2">
              <a:lnSpc>
                <a:spcPct val="110000"/>
              </a:lnSpc>
              <a:spcBef>
                <a:spcPts val="600"/>
              </a:spcBef>
              <a:spcAft>
                <a:spcPts val="600"/>
              </a:spcAft>
            </a:pPr>
            <a:r>
              <a:rPr lang="en-US" dirty="0"/>
              <a:t>Are org charts and duty statements up-to-date? </a:t>
            </a:r>
          </a:p>
          <a:p>
            <a:pPr>
              <a:lnSpc>
                <a:spcPct val="110000"/>
              </a:lnSpc>
              <a:spcBef>
                <a:spcPts val="600"/>
              </a:spcBef>
              <a:spcAft>
                <a:spcPts val="600"/>
              </a:spcAft>
            </a:pPr>
            <a:r>
              <a:rPr lang="en-US" sz="3500" b="1" dirty="0"/>
              <a:t>E</a:t>
            </a:r>
            <a:r>
              <a:rPr lang="en-US" sz="3500" dirty="0"/>
              <a:t>asy to Understand</a:t>
            </a:r>
          </a:p>
          <a:p>
            <a:pPr lvl="2">
              <a:lnSpc>
                <a:spcPct val="110000"/>
              </a:lnSpc>
              <a:spcBef>
                <a:spcPts val="600"/>
              </a:spcBef>
              <a:spcAft>
                <a:spcPts val="600"/>
              </a:spcAft>
            </a:pPr>
            <a:r>
              <a:rPr lang="en-US" dirty="0"/>
              <a:t>Would this application paint a clear picture (to a new reader) of what is being offered in your program? </a:t>
            </a:r>
          </a:p>
          <a:p>
            <a:pPr lvl="2">
              <a:lnSpc>
                <a:spcPct val="110000"/>
              </a:lnSpc>
              <a:spcBef>
                <a:spcPts val="600"/>
              </a:spcBef>
              <a:spcAft>
                <a:spcPts val="600"/>
              </a:spcAft>
            </a:pPr>
            <a:r>
              <a:rPr lang="en-US" dirty="0"/>
              <a:t>Are there many spelling or grammatical errors?</a:t>
            </a:r>
          </a:p>
          <a:p>
            <a:endParaRPr lang="en-US" dirty="0"/>
          </a:p>
          <a:p>
            <a:endParaRPr lang="en-US" dirty="0"/>
          </a:p>
        </p:txBody>
      </p:sp>
    </p:spTree>
    <p:extLst>
      <p:ext uri="{BB962C8B-B14F-4D97-AF65-F5344CB8AC3E}">
        <p14:creationId xmlns:p14="http://schemas.microsoft.com/office/powerpoint/2010/main" val="786674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0155"/>
            <a:ext cx="11887200" cy="1325563"/>
          </a:xfrm>
        </p:spPr>
        <p:txBody>
          <a:bodyPr>
            <a:normAutofit/>
          </a:bodyPr>
          <a:lstStyle/>
          <a:p>
            <a:r>
              <a:rPr lang="en-US" b="1" dirty="0"/>
              <a:t> Description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69</a:t>
            </a:fld>
            <a:endParaRPr lang="en-US" altLang="en-US" dirty="0"/>
          </a:p>
        </p:txBody>
      </p:sp>
      <p:sp>
        <p:nvSpPr>
          <p:cNvPr id="8" name="TextBox 7">
            <a:extLst>
              <a:ext uri="{FF2B5EF4-FFF2-40B4-BE49-F238E27FC236}">
                <a16:creationId xmlns:a16="http://schemas.microsoft.com/office/drawing/2014/main" id="{C4DFA8E9-0238-E96D-07CB-63C42B1C5661}"/>
              </a:ext>
            </a:extLst>
          </p:cNvPr>
          <p:cNvSpPr txBox="1"/>
          <p:nvPr/>
        </p:nvSpPr>
        <p:spPr>
          <a:xfrm>
            <a:off x="-71716" y="1274156"/>
            <a:ext cx="12039600" cy="5262979"/>
          </a:xfrm>
          <a:prstGeom prst="rect">
            <a:avLst/>
          </a:prstGeom>
          <a:noFill/>
        </p:spPr>
        <p:txBody>
          <a:bodyPr wrap="square">
            <a:spAutoFit/>
          </a:bodyPr>
          <a:lstStyle/>
          <a:p>
            <a:pPr marL="742950" lvl="1" indent="-285750">
              <a:spcBef>
                <a:spcPts val="600"/>
              </a:spcBef>
              <a:spcAft>
                <a:spcPts val="600"/>
              </a:spcAft>
              <a:buSzPct val="150000"/>
              <a:buFont typeface="Arial" panose="020B0604020202020204" pitchFamily="34" charset="0"/>
              <a:buChar char="•"/>
            </a:pPr>
            <a:r>
              <a:rPr lang="en-US" sz="2200" b="1" dirty="0">
                <a:solidFill>
                  <a:srgbClr val="0C4A6D"/>
                </a:solidFill>
                <a:cs typeface="Arial" panose="020B0604020202020204" pitchFamily="34" charset="0"/>
              </a:rPr>
              <a:t>Overview description</a:t>
            </a:r>
            <a:r>
              <a:rPr lang="en-US" sz="2200" dirty="0">
                <a:solidFill>
                  <a:srgbClr val="0C4A6D"/>
                </a:solidFill>
                <a:cs typeface="Arial" panose="020B0604020202020204" pitchFamily="34" charset="0"/>
              </a:rPr>
              <a:t>: a high-level overview of what is happening and how the service is structured. Key skills shouldn’t be included here. Hint: the Description Tab should tell what students are </a:t>
            </a:r>
            <a:r>
              <a:rPr lang="en-US" sz="2200" i="1" dirty="0">
                <a:solidFill>
                  <a:srgbClr val="0C4A6D"/>
                </a:solidFill>
                <a:cs typeface="Arial" panose="020B0604020202020204" pitchFamily="34" charset="0"/>
              </a:rPr>
              <a:t>doing; </a:t>
            </a:r>
            <a:r>
              <a:rPr lang="en-US" sz="2200" dirty="0">
                <a:solidFill>
                  <a:srgbClr val="0C4A6D"/>
                </a:solidFill>
                <a:cs typeface="Arial" panose="020B0604020202020204" pitchFamily="34" charset="0"/>
              </a:rPr>
              <a:t>the Plan Tab should tell what students are </a:t>
            </a:r>
            <a:r>
              <a:rPr lang="en-US" sz="2200" i="1" dirty="0">
                <a:solidFill>
                  <a:srgbClr val="0C4A6D"/>
                </a:solidFill>
                <a:cs typeface="Arial" panose="020B0604020202020204" pitchFamily="34" charset="0"/>
              </a:rPr>
              <a:t>learning</a:t>
            </a:r>
            <a:r>
              <a:rPr lang="en-US" sz="2200" dirty="0">
                <a:solidFill>
                  <a:srgbClr val="0C4A6D"/>
                </a:solidFill>
                <a:cs typeface="Arial" panose="020B0604020202020204" pitchFamily="34" charset="0"/>
              </a:rPr>
              <a:t>.</a:t>
            </a:r>
          </a:p>
          <a:p>
            <a:pPr marL="742950" lvl="1" indent="-285750">
              <a:spcBef>
                <a:spcPts val="600"/>
              </a:spcBef>
              <a:spcAft>
                <a:spcPts val="600"/>
              </a:spcAft>
              <a:buSzPct val="150000"/>
              <a:buFont typeface="Arial" panose="020B0604020202020204" pitchFamily="34" charset="0"/>
              <a:buChar char="•"/>
            </a:pPr>
            <a:r>
              <a:rPr lang="en-US" sz="2200" b="1" dirty="0">
                <a:solidFill>
                  <a:srgbClr val="0C4A6D"/>
                </a:solidFill>
                <a:cs typeface="Arial" panose="020B0604020202020204" pitchFamily="34" charset="0"/>
              </a:rPr>
              <a:t>Type of service: </a:t>
            </a:r>
            <a:r>
              <a:rPr lang="en-US" sz="2200" dirty="0">
                <a:solidFill>
                  <a:srgbClr val="0C4A6D"/>
                </a:solidFill>
                <a:cs typeface="Arial" panose="020B0604020202020204" pitchFamily="34" charset="0"/>
              </a:rPr>
              <a:t>instructional, support, or allowable activity (see next slide).</a:t>
            </a:r>
          </a:p>
          <a:p>
            <a:pPr marL="742950" lvl="1" indent="-285750">
              <a:spcBef>
                <a:spcPts val="600"/>
              </a:spcBef>
              <a:spcAft>
                <a:spcPts val="600"/>
              </a:spcAft>
              <a:buSzPct val="150000"/>
              <a:buFont typeface="Arial" panose="020B0604020202020204" pitchFamily="34" charset="0"/>
              <a:buChar char="•"/>
            </a:pPr>
            <a:r>
              <a:rPr lang="en-US" sz="2200" b="1" dirty="0">
                <a:solidFill>
                  <a:srgbClr val="0C4A6D"/>
                </a:solidFill>
                <a:cs typeface="Arial" panose="020B0604020202020204" pitchFamily="34" charset="0"/>
              </a:rPr>
              <a:t>Where service/activity will be provided: </a:t>
            </a:r>
            <a:r>
              <a:rPr lang="en-US" sz="2200" dirty="0">
                <a:solidFill>
                  <a:srgbClr val="0C4A6D"/>
                </a:solidFill>
                <a:cs typeface="Arial" panose="020B0604020202020204" pitchFamily="34" charset="0"/>
              </a:rPr>
              <a:t>The selection should make sense (home-based, site-based, district-wide, region-wide).</a:t>
            </a:r>
          </a:p>
          <a:p>
            <a:pPr marL="742950" lvl="1" indent="-285750">
              <a:spcBef>
                <a:spcPts val="600"/>
              </a:spcBef>
              <a:spcAft>
                <a:spcPts val="600"/>
              </a:spcAft>
              <a:buSzPct val="150000"/>
              <a:buFont typeface="Arial" panose="020B0604020202020204" pitchFamily="34" charset="0"/>
              <a:buChar char="•"/>
            </a:pPr>
            <a:r>
              <a:rPr lang="en-US" sz="2200" b="1" dirty="0">
                <a:solidFill>
                  <a:srgbClr val="0C4A6D"/>
                </a:solidFill>
                <a:cs typeface="Arial" panose="020B0604020202020204" pitchFamily="34" charset="0"/>
              </a:rPr>
              <a:t>Districts that will be served: </a:t>
            </a:r>
            <a:r>
              <a:rPr lang="en-US" sz="2200" dirty="0">
                <a:solidFill>
                  <a:srgbClr val="0C4A6D"/>
                </a:solidFill>
                <a:cs typeface="Arial" panose="020B0604020202020204" pitchFamily="34" charset="0"/>
              </a:rPr>
              <a:t>Regions should ensure that districts without a DSA/MOU will receive services, especially the most populus districts. </a:t>
            </a:r>
          </a:p>
          <a:p>
            <a:pPr marL="742950" lvl="1" indent="-285750">
              <a:spcBef>
                <a:spcPts val="600"/>
              </a:spcBef>
              <a:spcAft>
                <a:spcPts val="600"/>
              </a:spcAft>
              <a:buSzPct val="150000"/>
              <a:buFont typeface="Arial" panose="020B0604020202020204" pitchFamily="34" charset="0"/>
              <a:buChar char="•"/>
            </a:pPr>
            <a:r>
              <a:rPr lang="en-US" sz="2200" b="1" dirty="0">
                <a:solidFill>
                  <a:srgbClr val="0C4A6D"/>
                </a:solidFill>
                <a:cs typeface="Arial" panose="020B0604020202020204" pitchFamily="34" charset="0"/>
              </a:rPr>
              <a:t>Need for the service/activity based on data: </a:t>
            </a:r>
            <a:r>
              <a:rPr lang="en-US" sz="2200" dirty="0">
                <a:solidFill>
                  <a:srgbClr val="0C4A6D"/>
                </a:solidFill>
                <a:cs typeface="Arial" panose="020B0604020202020204" pitchFamily="34" charset="0"/>
              </a:rPr>
              <a:t>Achievement data should be current. Can include California Assessment of Student Performance and Progress (CAASPP), English Learner Proficiency Assessment for California (ELPAC), MPO reports, or local assessment data. </a:t>
            </a:r>
          </a:p>
          <a:p>
            <a:pPr marL="742950" lvl="1" indent="-285750">
              <a:spcBef>
                <a:spcPts val="600"/>
              </a:spcBef>
              <a:spcAft>
                <a:spcPts val="600"/>
              </a:spcAft>
              <a:buSzPct val="150000"/>
              <a:buFont typeface="Arial" panose="020B0604020202020204" pitchFamily="34" charset="0"/>
              <a:buChar char="•"/>
            </a:pPr>
            <a:r>
              <a:rPr lang="en-US" sz="2200" b="1" dirty="0">
                <a:solidFill>
                  <a:srgbClr val="0C4A6D"/>
                </a:solidFill>
                <a:cs typeface="Arial" panose="020B0604020202020204" pitchFamily="34" charset="0"/>
              </a:rPr>
              <a:t>Curriculum: </a:t>
            </a:r>
            <a:r>
              <a:rPr lang="en-US" sz="2200" dirty="0">
                <a:solidFill>
                  <a:srgbClr val="0C4A6D"/>
                </a:solidFill>
                <a:cs typeface="Arial" panose="020B0604020202020204" pitchFamily="34" charset="0"/>
              </a:rPr>
              <a:t>Curriculum should align to Common Core State Standards. </a:t>
            </a:r>
            <a:endParaRPr lang="en-US" sz="2200" b="1" dirty="0">
              <a:solidFill>
                <a:srgbClr val="0C4A6D"/>
              </a:solidFill>
              <a:cs typeface="Arial" panose="020B0604020202020204" pitchFamily="34" charset="0"/>
            </a:endParaRPr>
          </a:p>
        </p:txBody>
      </p:sp>
    </p:spTree>
    <p:extLst>
      <p:ext uri="{BB962C8B-B14F-4D97-AF65-F5344CB8AC3E}">
        <p14:creationId xmlns:p14="http://schemas.microsoft.com/office/powerpoint/2010/main" val="178424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Application Overview</a:t>
            </a:r>
          </a:p>
        </p:txBody>
      </p:sp>
      <p:pic>
        <p:nvPicPr>
          <p:cNvPr id="7" name="Graphic 6" descr="Chevron arrows with solid fill">
            <a:extLst>
              <a:ext uri="{FF2B5EF4-FFF2-40B4-BE49-F238E27FC236}">
                <a16:creationId xmlns:a16="http://schemas.microsoft.com/office/drawing/2014/main" id="{7437CFEB-8362-6208-346B-717269957E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6261" y="1947865"/>
            <a:ext cx="3419476" cy="3419476"/>
          </a:xfrm>
          <a:prstGeom prst="rect">
            <a:avLst/>
          </a:prstGeom>
        </p:spPr>
      </p:pic>
    </p:spTree>
    <p:extLst>
      <p:ext uri="{BB962C8B-B14F-4D97-AF65-F5344CB8AC3E}">
        <p14:creationId xmlns:p14="http://schemas.microsoft.com/office/powerpoint/2010/main" val="3412559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7EA1D-7328-809D-A35F-CFA8F0F3B2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5C80A-0350-09FA-0F02-A32F830A9506}"/>
              </a:ext>
            </a:extLst>
          </p:cNvPr>
          <p:cNvSpPr>
            <a:spLocks noGrp="1"/>
          </p:cNvSpPr>
          <p:nvPr>
            <p:ph type="title"/>
          </p:nvPr>
        </p:nvSpPr>
        <p:spPr>
          <a:xfrm>
            <a:off x="152400" y="290783"/>
            <a:ext cx="11887200" cy="1325563"/>
          </a:xfrm>
        </p:spPr>
        <p:txBody>
          <a:bodyPr>
            <a:normAutofit/>
          </a:bodyPr>
          <a:lstStyle/>
          <a:p>
            <a:r>
              <a:rPr lang="en-US" b="1" dirty="0"/>
              <a:t>Service or Allowable Activity?</a:t>
            </a:r>
            <a:endParaRPr lang="en-US" dirty="0"/>
          </a:p>
        </p:txBody>
      </p:sp>
      <p:sp>
        <p:nvSpPr>
          <p:cNvPr id="4" name="Slide Number Placeholder 3">
            <a:extLst>
              <a:ext uri="{FF2B5EF4-FFF2-40B4-BE49-F238E27FC236}">
                <a16:creationId xmlns:a16="http://schemas.microsoft.com/office/drawing/2014/main" id="{095C7B81-E0A1-CC34-AFFC-1B28C1B1C7D1}"/>
              </a:ext>
            </a:extLst>
          </p:cNvPr>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70</a:t>
            </a:fld>
            <a:endParaRPr lang="en-US" altLang="en-US" dirty="0"/>
          </a:p>
        </p:txBody>
      </p:sp>
      <p:sp>
        <p:nvSpPr>
          <p:cNvPr id="8" name="TextBox 7">
            <a:extLst>
              <a:ext uri="{FF2B5EF4-FFF2-40B4-BE49-F238E27FC236}">
                <a16:creationId xmlns:a16="http://schemas.microsoft.com/office/drawing/2014/main" id="{9F674218-D8F7-5E1B-D1E7-6558AB35D984}"/>
              </a:ext>
            </a:extLst>
          </p:cNvPr>
          <p:cNvSpPr txBox="1"/>
          <p:nvPr/>
        </p:nvSpPr>
        <p:spPr>
          <a:xfrm>
            <a:off x="0" y="1458497"/>
            <a:ext cx="12039600" cy="4893647"/>
          </a:xfrm>
          <a:prstGeom prst="rect">
            <a:avLst/>
          </a:prstGeom>
          <a:noFill/>
        </p:spPr>
        <p:txBody>
          <a:bodyPr wrap="square">
            <a:spAutoFit/>
          </a:bodyPr>
          <a:lstStyle/>
          <a:p>
            <a:pPr marL="742950" lvl="1" indent="-285750">
              <a:buSzPct val="150000"/>
              <a:buFont typeface="Arial" panose="020B0604020202020204" pitchFamily="34" charset="0"/>
              <a:buChar char="•"/>
            </a:pPr>
            <a:r>
              <a:rPr lang="en-US" sz="2600" b="1" dirty="0">
                <a:solidFill>
                  <a:srgbClr val="0C4A6D"/>
                </a:solidFill>
                <a:cs typeface="Arial" panose="020B0604020202020204" pitchFamily="34" charset="0"/>
              </a:rPr>
              <a:t>Instructional Services: </a:t>
            </a:r>
            <a:r>
              <a:rPr lang="en-US" sz="2600" dirty="0">
                <a:solidFill>
                  <a:srgbClr val="0C4A6D"/>
                </a:solidFill>
                <a:cs typeface="Arial" panose="020B0604020202020204" pitchFamily="34" charset="0"/>
              </a:rPr>
              <a:t>instruction in elementary/secondary schools or educational activities for preschool age children, such as tutoring before and after school. Other examples could include Speech &amp; Debate, Cyber High, or a leadership service. </a:t>
            </a:r>
          </a:p>
          <a:p>
            <a:pPr marL="742950" lvl="1" indent="-285750">
              <a:buSzPct val="150000"/>
              <a:buFont typeface="Arial" panose="020B0604020202020204" pitchFamily="34" charset="0"/>
              <a:buChar char="•"/>
            </a:pPr>
            <a:endParaRPr lang="en-US" sz="2600" dirty="0">
              <a:solidFill>
                <a:srgbClr val="0C4A6D"/>
              </a:solidFill>
              <a:cs typeface="Arial" panose="020B0604020202020204" pitchFamily="34" charset="0"/>
            </a:endParaRPr>
          </a:p>
          <a:p>
            <a:pPr marL="742950" lvl="1" indent="-285750">
              <a:buSzPct val="150000"/>
              <a:buFont typeface="Arial" panose="020B0604020202020204" pitchFamily="34" charset="0"/>
              <a:buChar char="•"/>
            </a:pPr>
            <a:r>
              <a:rPr lang="en-US" sz="2600" b="1" dirty="0">
                <a:solidFill>
                  <a:srgbClr val="0C4A6D"/>
                </a:solidFill>
                <a:cs typeface="Arial" panose="020B0604020202020204" pitchFamily="34" charset="0"/>
              </a:rPr>
              <a:t>Support Services: </a:t>
            </a:r>
            <a:r>
              <a:rPr lang="en-US" sz="2600" dirty="0">
                <a:solidFill>
                  <a:srgbClr val="0C4A6D"/>
                </a:solidFill>
                <a:cs typeface="Arial" panose="020B0604020202020204" pitchFamily="34" charset="0"/>
              </a:rPr>
              <a:t>educationally related activities, such as transportation, advocacy for migrant children, case management, or health, nutrition, and social services. </a:t>
            </a:r>
          </a:p>
          <a:p>
            <a:pPr marL="742950" lvl="1" indent="-285750">
              <a:buSzPct val="150000"/>
              <a:buFont typeface="Arial" panose="020B0604020202020204" pitchFamily="34" charset="0"/>
              <a:buChar char="•"/>
            </a:pPr>
            <a:endParaRPr lang="en-US" sz="2600" dirty="0">
              <a:solidFill>
                <a:srgbClr val="0C4A6D"/>
              </a:solidFill>
              <a:cs typeface="Arial" panose="020B0604020202020204" pitchFamily="34" charset="0"/>
            </a:endParaRPr>
          </a:p>
          <a:p>
            <a:pPr marL="742950" lvl="1" indent="-285750">
              <a:buSzPct val="150000"/>
              <a:buFont typeface="Arial" panose="020B0604020202020204" pitchFamily="34" charset="0"/>
              <a:buChar char="•"/>
            </a:pPr>
            <a:r>
              <a:rPr lang="en-US" sz="2600" b="1" dirty="0">
                <a:solidFill>
                  <a:srgbClr val="0C4A6D"/>
                </a:solidFill>
                <a:cs typeface="Arial" panose="020B0604020202020204" pitchFamily="34" charset="0"/>
              </a:rPr>
              <a:t>Allowable Activities: </a:t>
            </a:r>
            <a:r>
              <a:rPr lang="en-US" sz="2600" dirty="0">
                <a:solidFill>
                  <a:srgbClr val="0C4A6D"/>
                </a:solidFill>
                <a:cs typeface="Arial" panose="020B0604020202020204" pitchFamily="34" charset="0"/>
              </a:rPr>
              <a:t>activities related to identification and recruitment, parental involvement, program evaluation, or professional development are examples of allowable activities that are not considered services. </a:t>
            </a:r>
          </a:p>
        </p:txBody>
      </p:sp>
    </p:spTree>
    <p:extLst>
      <p:ext uri="{BB962C8B-B14F-4D97-AF65-F5344CB8AC3E}">
        <p14:creationId xmlns:p14="http://schemas.microsoft.com/office/powerpoint/2010/main" val="7528472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1611"/>
            <a:ext cx="11887200" cy="1325563"/>
          </a:xfrm>
        </p:spPr>
        <p:txBody>
          <a:bodyPr>
            <a:normAutofit/>
          </a:bodyPr>
          <a:lstStyle/>
          <a:p>
            <a:r>
              <a:rPr lang="en-US" b="1" dirty="0"/>
              <a:t>Plan Tab</a:t>
            </a:r>
            <a:endParaRPr lang="en-US" dirty="0"/>
          </a:p>
        </p:txBody>
      </p:sp>
      <p:sp>
        <p:nvSpPr>
          <p:cNvPr id="3" name="TextBox 2">
            <a:extLst>
              <a:ext uri="{FF2B5EF4-FFF2-40B4-BE49-F238E27FC236}">
                <a16:creationId xmlns:a16="http://schemas.microsoft.com/office/drawing/2014/main" id="{5534367D-46B6-CA26-393E-3FD0BD190727}"/>
              </a:ext>
            </a:extLst>
          </p:cNvPr>
          <p:cNvSpPr txBox="1"/>
          <p:nvPr/>
        </p:nvSpPr>
        <p:spPr>
          <a:xfrm>
            <a:off x="288758" y="1016824"/>
            <a:ext cx="11606465" cy="55092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457200" lvl="1" indent="-285750">
              <a:buSzPct val="150000"/>
              <a:buFont typeface="Arial" panose="020B0604020202020204" pitchFamily="34" charset="0"/>
              <a:buChar char="•"/>
            </a:pPr>
            <a:r>
              <a:rPr lang="en-US" sz="2200" b="1" dirty="0">
                <a:solidFill>
                  <a:srgbClr val="0C4A6D"/>
                </a:solidFill>
                <a:cs typeface="Arial" panose="020B0604020202020204" pitchFamily="34" charset="0"/>
              </a:rPr>
              <a:t>Key Skills to be learned: </a:t>
            </a:r>
            <a:r>
              <a:rPr lang="en-US" sz="2200" dirty="0">
                <a:solidFill>
                  <a:srgbClr val="0C4A6D"/>
                </a:solidFill>
                <a:cs typeface="Arial" panose="020B0604020202020204" pitchFamily="34" charset="0"/>
              </a:rPr>
              <a:t>What specific knowledge or skills will students </a:t>
            </a:r>
            <a:r>
              <a:rPr lang="en-US" sz="2200" i="1" dirty="0">
                <a:solidFill>
                  <a:srgbClr val="0C4A6D"/>
                </a:solidFill>
                <a:cs typeface="Arial" panose="020B0604020202020204" pitchFamily="34" charset="0"/>
              </a:rPr>
              <a:t>learn </a:t>
            </a:r>
            <a:r>
              <a:rPr lang="en-US" sz="2200" dirty="0">
                <a:solidFill>
                  <a:srgbClr val="0C4A6D"/>
                </a:solidFill>
                <a:cs typeface="Arial" panose="020B0604020202020204" pitchFamily="34" charset="0"/>
              </a:rPr>
              <a:t>during the service? Think of Key Skills as overarching content objectives. Make sure there is at least 1 key skill listed for each SSDP strategy selected (unless it is a professional development strategy). </a:t>
            </a:r>
          </a:p>
          <a:p>
            <a:pPr marL="457200" lvl="1" indent="-285750">
              <a:buSzPct val="150000"/>
              <a:buFont typeface="Arial" panose="020B0604020202020204" pitchFamily="34" charset="0"/>
              <a:buChar char="•"/>
            </a:pPr>
            <a:r>
              <a:rPr lang="en-US" sz="2200" b="1" dirty="0">
                <a:solidFill>
                  <a:srgbClr val="0C4A6D"/>
                </a:solidFill>
                <a:cs typeface="Arial" panose="020B0604020202020204" pitchFamily="34" charset="0"/>
              </a:rPr>
              <a:t>Student/teacher ratio: </a:t>
            </a:r>
            <a:r>
              <a:rPr lang="en-US" sz="2200" dirty="0">
                <a:solidFill>
                  <a:srgbClr val="0C4A6D"/>
                </a:solidFill>
                <a:cs typeface="Arial" panose="020B0604020202020204" pitchFamily="34" charset="0"/>
              </a:rPr>
              <a:t>The ratio should be appropriate for the grade level.</a:t>
            </a:r>
          </a:p>
          <a:p>
            <a:pPr lvl="1" indent="-285750">
              <a:buSzPct val="150000"/>
              <a:buFont typeface="Arial" panose="020B0604020202020204" pitchFamily="34" charset="0"/>
              <a:buChar char="•"/>
            </a:pPr>
            <a:r>
              <a:rPr lang="en-US" sz="2200" b="1" dirty="0">
                <a:solidFill>
                  <a:srgbClr val="0C4A6D"/>
                </a:solidFill>
                <a:cs typeface="Arial" panose="020B0604020202020204" pitchFamily="34" charset="0"/>
              </a:rPr>
              <a:t>Instructional strategies: </a:t>
            </a:r>
            <a:r>
              <a:rPr lang="en-US" sz="2200" dirty="0">
                <a:solidFill>
                  <a:srgbClr val="0C4A6D"/>
                </a:solidFill>
                <a:cs typeface="Arial" panose="020B0604020202020204" pitchFamily="34" charset="0"/>
              </a:rPr>
              <a:t>Please list the instructional strategies employed for this service, such as teacher modeling/direct instruction, total body response, visual aids, real-world problem solving, sentence/language frames, guided practice, scaffolding, or project-based learning. If 3.0 is selected in the SSDP Tab, there should be English language development strategies included here. </a:t>
            </a:r>
          </a:p>
          <a:p>
            <a:pPr lvl="1" indent="-285750">
              <a:buSzPct val="150000"/>
              <a:buFont typeface="Arial" panose="020B0604020202020204" pitchFamily="34" charset="0"/>
              <a:buChar char="•"/>
            </a:pPr>
            <a:r>
              <a:rPr lang="en-US" sz="2200" b="1" dirty="0">
                <a:solidFill>
                  <a:srgbClr val="0C4A6D"/>
                </a:solidFill>
                <a:cs typeface="Arial" panose="020B0604020202020204" pitchFamily="34" charset="0"/>
              </a:rPr>
              <a:t>Student grouping method: </a:t>
            </a:r>
            <a:r>
              <a:rPr lang="en-US" sz="2200" dirty="0">
                <a:solidFill>
                  <a:srgbClr val="0C4A6D"/>
                </a:solidFill>
                <a:cs typeface="Arial" panose="020B0604020202020204" pitchFamily="34" charset="0"/>
              </a:rPr>
              <a:t>The grouping method should align with your goals for the service. </a:t>
            </a:r>
          </a:p>
          <a:p>
            <a:pPr lvl="1" indent="-285750">
              <a:buSzPct val="150000"/>
              <a:buFont typeface="Arial" panose="020B0604020202020204" pitchFamily="34" charset="0"/>
              <a:buChar char="•"/>
            </a:pPr>
            <a:r>
              <a:rPr lang="en-US" sz="2200" b="1" dirty="0">
                <a:solidFill>
                  <a:srgbClr val="0C4A6D"/>
                </a:solidFill>
                <a:cs typeface="Arial" panose="020B0604020202020204" pitchFamily="34" charset="0"/>
              </a:rPr>
              <a:t>Differentiation strategies: </a:t>
            </a:r>
            <a:r>
              <a:rPr lang="en-US" sz="2200" dirty="0">
                <a:solidFill>
                  <a:srgbClr val="0C4A6D"/>
                </a:solidFill>
                <a:cs typeface="Arial" panose="020B0604020202020204" pitchFamily="34" charset="0"/>
              </a:rPr>
              <a:t>Describe how the content, process, product and/or learning environment will be differentiated.</a:t>
            </a:r>
          </a:p>
          <a:p>
            <a:pPr lvl="1" indent="-285750">
              <a:buSzPct val="150000"/>
              <a:buFont typeface="Arial" panose="020B0604020202020204" pitchFamily="34" charset="0"/>
              <a:buChar char="•"/>
            </a:pPr>
            <a:r>
              <a:rPr lang="en-US" sz="2200" b="1" dirty="0">
                <a:solidFill>
                  <a:srgbClr val="0C4A6D"/>
                </a:solidFill>
                <a:cs typeface="Arial" panose="020B0604020202020204" pitchFamily="34" charset="0"/>
              </a:rPr>
              <a:t>Other Strategies: </a:t>
            </a:r>
            <a:r>
              <a:rPr lang="en-US" sz="2200" dirty="0">
                <a:solidFill>
                  <a:srgbClr val="0C4A6D"/>
                </a:solidFill>
                <a:cs typeface="Arial" panose="020B0604020202020204" pitchFamily="34" charset="0"/>
              </a:rPr>
              <a:t>Optional field. May include the arts, technology, etc. If you selected “Other” in the SSDP Strategies tab, you may include that information here. </a:t>
            </a: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71</a:t>
            </a:fld>
            <a:endParaRPr lang="en-US" altLang="en-US" dirty="0"/>
          </a:p>
        </p:txBody>
      </p:sp>
    </p:spTree>
    <p:extLst>
      <p:ext uri="{BB962C8B-B14F-4D97-AF65-F5344CB8AC3E}">
        <p14:creationId xmlns:p14="http://schemas.microsoft.com/office/powerpoint/2010/main" val="1428346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9901"/>
            <a:ext cx="11887200" cy="1325563"/>
          </a:xfrm>
        </p:spPr>
        <p:txBody>
          <a:bodyPr>
            <a:normAutofit/>
          </a:bodyPr>
          <a:lstStyle/>
          <a:p>
            <a:r>
              <a:rPr lang="en-US" b="1" dirty="0"/>
              <a:t>Staff Development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72</a:t>
            </a:fld>
            <a:endParaRPr lang="en-US" altLang="en-US" dirty="0"/>
          </a:p>
        </p:txBody>
      </p:sp>
      <p:graphicFrame>
        <p:nvGraphicFramePr>
          <p:cNvPr id="8" name="Table 7">
            <a:extLst>
              <a:ext uri="{FF2B5EF4-FFF2-40B4-BE49-F238E27FC236}">
                <a16:creationId xmlns:a16="http://schemas.microsoft.com/office/drawing/2014/main" id="{B4B099DA-A7A0-0795-B932-2CF5DEF008AD}"/>
              </a:ext>
            </a:extLst>
          </p:cNvPr>
          <p:cNvGraphicFramePr>
            <a:graphicFrameLocks noGrp="1"/>
          </p:cNvGraphicFramePr>
          <p:nvPr>
            <p:extLst>
              <p:ext uri="{D42A27DB-BD31-4B8C-83A1-F6EECF244321}">
                <p14:modId xmlns:p14="http://schemas.microsoft.com/office/powerpoint/2010/main" val="4072211354"/>
              </p:ext>
            </p:extLst>
          </p:nvPr>
        </p:nvGraphicFramePr>
        <p:xfrm>
          <a:off x="279178" y="1722952"/>
          <a:ext cx="11677292" cy="4123488"/>
        </p:xfrm>
        <a:graphic>
          <a:graphicData uri="http://schemas.openxmlformats.org/drawingml/2006/table">
            <a:tbl>
              <a:tblPr firstRow="1">
                <a:tableStyleId>{8799B23B-EC83-4686-B30A-512413B5E67A}</a:tableStyleId>
              </a:tblPr>
              <a:tblGrid>
                <a:gridCol w="1897812">
                  <a:extLst>
                    <a:ext uri="{9D8B030D-6E8A-4147-A177-3AD203B41FA5}">
                      <a16:colId xmlns:a16="http://schemas.microsoft.com/office/drawing/2014/main" val="1602324189"/>
                    </a:ext>
                  </a:extLst>
                </a:gridCol>
                <a:gridCol w="1240725">
                  <a:extLst>
                    <a:ext uri="{9D8B030D-6E8A-4147-A177-3AD203B41FA5}">
                      <a16:colId xmlns:a16="http://schemas.microsoft.com/office/drawing/2014/main" val="1001384104"/>
                    </a:ext>
                  </a:extLst>
                </a:gridCol>
                <a:gridCol w="1450716">
                  <a:extLst>
                    <a:ext uri="{9D8B030D-6E8A-4147-A177-3AD203B41FA5}">
                      <a16:colId xmlns:a16="http://schemas.microsoft.com/office/drawing/2014/main" val="4085478047"/>
                    </a:ext>
                  </a:extLst>
                </a:gridCol>
                <a:gridCol w="5175849">
                  <a:extLst>
                    <a:ext uri="{9D8B030D-6E8A-4147-A177-3AD203B41FA5}">
                      <a16:colId xmlns:a16="http://schemas.microsoft.com/office/drawing/2014/main" val="559231566"/>
                    </a:ext>
                  </a:extLst>
                </a:gridCol>
                <a:gridCol w="1912190">
                  <a:extLst>
                    <a:ext uri="{9D8B030D-6E8A-4147-A177-3AD203B41FA5}">
                      <a16:colId xmlns:a16="http://schemas.microsoft.com/office/drawing/2014/main" val="38763912"/>
                    </a:ext>
                  </a:extLst>
                </a:gridCol>
              </a:tblGrid>
              <a:tr h="770999">
                <a:tc>
                  <a:txBody>
                    <a:bodyPr/>
                    <a:lstStyle/>
                    <a:p>
                      <a:r>
                        <a:rPr lang="en-US" sz="2400" b="1" dirty="0">
                          <a:solidFill>
                            <a:schemeClr val="tx1"/>
                          </a:solidFill>
                          <a:effectLst/>
                        </a:rPr>
                        <a:t>Name of Training</a:t>
                      </a:r>
                      <a:endParaRPr lang="en-US" sz="2400" b="1" i="0" dirty="0">
                        <a:solidFill>
                          <a:schemeClr val="tx1"/>
                        </a:solidFill>
                        <a:effectLst/>
                        <a:latin typeface="+mn-lt"/>
                      </a:endParaRPr>
                    </a:p>
                  </a:txBody>
                  <a:tcPr marL="50065" marR="50065" marT="25032" marB="25032" anchor="ctr">
                    <a:solidFill>
                      <a:srgbClr val="E2B751"/>
                    </a:solidFill>
                  </a:tcPr>
                </a:tc>
                <a:tc>
                  <a:txBody>
                    <a:bodyPr/>
                    <a:lstStyle/>
                    <a:p>
                      <a:r>
                        <a:rPr lang="en-US" sz="2400" b="1" dirty="0">
                          <a:solidFill>
                            <a:schemeClr val="tx1"/>
                          </a:solidFill>
                          <a:effectLst/>
                        </a:rPr>
                        <a:t>Dates</a:t>
                      </a:r>
                      <a:endParaRPr lang="en-US" sz="2400" b="1" i="0" dirty="0">
                        <a:solidFill>
                          <a:schemeClr val="tx1"/>
                        </a:solidFill>
                        <a:effectLst/>
                        <a:latin typeface="+mn-lt"/>
                      </a:endParaRPr>
                    </a:p>
                  </a:txBody>
                  <a:tcPr marL="50065" marR="50065" marT="25032" marB="25032" anchor="ctr">
                    <a:solidFill>
                      <a:srgbClr val="E2B751"/>
                    </a:solidFill>
                  </a:tcPr>
                </a:tc>
                <a:tc>
                  <a:txBody>
                    <a:bodyPr/>
                    <a:lstStyle/>
                    <a:p>
                      <a:r>
                        <a:rPr lang="en-US" sz="2400" b="1" dirty="0">
                          <a:solidFill>
                            <a:schemeClr val="tx1"/>
                          </a:solidFill>
                          <a:effectLst/>
                        </a:rPr>
                        <a:t>Minutes</a:t>
                      </a:r>
                      <a:endParaRPr lang="en-US" sz="2400" b="1" i="0" dirty="0">
                        <a:solidFill>
                          <a:schemeClr val="tx1"/>
                        </a:solidFill>
                        <a:effectLst/>
                        <a:latin typeface="+mn-lt"/>
                      </a:endParaRPr>
                    </a:p>
                  </a:txBody>
                  <a:tcPr marL="50065" marR="50065" marT="25032" marB="25032" anchor="ctr">
                    <a:solidFill>
                      <a:srgbClr val="E2B751"/>
                    </a:solidFill>
                  </a:tcPr>
                </a:tc>
                <a:tc>
                  <a:txBody>
                    <a:bodyPr/>
                    <a:lstStyle/>
                    <a:p>
                      <a:r>
                        <a:rPr lang="en-US" sz="2400" b="1" dirty="0">
                          <a:solidFill>
                            <a:schemeClr val="tx1"/>
                          </a:solidFill>
                          <a:effectLst/>
                        </a:rPr>
                        <a:t>Description</a:t>
                      </a:r>
                      <a:endParaRPr lang="en-US" sz="2400" b="1" i="0" dirty="0">
                        <a:solidFill>
                          <a:schemeClr val="tx1"/>
                        </a:solidFill>
                        <a:effectLst/>
                        <a:latin typeface="+mn-lt"/>
                      </a:endParaRPr>
                    </a:p>
                  </a:txBody>
                  <a:tcPr marL="50065" marR="50065" marT="25032" marB="25032" anchor="ctr">
                    <a:solidFill>
                      <a:srgbClr val="E2B751"/>
                    </a:solidFill>
                  </a:tcPr>
                </a:tc>
                <a:tc>
                  <a:txBody>
                    <a:bodyPr/>
                    <a:lstStyle/>
                    <a:p>
                      <a:r>
                        <a:rPr lang="en-US" sz="2400" b="1" dirty="0">
                          <a:solidFill>
                            <a:schemeClr val="tx1"/>
                          </a:solidFill>
                          <a:effectLst/>
                        </a:rPr>
                        <a:t>Strategy Being Met</a:t>
                      </a:r>
                      <a:endParaRPr lang="en-US" sz="2400" b="1" i="0" dirty="0">
                        <a:solidFill>
                          <a:schemeClr val="tx1"/>
                        </a:solidFill>
                        <a:effectLst/>
                        <a:latin typeface="+mn-lt"/>
                      </a:endParaRPr>
                    </a:p>
                  </a:txBody>
                  <a:tcPr marL="50065" marR="50065" marT="25032" marB="25032" anchor="ctr">
                    <a:solidFill>
                      <a:srgbClr val="E2B751"/>
                    </a:solidFill>
                  </a:tcPr>
                </a:tc>
                <a:extLst>
                  <a:ext uri="{0D108BD9-81ED-4DB2-BD59-A6C34878D82A}">
                    <a16:rowId xmlns:a16="http://schemas.microsoft.com/office/drawing/2014/main" val="147546489"/>
                  </a:ext>
                </a:extLst>
              </a:tr>
              <a:tr h="3294268">
                <a:tc>
                  <a:txBody>
                    <a:bodyPr/>
                    <a:lstStyle/>
                    <a:p>
                      <a:r>
                        <a:rPr lang="en-US" sz="2400" dirty="0">
                          <a:solidFill>
                            <a:schemeClr val="tx1"/>
                          </a:solidFill>
                          <a:effectLst/>
                        </a:rPr>
                        <a:t>Visual Math and Math Talks</a:t>
                      </a:r>
                      <a:endParaRPr lang="en-US" sz="2400" i="0" dirty="0">
                        <a:solidFill>
                          <a:schemeClr val="tx1"/>
                        </a:solidFill>
                        <a:effectLst/>
                        <a:latin typeface="+mn-lt"/>
                      </a:endParaRPr>
                    </a:p>
                  </a:txBody>
                  <a:tcPr marL="50065" marR="50065" marT="25032" marB="25032" anchor="ctr"/>
                </a:tc>
                <a:tc>
                  <a:txBody>
                    <a:bodyPr/>
                    <a:lstStyle/>
                    <a:p>
                      <a:r>
                        <a:rPr lang="en-US" sz="2400" dirty="0">
                          <a:solidFill>
                            <a:schemeClr val="tx1"/>
                          </a:solidFill>
                          <a:effectLst/>
                        </a:rPr>
                        <a:t>09/2024</a:t>
                      </a:r>
                      <a:endParaRPr lang="en-US" sz="2400" i="0" dirty="0">
                        <a:solidFill>
                          <a:schemeClr val="tx1"/>
                        </a:solidFill>
                        <a:effectLst/>
                        <a:latin typeface="+mn-lt"/>
                      </a:endParaRPr>
                    </a:p>
                  </a:txBody>
                  <a:tcPr marL="50065" marR="50065" marT="25032" marB="25032" anchor="ctr"/>
                </a:tc>
                <a:tc>
                  <a:txBody>
                    <a:bodyPr/>
                    <a:lstStyle/>
                    <a:p>
                      <a:pPr algn="ctr"/>
                      <a:r>
                        <a:rPr lang="en-US" sz="2400" dirty="0">
                          <a:solidFill>
                            <a:schemeClr val="tx1"/>
                          </a:solidFill>
                          <a:effectLst/>
                        </a:rPr>
                        <a:t>90</a:t>
                      </a:r>
                      <a:endParaRPr lang="en-US" sz="2400" i="0" dirty="0">
                        <a:solidFill>
                          <a:schemeClr val="tx1"/>
                        </a:solidFill>
                        <a:effectLst/>
                        <a:latin typeface="+mn-lt"/>
                      </a:endParaRPr>
                    </a:p>
                  </a:txBody>
                  <a:tcPr marL="50065" marR="50065" marT="25032" marB="25032" anchor="ctr"/>
                </a:tc>
                <a:tc>
                  <a:txBody>
                    <a:bodyPr/>
                    <a:lstStyle/>
                    <a:p>
                      <a:pPr marL="0" indent="0">
                        <a:buFont typeface="Arial" panose="020B0604020202020204" pitchFamily="34" charset="0"/>
                        <a:buNone/>
                      </a:pPr>
                      <a:r>
                        <a:rPr lang="en-US" sz="2400" dirty="0">
                          <a:solidFill>
                            <a:schemeClr val="tx1"/>
                          </a:solidFill>
                          <a:effectLst/>
                        </a:rPr>
                        <a:t>Teachers learn about </a:t>
                      </a:r>
                      <a:r>
                        <a:rPr lang="en-US" sz="2400" b="0" kern="1200" dirty="0">
                          <a:solidFill>
                            <a:schemeClr val="tx1"/>
                          </a:solidFill>
                          <a:effectLst/>
                        </a:rPr>
                        <a:t>new brain research tells us that visual mathematics even helps students learn numerical mathematics.</a:t>
                      </a:r>
                    </a:p>
                    <a:p>
                      <a:pPr marL="0" indent="0">
                        <a:buFont typeface="Arial" panose="020B0604020202020204" pitchFamily="34" charset="0"/>
                        <a:buNone/>
                      </a:pPr>
                      <a:endParaRPr lang="en-US" sz="2400" b="0" kern="1200" dirty="0">
                        <a:solidFill>
                          <a:schemeClr val="tx1"/>
                        </a:solidFill>
                        <a:effectLst/>
                      </a:endParaRPr>
                    </a:p>
                    <a:p>
                      <a:pPr marL="0" indent="0">
                        <a:buFont typeface="Arial" panose="020B0604020202020204" pitchFamily="34" charset="0"/>
                        <a:buNone/>
                      </a:pPr>
                      <a:r>
                        <a:rPr lang="en-US" sz="2400" b="0" kern="1200" dirty="0">
                          <a:solidFill>
                            <a:schemeClr val="tx1"/>
                          </a:solidFill>
                          <a:effectLst/>
                        </a:rPr>
                        <a:t>T</a:t>
                      </a:r>
                      <a:r>
                        <a:rPr lang="en-US" sz="2400" dirty="0">
                          <a:solidFill>
                            <a:schemeClr val="tx1"/>
                          </a:solidFill>
                          <a:effectLst/>
                        </a:rPr>
                        <a:t>eachers will learn about Visual Mathematics and Math Talks and learn how to use these techniques for various mathematical concepts.</a:t>
                      </a:r>
                      <a:endParaRPr lang="en-US" sz="2400" i="0" dirty="0">
                        <a:solidFill>
                          <a:schemeClr val="tx1"/>
                        </a:solidFill>
                        <a:effectLst/>
                        <a:latin typeface="+mn-lt"/>
                      </a:endParaRPr>
                    </a:p>
                  </a:txBody>
                  <a:tcPr marL="50065" marR="50065" marT="25032" marB="25032" anchor="ctr"/>
                </a:tc>
                <a:tc>
                  <a:txBody>
                    <a:bodyPr/>
                    <a:lstStyle/>
                    <a:p>
                      <a:pPr algn="ctr"/>
                      <a:r>
                        <a:rPr lang="en-US" sz="2400" dirty="0">
                          <a:solidFill>
                            <a:schemeClr val="tx1"/>
                          </a:solidFill>
                          <a:effectLst/>
                        </a:rPr>
                        <a:t>2.2</a:t>
                      </a:r>
                      <a:endParaRPr lang="en-US" sz="2400" i="0" dirty="0">
                        <a:solidFill>
                          <a:schemeClr val="tx1"/>
                        </a:solidFill>
                        <a:effectLst/>
                        <a:latin typeface="+mn-lt"/>
                      </a:endParaRPr>
                    </a:p>
                  </a:txBody>
                  <a:tcPr marL="50065" marR="50065" marT="25032" marB="25032" anchor="ctr"/>
                </a:tc>
                <a:extLst>
                  <a:ext uri="{0D108BD9-81ED-4DB2-BD59-A6C34878D82A}">
                    <a16:rowId xmlns:a16="http://schemas.microsoft.com/office/drawing/2014/main" val="1024995100"/>
                  </a:ext>
                </a:extLst>
              </a:tr>
            </a:tbl>
          </a:graphicData>
        </a:graphic>
      </p:graphicFrame>
    </p:spTree>
    <p:extLst>
      <p:ext uri="{BB962C8B-B14F-4D97-AF65-F5344CB8AC3E}">
        <p14:creationId xmlns:p14="http://schemas.microsoft.com/office/powerpoint/2010/main" val="34180831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3969"/>
            <a:ext cx="11887200" cy="1325563"/>
          </a:xfrm>
        </p:spPr>
        <p:txBody>
          <a:bodyPr>
            <a:normAutofit/>
          </a:bodyPr>
          <a:lstStyle/>
          <a:p>
            <a:r>
              <a:rPr lang="en-US" b="1" dirty="0"/>
              <a:t>Evaluation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73</a:t>
            </a:fld>
            <a:endParaRPr lang="en-US" altLang="en-US" dirty="0"/>
          </a:p>
        </p:txBody>
      </p:sp>
      <p:sp>
        <p:nvSpPr>
          <p:cNvPr id="10" name="TextBox 9">
            <a:extLst>
              <a:ext uri="{FF2B5EF4-FFF2-40B4-BE49-F238E27FC236}">
                <a16:creationId xmlns:a16="http://schemas.microsoft.com/office/drawing/2014/main" id="{E9DBAF18-574C-3880-67A7-D1ADD1A95B7A}"/>
              </a:ext>
            </a:extLst>
          </p:cNvPr>
          <p:cNvSpPr txBox="1"/>
          <p:nvPr/>
        </p:nvSpPr>
        <p:spPr>
          <a:xfrm>
            <a:off x="317738" y="1538769"/>
            <a:ext cx="11556521" cy="2708434"/>
          </a:xfrm>
          <a:prstGeom prst="rect">
            <a:avLst/>
          </a:prstGeom>
          <a:noFill/>
        </p:spPr>
        <p:txBody>
          <a:bodyPr wrap="square">
            <a:spAutoFit/>
          </a:bodyPr>
          <a:lstStyle/>
          <a:p>
            <a:pPr>
              <a:spcBef>
                <a:spcPts val="600"/>
              </a:spcBef>
              <a:spcAft>
                <a:spcPts val="600"/>
              </a:spcAft>
            </a:pPr>
            <a:r>
              <a:rPr lang="en-US" sz="2800" dirty="0">
                <a:solidFill>
                  <a:srgbClr val="0C4A6D"/>
                </a:solidFill>
              </a:rPr>
              <a:t>An outcome is a change in knowledge, skills, abilities or behaviors. This is a </a:t>
            </a:r>
            <a:r>
              <a:rPr lang="en-US" sz="2800" b="1" dirty="0">
                <a:solidFill>
                  <a:srgbClr val="0C4A6D"/>
                </a:solidFill>
              </a:rPr>
              <a:t>broad statement </a:t>
            </a:r>
            <a:r>
              <a:rPr lang="en-US" sz="2800" dirty="0">
                <a:solidFill>
                  <a:srgbClr val="0C4A6D"/>
                </a:solidFill>
              </a:rPr>
              <a:t>indicating improvement in some area, such as: </a:t>
            </a:r>
          </a:p>
          <a:p>
            <a:pPr marL="1371600" lvl="2" indent="-457200">
              <a:spcBef>
                <a:spcPts val="600"/>
              </a:spcBef>
              <a:spcAft>
                <a:spcPts val="600"/>
              </a:spcAft>
              <a:buFont typeface="Arial" panose="020B0604020202020204" pitchFamily="34" charset="0"/>
              <a:buChar char="•"/>
            </a:pPr>
            <a:r>
              <a:rPr lang="en-US" sz="2800" dirty="0">
                <a:solidFill>
                  <a:srgbClr val="0C4A6D"/>
                </a:solidFill>
              </a:rPr>
              <a:t>Increase migratory students’ reading and writing proficiency. </a:t>
            </a:r>
          </a:p>
          <a:p>
            <a:pPr marL="1371600" lvl="2" indent="-457200">
              <a:spcBef>
                <a:spcPts val="600"/>
              </a:spcBef>
              <a:spcAft>
                <a:spcPts val="600"/>
              </a:spcAft>
              <a:buFont typeface="Arial" panose="020B0604020202020204" pitchFamily="34" charset="0"/>
              <a:buChar char="•"/>
            </a:pPr>
            <a:r>
              <a:rPr lang="en-US" sz="2800" dirty="0">
                <a:solidFill>
                  <a:srgbClr val="0C4A6D"/>
                </a:solidFill>
              </a:rPr>
              <a:t>Increase students' mathematical proficiency. </a:t>
            </a:r>
          </a:p>
          <a:p>
            <a:pPr marL="1371600" lvl="2" indent="-457200">
              <a:spcBef>
                <a:spcPts val="600"/>
              </a:spcBef>
              <a:spcAft>
                <a:spcPts val="600"/>
              </a:spcAft>
              <a:buFont typeface="Arial" panose="020B0604020202020204" pitchFamily="34" charset="0"/>
              <a:buChar char="•"/>
            </a:pPr>
            <a:r>
              <a:rPr lang="en-US" sz="2800" dirty="0">
                <a:solidFill>
                  <a:srgbClr val="0C4A6D"/>
                </a:solidFill>
              </a:rPr>
              <a:t>Increase parents’ ability to support math achievement at home.</a:t>
            </a:r>
          </a:p>
        </p:txBody>
      </p:sp>
      <p:pic>
        <p:nvPicPr>
          <p:cNvPr id="13" name="Picture 12" descr="Screenshot of the Service/Allowable Activity Evaluation Plan expected outcome. ">
            <a:extLst>
              <a:ext uri="{FF2B5EF4-FFF2-40B4-BE49-F238E27FC236}">
                <a16:creationId xmlns:a16="http://schemas.microsoft.com/office/drawing/2014/main" id="{35D3B8C0-DF40-AF38-3B80-779F17777CFE}"/>
              </a:ext>
            </a:extLst>
          </p:cNvPr>
          <p:cNvPicPr>
            <a:picLocks noChangeAspect="1"/>
          </p:cNvPicPr>
          <p:nvPr/>
        </p:nvPicPr>
        <p:blipFill>
          <a:blip r:embed="rId3"/>
          <a:stretch>
            <a:fillRect/>
          </a:stretch>
        </p:blipFill>
        <p:spPr>
          <a:xfrm>
            <a:off x="2292678" y="4195846"/>
            <a:ext cx="7606643" cy="2003747"/>
          </a:xfrm>
          <a:prstGeom prst="rect">
            <a:avLst/>
          </a:prstGeom>
          <a:ln>
            <a:solidFill>
              <a:srgbClr val="0C4A6D"/>
            </a:solidFill>
          </a:ln>
        </p:spPr>
      </p:pic>
    </p:spTree>
    <p:extLst>
      <p:ext uri="{BB962C8B-B14F-4D97-AF65-F5344CB8AC3E}">
        <p14:creationId xmlns:p14="http://schemas.microsoft.com/office/powerpoint/2010/main" val="2822910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7867"/>
            <a:ext cx="11887200" cy="1325563"/>
          </a:xfrm>
        </p:spPr>
        <p:txBody>
          <a:bodyPr>
            <a:normAutofit/>
          </a:bodyPr>
          <a:lstStyle/>
          <a:p>
            <a:r>
              <a:rPr lang="en-US" b="1" dirty="0"/>
              <a:t>Measures &amp; Performance Targets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74</a:t>
            </a:fld>
            <a:endParaRPr lang="en-US" altLang="en-US" dirty="0"/>
          </a:p>
        </p:txBody>
      </p:sp>
      <p:sp>
        <p:nvSpPr>
          <p:cNvPr id="10" name="TextBox 9">
            <a:extLst>
              <a:ext uri="{FF2B5EF4-FFF2-40B4-BE49-F238E27FC236}">
                <a16:creationId xmlns:a16="http://schemas.microsoft.com/office/drawing/2014/main" id="{C5D27E55-34A6-9D42-582E-C4E2331A834C}"/>
              </a:ext>
            </a:extLst>
          </p:cNvPr>
          <p:cNvSpPr txBox="1"/>
          <p:nvPr/>
        </p:nvSpPr>
        <p:spPr>
          <a:xfrm>
            <a:off x="304800" y="4511634"/>
            <a:ext cx="11887200" cy="2000548"/>
          </a:xfrm>
          <a:prstGeom prst="rect">
            <a:avLst/>
          </a:prstGeom>
          <a:noFill/>
        </p:spPr>
        <p:txBody>
          <a:bodyPr wrap="square">
            <a:spAutoFit/>
          </a:bodyPr>
          <a:lstStyle/>
          <a:p>
            <a:r>
              <a:rPr lang="en-US" sz="2800" dirty="0">
                <a:solidFill>
                  <a:srgbClr val="0C4A6D"/>
                </a:solidFill>
              </a:rPr>
              <a:t>The measures and performance targets should only be focused on what will be taught in that specific service or activity. Ask yourself: would this assessment help you know if your service/activity “worked” (achieved the intended outcome)? </a:t>
            </a:r>
          </a:p>
          <a:p>
            <a:endParaRPr lang="en-US" sz="1200" dirty="0">
              <a:solidFill>
                <a:srgbClr val="0C4A6D"/>
              </a:solidFill>
            </a:endParaRPr>
          </a:p>
        </p:txBody>
      </p:sp>
      <p:grpSp>
        <p:nvGrpSpPr>
          <p:cNvPr id="19" name="Group 18" descr="Graphic which states: &quot;Measure = the tool you will use to determine if growth occurred. Performance Target = what you hope the measure will show (your goal!)&quot;&#10;">
            <a:extLst>
              <a:ext uri="{FF2B5EF4-FFF2-40B4-BE49-F238E27FC236}">
                <a16:creationId xmlns:a16="http://schemas.microsoft.com/office/drawing/2014/main" id="{207F578B-DFD2-E263-539B-15570484CBE5}"/>
              </a:ext>
            </a:extLst>
          </p:cNvPr>
          <p:cNvGrpSpPr/>
          <p:nvPr/>
        </p:nvGrpSpPr>
        <p:grpSpPr>
          <a:xfrm>
            <a:off x="1144002" y="2134591"/>
            <a:ext cx="9903995" cy="1815882"/>
            <a:chOff x="1395663" y="1542649"/>
            <a:chExt cx="9903995" cy="1815882"/>
          </a:xfrm>
        </p:grpSpPr>
        <p:sp>
          <p:nvSpPr>
            <p:cNvPr id="18" name="TextBox 17">
              <a:extLst>
                <a:ext uri="{FF2B5EF4-FFF2-40B4-BE49-F238E27FC236}">
                  <a16:creationId xmlns:a16="http://schemas.microsoft.com/office/drawing/2014/main" id="{610BA952-4499-F9A0-ABDD-03E139775601}"/>
                </a:ext>
              </a:extLst>
            </p:cNvPr>
            <p:cNvSpPr txBox="1"/>
            <p:nvPr/>
          </p:nvSpPr>
          <p:spPr>
            <a:xfrm>
              <a:off x="1395663" y="1542649"/>
              <a:ext cx="9903995" cy="1815882"/>
            </a:xfrm>
            <a:prstGeom prst="rect">
              <a:avLst/>
            </a:prstGeom>
            <a:solidFill>
              <a:schemeClr val="accent2">
                <a:lumMod val="20000"/>
                <a:lumOff val="80000"/>
              </a:schemeClr>
            </a:solidFill>
          </p:spPr>
          <p:txBody>
            <a:bodyPr wrap="square">
              <a:spAutoFit/>
            </a:bodyPr>
            <a:lstStyle/>
            <a:p>
              <a:pPr lvl="2"/>
              <a:r>
                <a:rPr lang="en-US" sz="2800" b="1" dirty="0">
                  <a:solidFill>
                    <a:srgbClr val="0C4A6D"/>
                  </a:solidFill>
                </a:rPr>
                <a:t>Measure</a:t>
              </a:r>
              <a:r>
                <a:rPr lang="en-US" sz="2800" dirty="0">
                  <a:solidFill>
                    <a:srgbClr val="0C4A6D"/>
                  </a:solidFill>
                </a:rPr>
                <a:t> = the tool you will use to determine if growth occurred</a:t>
              </a:r>
              <a:br>
                <a:rPr lang="en-US" sz="2800" dirty="0">
                  <a:solidFill>
                    <a:srgbClr val="0C4A6D"/>
                  </a:solidFill>
                </a:rPr>
              </a:br>
              <a:r>
                <a:rPr lang="en-US" sz="2800" b="1" dirty="0">
                  <a:solidFill>
                    <a:srgbClr val="0C4A6D"/>
                  </a:solidFill>
                </a:rPr>
                <a:t>Performance Target </a:t>
              </a:r>
              <a:r>
                <a:rPr lang="en-US" sz="2800" dirty="0">
                  <a:solidFill>
                    <a:srgbClr val="0C4A6D"/>
                  </a:solidFill>
                </a:rPr>
                <a:t>= what you hope the measure will show (your goal!)</a:t>
              </a:r>
            </a:p>
          </p:txBody>
        </p:sp>
        <p:pic>
          <p:nvPicPr>
            <p:cNvPr id="14" name="Graphic 13" descr="Bullseye outline">
              <a:extLst>
                <a:ext uri="{FF2B5EF4-FFF2-40B4-BE49-F238E27FC236}">
                  <a16:creationId xmlns:a16="http://schemas.microsoft.com/office/drawing/2014/main" id="{E59AB88D-6E84-B008-C297-F237F989FE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3166" y="2417002"/>
              <a:ext cx="655337" cy="655337"/>
            </a:xfrm>
            <a:prstGeom prst="rect">
              <a:avLst/>
            </a:prstGeom>
          </p:spPr>
        </p:pic>
        <p:pic>
          <p:nvPicPr>
            <p:cNvPr id="16" name="Graphic 15" descr="Tools outline">
              <a:extLst>
                <a:ext uri="{FF2B5EF4-FFF2-40B4-BE49-F238E27FC236}">
                  <a16:creationId xmlns:a16="http://schemas.microsoft.com/office/drawing/2014/main" id="{A424159E-4CD3-4C19-037A-5718C0BB1E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68380" y="1638141"/>
              <a:ext cx="499912" cy="499912"/>
            </a:xfrm>
            <a:prstGeom prst="rect">
              <a:avLst/>
            </a:prstGeom>
          </p:spPr>
        </p:pic>
      </p:grpSp>
    </p:spTree>
    <p:extLst>
      <p:ext uri="{BB962C8B-B14F-4D97-AF65-F5344CB8AC3E}">
        <p14:creationId xmlns:p14="http://schemas.microsoft.com/office/powerpoint/2010/main" val="24735743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DE41-46F9-BDF2-766F-0468B731D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9E6FD-CC8F-AFFA-1E90-F25817C97711}"/>
              </a:ext>
            </a:extLst>
          </p:cNvPr>
          <p:cNvSpPr>
            <a:spLocks noGrp="1"/>
          </p:cNvSpPr>
          <p:nvPr>
            <p:ph type="title"/>
          </p:nvPr>
        </p:nvSpPr>
        <p:spPr>
          <a:xfrm>
            <a:off x="152400" y="247867"/>
            <a:ext cx="11887200" cy="1325563"/>
          </a:xfrm>
        </p:spPr>
        <p:txBody>
          <a:bodyPr>
            <a:normAutofit/>
          </a:bodyPr>
          <a:lstStyle/>
          <a:p>
            <a:r>
              <a:rPr lang="en-US" b="1" dirty="0"/>
              <a:t>Measures &amp; Performance Targets Tab (2)</a:t>
            </a:r>
            <a:endParaRPr lang="en-US" dirty="0"/>
          </a:p>
        </p:txBody>
      </p:sp>
      <p:sp>
        <p:nvSpPr>
          <p:cNvPr id="4" name="Slide Number Placeholder 3">
            <a:extLst>
              <a:ext uri="{FF2B5EF4-FFF2-40B4-BE49-F238E27FC236}">
                <a16:creationId xmlns:a16="http://schemas.microsoft.com/office/drawing/2014/main" id="{C6553269-AE18-829B-9F59-FFE60856E839}"/>
              </a:ext>
            </a:extLst>
          </p:cNvPr>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75</a:t>
            </a:fld>
            <a:endParaRPr lang="en-US" altLang="en-US" dirty="0"/>
          </a:p>
        </p:txBody>
      </p:sp>
      <p:pic>
        <p:nvPicPr>
          <p:cNvPr id="3" name="Picture 2" descr="Screenshot of the Measures and Performance Targets tab showing the quantitative measures and performance targets table and the qualitative measures and performance targets table. ">
            <a:extLst>
              <a:ext uri="{FF2B5EF4-FFF2-40B4-BE49-F238E27FC236}">
                <a16:creationId xmlns:a16="http://schemas.microsoft.com/office/drawing/2014/main" id="{0C6AF410-0FEC-3868-99FA-4E5D0442E226}"/>
              </a:ext>
            </a:extLst>
          </p:cNvPr>
          <p:cNvPicPr>
            <a:picLocks noChangeAspect="1"/>
          </p:cNvPicPr>
          <p:nvPr/>
        </p:nvPicPr>
        <p:blipFill>
          <a:blip r:embed="rId3"/>
          <a:stretch>
            <a:fillRect/>
          </a:stretch>
        </p:blipFill>
        <p:spPr>
          <a:xfrm>
            <a:off x="992664" y="1696058"/>
            <a:ext cx="10206672" cy="3305464"/>
          </a:xfrm>
          <a:prstGeom prst="rect">
            <a:avLst/>
          </a:prstGeom>
          <a:ln>
            <a:solidFill>
              <a:srgbClr val="0C4A6D"/>
            </a:solidFill>
          </a:ln>
        </p:spPr>
      </p:pic>
      <p:grpSp>
        <p:nvGrpSpPr>
          <p:cNvPr id="30" name="Group 29" descr="Text states &quot;measure/tool&quot; ">
            <a:extLst>
              <a:ext uri="{FF2B5EF4-FFF2-40B4-BE49-F238E27FC236}">
                <a16:creationId xmlns:a16="http://schemas.microsoft.com/office/drawing/2014/main" id="{E7FAD028-90BF-6CA4-996A-E41AC7AC7FA4}"/>
              </a:ext>
            </a:extLst>
          </p:cNvPr>
          <p:cNvGrpSpPr/>
          <p:nvPr/>
        </p:nvGrpSpPr>
        <p:grpSpPr>
          <a:xfrm>
            <a:off x="793326" y="4773644"/>
            <a:ext cx="3824405" cy="1493243"/>
            <a:chOff x="807664" y="4572000"/>
            <a:chExt cx="3824405" cy="1493243"/>
          </a:xfrm>
        </p:grpSpPr>
        <p:sp>
          <p:nvSpPr>
            <p:cNvPr id="15" name="Google Shape;10105;p82">
              <a:extLst>
                <a:ext uri="{FF2B5EF4-FFF2-40B4-BE49-F238E27FC236}">
                  <a16:creationId xmlns:a16="http://schemas.microsoft.com/office/drawing/2014/main" id="{338D4B77-CDCD-3437-7D13-03EB32942BA7}"/>
                </a:ext>
              </a:extLst>
            </p:cNvPr>
            <p:cNvSpPr>
              <a:spLocks noChangeAspect="1"/>
            </p:cNvSpPr>
            <p:nvPr/>
          </p:nvSpPr>
          <p:spPr>
            <a:xfrm rot="16200000">
              <a:off x="3629667" y="5552345"/>
              <a:ext cx="494129" cy="491330"/>
            </a:xfrm>
            <a:custGeom>
              <a:avLst/>
              <a:gdLst/>
              <a:ahLst/>
              <a:cxnLst/>
              <a:rect l="l" t="t" r="r" b="b"/>
              <a:pathLst>
                <a:path w="11478" h="11413" extrusionOk="0">
                  <a:moveTo>
                    <a:pt x="1401" y="515"/>
                  </a:moveTo>
                  <a:cubicBezTo>
                    <a:pt x="1616" y="515"/>
                    <a:pt x="1834" y="595"/>
                    <a:pt x="2000" y="756"/>
                  </a:cubicBezTo>
                  <a:lnTo>
                    <a:pt x="2548" y="1304"/>
                  </a:lnTo>
                  <a:lnTo>
                    <a:pt x="1358" y="2494"/>
                  </a:lnTo>
                  <a:lnTo>
                    <a:pt x="810" y="1947"/>
                  </a:lnTo>
                  <a:cubicBezTo>
                    <a:pt x="476" y="1625"/>
                    <a:pt x="476" y="1078"/>
                    <a:pt x="810" y="756"/>
                  </a:cubicBezTo>
                  <a:cubicBezTo>
                    <a:pt x="971" y="595"/>
                    <a:pt x="1185" y="515"/>
                    <a:pt x="1401" y="515"/>
                  </a:cubicBezTo>
                  <a:close/>
                  <a:moveTo>
                    <a:pt x="2798" y="1566"/>
                  </a:moveTo>
                  <a:lnTo>
                    <a:pt x="3251" y="2006"/>
                  </a:lnTo>
                  <a:lnTo>
                    <a:pt x="2655" y="2602"/>
                  </a:lnTo>
                  <a:lnTo>
                    <a:pt x="2060" y="3197"/>
                  </a:lnTo>
                  <a:lnTo>
                    <a:pt x="1608" y="2756"/>
                  </a:lnTo>
                  <a:lnTo>
                    <a:pt x="2798" y="1566"/>
                  </a:lnTo>
                  <a:close/>
                  <a:moveTo>
                    <a:pt x="10132" y="9031"/>
                  </a:moveTo>
                  <a:lnTo>
                    <a:pt x="10811" y="10757"/>
                  </a:lnTo>
                  <a:lnTo>
                    <a:pt x="9085" y="10091"/>
                  </a:lnTo>
                  <a:lnTo>
                    <a:pt x="10132" y="9031"/>
                  </a:lnTo>
                  <a:close/>
                  <a:moveTo>
                    <a:pt x="4036" y="5685"/>
                  </a:moveTo>
                  <a:lnTo>
                    <a:pt x="5763" y="7412"/>
                  </a:lnTo>
                  <a:lnTo>
                    <a:pt x="5418" y="7757"/>
                  </a:lnTo>
                  <a:lnTo>
                    <a:pt x="5001" y="7340"/>
                  </a:lnTo>
                  <a:cubicBezTo>
                    <a:pt x="4965" y="7299"/>
                    <a:pt x="4920" y="7278"/>
                    <a:pt x="4876" y="7278"/>
                  </a:cubicBezTo>
                  <a:cubicBezTo>
                    <a:pt x="4831" y="7278"/>
                    <a:pt x="4787" y="7299"/>
                    <a:pt x="4751" y="7340"/>
                  </a:cubicBezTo>
                  <a:cubicBezTo>
                    <a:pt x="4679" y="7412"/>
                    <a:pt x="4679" y="7519"/>
                    <a:pt x="4751" y="7590"/>
                  </a:cubicBezTo>
                  <a:lnTo>
                    <a:pt x="5168" y="8007"/>
                  </a:lnTo>
                  <a:lnTo>
                    <a:pt x="4763" y="8412"/>
                  </a:lnTo>
                  <a:lnTo>
                    <a:pt x="3822" y="7471"/>
                  </a:lnTo>
                  <a:cubicBezTo>
                    <a:pt x="3786" y="7436"/>
                    <a:pt x="3742" y="7418"/>
                    <a:pt x="3697" y="7418"/>
                  </a:cubicBezTo>
                  <a:cubicBezTo>
                    <a:pt x="3652" y="7418"/>
                    <a:pt x="3608" y="7436"/>
                    <a:pt x="3572" y="7471"/>
                  </a:cubicBezTo>
                  <a:cubicBezTo>
                    <a:pt x="3501" y="7543"/>
                    <a:pt x="3501" y="7650"/>
                    <a:pt x="3572" y="7721"/>
                  </a:cubicBezTo>
                  <a:lnTo>
                    <a:pt x="4513" y="8662"/>
                  </a:lnTo>
                  <a:lnTo>
                    <a:pt x="4108" y="9067"/>
                  </a:lnTo>
                  <a:lnTo>
                    <a:pt x="3691" y="8638"/>
                  </a:lnTo>
                  <a:cubicBezTo>
                    <a:pt x="3655" y="8602"/>
                    <a:pt x="3611" y="8584"/>
                    <a:pt x="3566" y="8584"/>
                  </a:cubicBezTo>
                  <a:cubicBezTo>
                    <a:pt x="3521" y="8584"/>
                    <a:pt x="3477" y="8602"/>
                    <a:pt x="3441" y="8638"/>
                  </a:cubicBezTo>
                  <a:cubicBezTo>
                    <a:pt x="3358" y="8721"/>
                    <a:pt x="3358" y="8817"/>
                    <a:pt x="3441" y="8900"/>
                  </a:cubicBezTo>
                  <a:lnTo>
                    <a:pt x="3858" y="9317"/>
                  </a:lnTo>
                  <a:lnTo>
                    <a:pt x="3453" y="9710"/>
                  </a:lnTo>
                  <a:lnTo>
                    <a:pt x="3036" y="9293"/>
                  </a:lnTo>
                  <a:cubicBezTo>
                    <a:pt x="3001" y="9257"/>
                    <a:pt x="2956" y="9239"/>
                    <a:pt x="2911" y="9239"/>
                  </a:cubicBezTo>
                  <a:cubicBezTo>
                    <a:pt x="2867" y="9239"/>
                    <a:pt x="2822" y="9257"/>
                    <a:pt x="2786" y="9293"/>
                  </a:cubicBezTo>
                  <a:cubicBezTo>
                    <a:pt x="2703" y="9376"/>
                    <a:pt x="2703" y="9471"/>
                    <a:pt x="2786" y="9555"/>
                  </a:cubicBezTo>
                  <a:lnTo>
                    <a:pt x="3203" y="9972"/>
                  </a:lnTo>
                  <a:lnTo>
                    <a:pt x="2798" y="10364"/>
                  </a:lnTo>
                  <a:lnTo>
                    <a:pt x="1858" y="9436"/>
                  </a:lnTo>
                  <a:cubicBezTo>
                    <a:pt x="1822" y="9394"/>
                    <a:pt x="1777" y="9373"/>
                    <a:pt x="1733" y="9373"/>
                  </a:cubicBezTo>
                  <a:cubicBezTo>
                    <a:pt x="1688" y="9373"/>
                    <a:pt x="1643" y="9394"/>
                    <a:pt x="1608" y="9436"/>
                  </a:cubicBezTo>
                  <a:cubicBezTo>
                    <a:pt x="1536" y="9507"/>
                    <a:pt x="1536" y="9614"/>
                    <a:pt x="1608" y="9686"/>
                  </a:cubicBezTo>
                  <a:lnTo>
                    <a:pt x="2548" y="10626"/>
                  </a:lnTo>
                  <a:lnTo>
                    <a:pt x="2191" y="10984"/>
                  </a:lnTo>
                  <a:cubicBezTo>
                    <a:pt x="2155" y="11007"/>
                    <a:pt x="2096" y="11043"/>
                    <a:pt x="2048" y="11043"/>
                  </a:cubicBezTo>
                  <a:cubicBezTo>
                    <a:pt x="2012" y="11043"/>
                    <a:pt x="1953" y="11019"/>
                    <a:pt x="1917" y="10984"/>
                  </a:cubicBezTo>
                  <a:lnTo>
                    <a:pt x="465" y="9519"/>
                  </a:lnTo>
                  <a:cubicBezTo>
                    <a:pt x="381" y="9448"/>
                    <a:pt x="381" y="9329"/>
                    <a:pt x="465" y="9257"/>
                  </a:cubicBezTo>
                  <a:lnTo>
                    <a:pt x="4036" y="5685"/>
                  </a:lnTo>
                  <a:close/>
                  <a:moveTo>
                    <a:pt x="9428" y="0"/>
                  </a:moveTo>
                  <a:cubicBezTo>
                    <a:pt x="9290" y="0"/>
                    <a:pt x="9150" y="54"/>
                    <a:pt x="9037" y="161"/>
                  </a:cubicBezTo>
                  <a:lnTo>
                    <a:pt x="6299" y="2899"/>
                  </a:lnTo>
                  <a:cubicBezTo>
                    <a:pt x="6227" y="2971"/>
                    <a:pt x="6227" y="3078"/>
                    <a:pt x="6299" y="3149"/>
                  </a:cubicBezTo>
                  <a:cubicBezTo>
                    <a:pt x="6334" y="3185"/>
                    <a:pt x="6379" y="3203"/>
                    <a:pt x="6424" y="3203"/>
                  </a:cubicBezTo>
                  <a:cubicBezTo>
                    <a:pt x="6468" y="3203"/>
                    <a:pt x="6513" y="3185"/>
                    <a:pt x="6549" y="3149"/>
                  </a:cubicBezTo>
                  <a:lnTo>
                    <a:pt x="9287" y="411"/>
                  </a:lnTo>
                  <a:cubicBezTo>
                    <a:pt x="9323" y="387"/>
                    <a:pt x="9382" y="351"/>
                    <a:pt x="9418" y="351"/>
                  </a:cubicBezTo>
                  <a:cubicBezTo>
                    <a:pt x="9466" y="351"/>
                    <a:pt x="9525" y="363"/>
                    <a:pt x="9561" y="411"/>
                  </a:cubicBezTo>
                  <a:lnTo>
                    <a:pt x="11013" y="1875"/>
                  </a:lnTo>
                  <a:cubicBezTo>
                    <a:pt x="11049" y="1899"/>
                    <a:pt x="11073" y="1959"/>
                    <a:pt x="11073" y="2006"/>
                  </a:cubicBezTo>
                  <a:cubicBezTo>
                    <a:pt x="11073" y="2054"/>
                    <a:pt x="11061" y="2113"/>
                    <a:pt x="11013" y="2137"/>
                  </a:cubicBezTo>
                  <a:lnTo>
                    <a:pt x="10656" y="2494"/>
                  </a:lnTo>
                  <a:lnTo>
                    <a:pt x="9716" y="1554"/>
                  </a:lnTo>
                  <a:cubicBezTo>
                    <a:pt x="9680" y="1518"/>
                    <a:pt x="9635" y="1500"/>
                    <a:pt x="9591" y="1500"/>
                  </a:cubicBezTo>
                  <a:cubicBezTo>
                    <a:pt x="9546" y="1500"/>
                    <a:pt x="9501" y="1518"/>
                    <a:pt x="9466" y="1554"/>
                  </a:cubicBezTo>
                  <a:cubicBezTo>
                    <a:pt x="9394" y="1637"/>
                    <a:pt x="9394" y="1732"/>
                    <a:pt x="9466" y="1816"/>
                  </a:cubicBezTo>
                  <a:lnTo>
                    <a:pt x="10406" y="2744"/>
                  </a:lnTo>
                  <a:lnTo>
                    <a:pt x="10001" y="3149"/>
                  </a:lnTo>
                  <a:lnTo>
                    <a:pt x="9585" y="2733"/>
                  </a:lnTo>
                  <a:cubicBezTo>
                    <a:pt x="9549" y="2697"/>
                    <a:pt x="9504" y="2679"/>
                    <a:pt x="9460" y="2679"/>
                  </a:cubicBezTo>
                  <a:cubicBezTo>
                    <a:pt x="9415" y="2679"/>
                    <a:pt x="9370" y="2697"/>
                    <a:pt x="9335" y="2733"/>
                  </a:cubicBezTo>
                  <a:cubicBezTo>
                    <a:pt x="9263" y="2804"/>
                    <a:pt x="9263" y="2911"/>
                    <a:pt x="9335" y="2983"/>
                  </a:cubicBezTo>
                  <a:lnTo>
                    <a:pt x="9751" y="3399"/>
                  </a:lnTo>
                  <a:lnTo>
                    <a:pt x="9347" y="3804"/>
                  </a:lnTo>
                  <a:lnTo>
                    <a:pt x="8930" y="3387"/>
                  </a:lnTo>
                  <a:cubicBezTo>
                    <a:pt x="8894" y="3352"/>
                    <a:pt x="8850" y="3334"/>
                    <a:pt x="8805" y="3334"/>
                  </a:cubicBezTo>
                  <a:cubicBezTo>
                    <a:pt x="8760" y="3334"/>
                    <a:pt x="8716" y="3352"/>
                    <a:pt x="8680" y="3387"/>
                  </a:cubicBezTo>
                  <a:cubicBezTo>
                    <a:pt x="8597" y="3459"/>
                    <a:pt x="8597" y="3566"/>
                    <a:pt x="8680" y="3637"/>
                  </a:cubicBezTo>
                  <a:lnTo>
                    <a:pt x="9097" y="4054"/>
                  </a:lnTo>
                  <a:lnTo>
                    <a:pt x="8692" y="4459"/>
                  </a:lnTo>
                  <a:lnTo>
                    <a:pt x="7751" y="3518"/>
                  </a:lnTo>
                  <a:cubicBezTo>
                    <a:pt x="7715" y="3483"/>
                    <a:pt x="7671" y="3465"/>
                    <a:pt x="7626" y="3465"/>
                  </a:cubicBezTo>
                  <a:cubicBezTo>
                    <a:pt x="7581" y="3465"/>
                    <a:pt x="7537" y="3483"/>
                    <a:pt x="7501" y="3518"/>
                  </a:cubicBezTo>
                  <a:cubicBezTo>
                    <a:pt x="7430" y="3602"/>
                    <a:pt x="7430" y="3697"/>
                    <a:pt x="7501" y="3780"/>
                  </a:cubicBezTo>
                  <a:lnTo>
                    <a:pt x="8442" y="4709"/>
                  </a:lnTo>
                  <a:lnTo>
                    <a:pt x="8037" y="5114"/>
                  </a:lnTo>
                  <a:lnTo>
                    <a:pt x="7620" y="4697"/>
                  </a:lnTo>
                  <a:cubicBezTo>
                    <a:pt x="7584" y="4661"/>
                    <a:pt x="7540" y="4644"/>
                    <a:pt x="7495" y="4644"/>
                  </a:cubicBezTo>
                  <a:cubicBezTo>
                    <a:pt x="7451" y="4644"/>
                    <a:pt x="7406" y="4661"/>
                    <a:pt x="7370" y="4697"/>
                  </a:cubicBezTo>
                  <a:cubicBezTo>
                    <a:pt x="7287" y="4769"/>
                    <a:pt x="7287" y="4876"/>
                    <a:pt x="7370" y="4947"/>
                  </a:cubicBezTo>
                  <a:lnTo>
                    <a:pt x="7787" y="5364"/>
                  </a:lnTo>
                  <a:lnTo>
                    <a:pt x="7442" y="5709"/>
                  </a:lnTo>
                  <a:lnTo>
                    <a:pt x="5715" y="3983"/>
                  </a:lnTo>
                  <a:lnTo>
                    <a:pt x="6037" y="3661"/>
                  </a:lnTo>
                  <a:cubicBezTo>
                    <a:pt x="6120" y="3578"/>
                    <a:pt x="6120" y="3483"/>
                    <a:pt x="6037" y="3399"/>
                  </a:cubicBezTo>
                  <a:cubicBezTo>
                    <a:pt x="6001" y="3364"/>
                    <a:pt x="5956" y="3346"/>
                    <a:pt x="5912" y="3346"/>
                  </a:cubicBezTo>
                  <a:cubicBezTo>
                    <a:pt x="5867" y="3346"/>
                    <a:pt x="5822" y="3364"/>
                    <a:pt x="5787" y="3399"/>
                  </a:cubicBezTo>
                  <a:lnTo>
                    <a:pt x="5465" y="3733"/>
                  </a:lnTo>
                  <a:lnTo>
                    <a:pt x="2239" y="506"/>
                  </a:lnTo>
                  <a:cubicBezTo>
                    <a:pt x="2012" y="280"/>
                    <a:pt x="1715" y="161"/>
                    <a:pt x="1381" y="161"/>
                  </a:cubicBezTo>
                  <a:cubicBezTo>
                    <a:pt x="1072" y="161"/>
                    <a:pt x="762" y="280"/>
                    <a:pt x="536" y="506"/>
                  </a:cubicBezTo>
                  <a:cubicBezTo>
                    <a:pt x="310" y="732"/>
                    <a:pt x="191" y="1030"/>
                    <a:pt x="191" y="1351"/>
                  </a:cubicBezTo>
                  <a:cubicBezTo>
                    <a:pt x="191" y="1661"/>
                    <a:pt x="310" y="1971"/>
                    <a:pt x="536" y="2197"/>
                  </a:cubicBezTo>
                  <a:lnTo>
                    <a:pt x="3774" y="5447"/>
                  </a:lnTo>
                  <a:lnTo>
                    <a:pt x="203" y="9019"/>
                  </a:lnTo>
                  <a:cubicBezTo>
                    <a:pt x="0" y="9221"/>
                    <a:pt x="0" y="9567"/>
                    <a:pt x="203" y="9793"/>
                  </a:cubicBezTo>
                  <a:lnTo>
                    <a:pt x="1667" y="11246"/>
                  </a:lnTo>
                  <a:cubicBezTo>
                    <a:pt x="1774" y="11353"/>
                    <a:pt x="1905" y="11412"/>
                    <a:pt x="2048" y="11412"/>
                  </a:cubicBezTo>
                  <a:cubicBezTo>
                    <a:pt x="2203" y="11412"/>
                    <a:pt x="2334" y="11353"/>
                    <a:pt x="2441" y="11246"/>
                  </a:cubicBezTo>
                  <a:lnTo>
                    <a:pt x="6013" y="7674"/>
                  </a:lnTo>
                  <a:lnTo>
                    <a:pt x="6263" y="7924"/>
                  </a:lnTo>
                  <a:cubicBezTo>
                    <a:pt x="6299" y="7965"/>
                    <a:pt x="6343" y="7986"/>
                    <a:pt x="6389" y="7986"/>
                  </a:cubicBezTo>
                  <a:cubicBezTo>
                    <a:pt x="6436" y="7986"/>
                    <a:pt x="6483" y="7965"/>
                    <a:pt x="6525" y="7924"/>
                  </a:cubicBezTo>
                  <a:cubicBezTo>
                    <a:pt x="6596" y="7852"/>
                    <a:pt x="6596" y="7745"/>
                    <a:pt x="6525" y="7674"/>
                  </a:cubicBezTo>
                  <a:lnTo>
                    <a:pt x="6168" y="7316"/>
                  </a:lnTo>
                  <a:cubicBezTo>
                    <a:pt x="6168" y="7305"/>
                    <a:pt x="6144" y="7305"/>
                    <a:pt x="6132" y="7293"/>
                  </a:cubicBezTo>
                  <a:lnTo>
                    <a:pt x="6096" y="7257"/>
                  </a:lnTo>
                  <a:lnTo>
                    <a:pt x="2310" y="3471"/>
                  </a:lnTo>
                  <a:lnTo>
                    <a:pt x="2786" y="2995"/>
                  </a:lnTo>
                  <a:lnTo>
                    <a:pt x="3084" y="3292"/>
                  </a:lnTo>
                  <a:cubicBezTo>
                    <a:pt x="3108" y="3316"/>
                    <a:pt x="3155" y="3328"/>
                    <a:pt x="3203" y="3328"/>
                  </a:cubicBezTo>
                  <a:cubicBezTo>
                    <a:pt x="3239" y="3328"/>
                    <a:pt x="3286" y="3316"/>
                    <a:pt x="3322" y="3292"/>
                  </a:cubicBezTo>
                  <a:cubicBezTo>
                    <a:pt x="3393" y="3209"/>
                    <a:pt x="3393" y="3114"/>
                    <a:pt x="3322" y="3030"/>
                  </a:cubicBezTo>
                  <a:lnTo>
                    <a:pt x="3024" y="2733"/>
                  </a:lnTo>
                  <a:lnTo>
                    <a:pt x="3501" y="2256"/>
                  </a:lnTo>
                  <a:lnTo>
                    <a:pt x="5358" y="4126"/>
                  </a:lnTo>
                  <a:lnTo>
                    <a:pt x="7311" y="6066"/>
                  </a:lnTo>
                  <a:lnTo>
                    <a:pt x="7323" y="6090"/>
                  </a:lnTo>
                  <a:lnTo>
                    <a:pt x="7334" y="6102"/>
                  </a:lnTo>
                  <a:lnTo>
                    <a:pt x="9942" y="8710"/>
                  </a:lnTo>
                  <a:lnTo>
                    <a:pt x="9466" y="9186"/>
                  </a:lnTo>
                  <a:lnTo>
                    <a:pt x="6846" y="6554"/>
                  </a:lnTo>
                  <a:lnTo>
                    <a:pt x="5810" y="5519"/>
                  </a:lnTo>
                  <a:lnTo>
                    <a:pt x="3965" y="3673"/>
                  </a:lnTo>
                  <a:cubicBezTo>
                    <a:pt x="3923" y="3637"/>
                    <a:pt x="3879" y="3620"/>
                    <a:pt x="3834" y="3620"/>
                  </a:cubicBezTo>
                  <a:cubicBezTo>
                    <a:pt x="3789" y="3620"/>
                    <a:pt x="3745" y="3637"/>
                    <a:pt x="3703" y="3673"/>
                  </a:cubicBezTo>
                  <a:cubicBezTo>
                    <a:pt x="3632" y="3745"/>
                    <a:pt x="3632" y="3852"/>
                    <a:pt x="3703" y="3923"/>
                  </a:cubicBezTo>
                  <a:lnTo>
                    <a:pt x="9239" y="9460"/>
                  </a:lnTo>
                  <a:lnTo>
                    <a:pt x="8763" y="9936"/>
                  </a:lnTo>
                  <a:lnTo>
                    <a:pt x="7096" y="8269"/>
                  </a:lnTo>
                  <a:cubicBezTo>
                    <a:pt x="7061" y="8233"/>
                    <a:pt x="7016" y="8215"/>
                    <a:pt x="6971" y="8215"/>
                  </a:cubicBezTo>
                  <a:cubicBezTo>
                    <a:pt x="6927" y="8215"/>
                    <a:pt x="6882" y="8233"/>
                    <a:pt x="6846" y="8269"/>
                  </a:cubicBezTo>
                  <a:cubicBezTo>
                    <a:pt x="6775" y="8340"/>
                    <a:pt x="6775" y="8448"/>
                    <a:pt x="6846" y="8519"/>
                  </a:cubicBezTo>
                  <a:lnTo>
                    <a:pt x="8632" y="10305"/>
                  </a:lnTo>
                  <a:cubicBezTo>
                    <a:pt x="8644" y="10329"/>
                    <a:pt x="8680" y="10341"/>
                    <a:pt x="8692" y="10353"/>
                  </a:cubicBezTo>
                  <a:lnTo>
                    <a:pt x="10799" y="11174"/>
                  </a:lnTo>
                  <a:cubicBezTo>
                    <a:pt x="10835" y="11186"/>
                    <a:pt x="10883" y="11186"/>
                    <a:pt x="10906" y="11186"/>
                  </a:cubicBezTo>
                  <a:cubicBezTo>
                    <a:pt x="10990" y="11186"/>
                    <a:pt x="11061" y="11162"/>
                    <a:pt x="11121" y="11103"/>
                  </a:cubicBezTo>
                  <a:cubicBezTo>
                    <a:pt x="11192" y="11019"/>
                    <a:pt x="11228" y="10900"/>
                    <a:pt x="11180" y="10805"/>
                  </a:cubicBezTo>
                  <a:lnTo>
                    <a:pt x="10359" y="8686"/>
                  </a:lnTo>
                  <a:cubicBezTo>
                    <a:pt x="10347" y="8662"/>
                    <a:pt x="10323" y="8638"/>
                    <a:pt x="10311" y="8626"/>
                  </a:cubicBezTo>
                  <a:lnTo>
                    <a:pt x="7692" y="6007"/>
                  </a:lnTo>
                  <a:lnTo>
                    <a:pt x="11264" y="2435"/>
                  </a:lnTo>
                  <a:cubicBezTo>
                    <a:pt x="11478" y="2185"/>
                    <a:pt x="11478" y="1840"/>
                    <a:pt x="11264" y="1625"/>
                  </a:cubicBezTo>
                  <a:lnTo>
                    <a:pt x="9811" y="161"/>
                  </a:lnTo>
                  <a:cubicBezTo>
                    <a:pt x="9704" y="54"/>
                    <a:pt x="9567" y="0"/>
                    <a:pt x="9428" y="0"/>
                  </a:cubicBezTo>
                  <a:close/>
                </a:path>
              </a:pathLst>
            </a:custGeom>
            <a:solidFill>
              <a:srgbClr val="0C4A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17" name="TextBox 16">
              <a:extLst>
                <a:ext uri="{FF2B5EF4-FFF2-40B4-BE49-F238E27FC236}">
                  <a16:creationId xmlns:a16="http://schemas.microsoft.com/office/drawing/2014/main" id="{CB13EFB4-5E33-6052-ABF0-F760D2D84E1D}"/>
                </a:ext>
              </a:extLst>
            </p:cNvPr>
            <p:cNvSpPr txBox="1"/>
            <p:nvPr/>
          </p:nvSpPr>
          <p:spPr>
            <a:xfrm>
              <a:off x="807664" y="5454755"/>
              <a:ext cx="3824405" cy="610488"/>
            </a:xfrm>
            <a:prstGeom prst="rect">
              <a:avLst/>
            </a:prstGeom>
            <a:noFill/>
          </p:spPr>
          <p:txBody>
            <a:bodyPr wrap="square">
              <a:spAutoFit/>
            </a:bodyPr>
            <a:lstStyle/>
            <a:p>
              <a:pPr marL="158750" marR="0" lvl="0" indent="0" defTabSz="914400" eaLnBrk="1" fontAlgn="auto" latinLnBrk="0" hangingPunct="1">
                <a:lnSpc>
                  <a:spcPct val="115000"/>
                </a:lnSpc>
                <a:spcBef>
                  <a:spcPts val="0"/>
                </a:spcBef>
                <a:spcAft>
                  <a:spcPts val="0"/>
                </a:spcAft>
                <a:buClr>
                  <a:srgbClr val="48326F"/>
                </a:buClr>
                <a:buSzPts val="1100"/>
                <a:buFont typeface="Arial"/>
                <a:buNone/>
                <a:tabLst/>
                <a:defRPr/>
              </a:pPr>
              <a:r>
                <a:rPr kumimoji="0" lang="en-US" sz="3200" i="0" u="none" strike="noStrike" kern="0" cap="none" spc="0" normalizeH="0" baseline="0" noProof="0" dirty="0">
                  <a:ln>
                    <a:noFill/>
                  </a:ln>
                  <a:solidFill>
                    <a:srgbClr val="0C4A6D"/>
                  </a:solidFill>
                  <a:effectLst/>
                  <a:uLnTx/>
                  <a:uFillTx/>
                  <a:latin typeface="Encode Sans"/>
                  <a:cs typeface="Arial"/>
                  <a:sym typeface="Encode Sans"/>
                </a:rPr>
                <a:t>Measure/Tool</a:t>
              </a:r>
            </a:p>
          </p:txBody>
        </p:sp>
        <p:sp>
          <p:nvSpPr>
            <p:cNvPr id="13" name="Arrow: Down 12">
              <a:extLst>
                <a:ext uri="{FF2B5EF4-FFF2-40B4-BE49-F238E27FC236}">
                  <a16:creationId xmlns:a16="http://schemas.microsoft.com/office/drawing/2014/main" id="{608E9F35-3ADB-B16C-FC3B-0D52A9DAC66E}"/>
                </a:ext>
              </a:extLst>
            </p:cNvPr>
            <p:cNvSpPr/>
            <p:nvPr/>
          </p:nvSpPr>
          <p:spPr>
            <a:xfrm rot="10800000">
              <a:off x="3270503" y="4572000"/>
              <a:ext cx="491329" cy="866713"/>
            </a:xfrm>
            <a:prstGeom prst="downArrow">
              <a:avLst/>
            </a:prstGeom>
            <a:solidFill>
              <a:schemeClr val="accent2"/>
            </a:solidFill>
            <a:ln w="25400" cap="flat" cmpd="sng" algn="ctr">
              <a:solidFill>
                <a:srgbClr val="0C4A6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grpSp>
        <p:nvGrpSpPr>
          <p:cNvPr id="33" name="Group 32" descr="Text states &quot;target/goal&quot; ">
            <a:extLst>
              <a:ext uri="{FF2B5EF4-FFF2-40B4-BE49-F238E27FC236}">
                <a16:creationId xmlns:a16="http://schemas.microsoft.com/office/drawing/2014/main" id="{11CEA628-648E-266A-D747-512774125F16}"/>
              </a:ext>
            </a:extLst>
          </p:cNvPr>
          <p:cNvGrpSpPr/>
          <p:nvPr/>
        </p:nvGrpSpPr>
        <p:grpSpPr>
          <a:xfrm>
            <a:off x="5547483" y="4803628"/>
            <a:ext cx="3260786" cy="1485524"/>
            <a:chOff x="5547483" y="4803628"/>
            <a:chExt cx="3260786" cy="1485524"/>
          </a:xfrm>
        </p:grpSpPr>
        <p:sp>
          <p:nvSpPr>
            <p:cNvPr id="25" name="Google Shape;9463;p81">
              <a:extLst>
                <a:ext uri="{FF2B5EF4-FFF2-40B4-BE49-F238E27FC236}">
                  <a16:creationId xmlns:a16="http://schemas.microsoft.com/office/drawing/2014/main" id="{E531D916-E84F-751D-B40A-0042A28EED30}"/>
                </a:ext>
              </a:extLst>
            </p:cNvPr>
            <p:cNvSpPr>
              <a:spLocks noChangeAspect="1"/>
            </p:cNvSpPr>
            <p:nvPr/>
          </p:nvSpPr>
          <p:spPr>
            <a:xfrm>
              <a:off x="8022104" y="5503755"/>
              <a:ext cx="786165" cy="785397"/>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rgbClr val="0C4A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26" name="TextBox 25">
              <a:extLst>
                <a:ext uri="{FF2B5EF4-FFF2-40B4-BE49-F238E27FC236}">
                  <a16:creationId xmlns:a16="http://schemas.microsoft.com/office/drawing/2014/main" id="{F79E5356-3611-95EA-F5F2-7358DE0C3762}"/>
                </a:ext>
              </a:extLst>
            </p:cNvPr>
            <p:cNvSpPr txBox="1"/>
            <p:nvPr/>
          </p:nvSpPr>
          <p:spPr>
            <a:xfrm>
              <a:off x="5547483" y="5656398"/>
              <a:ext cx="2842538" cy="632753"/>
            </a:xfrm>
            <a:prstGeom prst="rect">
              <a:avLst/>
            </a:prstGeom>
            <a:noFill/>
          </p:spPr>
          <p:txBody>
            <a:bodyPr wrap="square">
              <a:spAutoFit/>
            </a:bodyPr>
            <a:lstStyle/>
            <a:p>
              <a:pPr marL="158750" marR="0" lvl="0" indent="0" defTabSz="914400" eaLnBrk="1" fontAlgn="auto" latinLnBrk="0" hangingPunct="1">
                <a:lnSpc>
                  <a:spcPct val="115000"/>
                </a:lnSpc>
                <a:spcBef>
                  <a:spcPts val="0"/>
                </a:spcBef>
                <a:spcAft>
                  <a:spcPts val="0"/>
                </a:spcAft>
                <a:buClr>
                  <a:srgbClr val="48326F"/>
                </a:buClr>
                <a:buSzPts val="1100"/>
                <a:buFont typeface="Arial"/>
                <a:buNone/>
                <a:tabLst/>
                <a:defRPr/>
              </a:pPr>
              <a:r>
                <a:rPr kumimoji="0" lang="en-US" sz="3200" i="0" u="none" strike="noStrike" kern="0" cap="none" spc="0" normalizeH="0" baseline="0" noProof="0" dirty="0">
                  <a:ln>
                    <a:noFill/>
                  </a:ln>
                  <a:solidFill>
                    <a:srgbClr val="0C4A6D"/>
                  </a:solidFill>
                  <a:effectLst/>
                  <a:uLnTx/>
                  <a:uFillTx/>
                  <a:latin typeface="Encode Sans"/>
                  <a:cs typeface="Arial"/>
                  <a:sym typeface="Encode Sans"/>
                </a:rPr>
                <a:t>Target/Goal</a:t>
              </a:r>
              <a:endParaRPr kumimoji="0" lang="en-US" sz="2000" i="0" u="none" strike="noStrike" kern="0" cap="none" spc="0" normalizeH="0" baseline="0" noProof="0" dirty="0">
                <a:ln>
                  <a:noFill/>
                </a:ln>
                <a:solidFill>
                  <a:srgbClr val="0C4A6D"/>
                </a:solidFill>
                <a:effectLst/>
                <a:uLnTx/>
                <a:uFillTx/>
                <a:latin typeface="Encode Sans"/>
                <a:cs typeface="Arial"/>
                <a:sym typeface="Encode Sans"/>
              </a:endParaRPr>
            </a:p>
          </p:txBody>
        </p:sp>
        <p:sp>
          <p:nvSpPr>
            <p:cNvPr id="31" name="Arrow: Down 30">
              <a:extLst>
                <a:ext uri="{FF2B5EF4-FFF2-40B4-BE49-F238E27FC236}">
                  <a16:creationId xmlns:a16="http://schemas.microsoft.com/office/drawing/2014/main" id="{2E65FFBB-C440-14EA-6EDF-56DB9A201FC8}"/>
                </a:ext>
              </a:extLst>
            </p:cNvPr>
            <p:cNvSpPr/>
            <p:nvPr/>
          </p:nvSpPr>
          <p:spPr>
            <a:xfrm rot="10800000">
              <a:off x="7308657" y="4803628"/>
              <a:ext cx="491329" cy="866713"/>
            </a:xfrm>
            <a:prstGeom prst="downArrow">
              <a:avLst/>
            </a:prstGeom>
            <a:solidFill>
              <a:schemeClr val="accent2"/>
            </a:solidFill>
            <a:ln w="25400" cap="flat" cmpd="sng" algn="ctr">
              <a:solidFill>
                <a:srgbClr val="0C4A6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382541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EC2E7-131C-C8BB-F1A5-49971B2DE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01AEC-997A-0B4E-3351-4AB7C7B2DD4A}"/>
              </a:ext>
            </a:extLst>
          </p:cNvPr>
          <p:cNvSpPr>
            <a:spLocks noGrp="1"/>
          </p:cNvSpPr>
          <p:nvPr>
            <p:ph type="title"/>
          </p:nvPr>
        </p:nvSpPr>
        <p:spPr>
          <a:xfrm>
            <a:off x="152400" y="247867"/>
            <a:ext cx="11887200" cy="1325563"/>
          </a:xfrm>
        </p:spPr>
        <p:txBody>
          <a:bodyPr>
            <a:normAutofit/>
          </a:bodyPr>
          <a:lstStyle/>
          <a:p>
            <a:r>
              <a:rPr lang="en-US" b="1" dirty="0"/>
              <a:t>Measures &amp; Performance Targets Tab (3)</a:t>
            </a:r>
            <a:endParaRPr lang="en-US" dirty="0"/>
          </a:p>
        </p:txBody>
      </p:sp>
      <p:sp>
        <p:nvSpPr>
          <p:cNvPr id="4" name="Slide Number Placeholder 3">
            <a:extLst>
              <a:ext uri="{FF2B5EF4-FFF2-40B4-BE49-F238E27FC236}">
                <a16:creationId xmlns:a16="http://schemas.microsoft.com/office/drawing/2014/main" id="{4CC79A00-48DC-F1B3-589F-5A4538BB0EB3}"/>
              </a:ext>
            </a:extLst>
          </p:cNvPr>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76</a:t>
            </a:fld>
            <a:endParaRPr lang="en-US" altLang="en-US" dirty="0"/>
          </a:p>
        </p:txBody>
      </p:sp>
      <p:graphicFrame>
        <p:nvGraphicFramePr>
          <p:cNvPr id="5" name="Google Shape;1133;p68">
            <a:extLst>
              <a:ext uri="{FF2B5EF4-FFF2-40B4-BE49-F238E27FC236}">
                <a16:creationId xmlns:a16="http://schemas.microsoft.com/office/drawing/2014/main" id="{5B51A9B0-3A15-BDB4-CA83-616A318DE041}"/>
              </a:ext>
            </a:extLst>
          </p:cNvPr>
          <p:cNvGraphicFramePr/>
          <p:nvPr>
            <p:extLst>
              <p:ext uri="{D42A27DB-BD31-4B8C-83A1-F6EECF244321}">
                <p14:modId xmlns:p14="http://schemas.microsoft.com/office/powerpoint/2010/main" val="2960806852"/>
              </p:ext>
            </p:extLst>
          </p:nvPr>
        </p:nvGraphicFramePr>
        <p:xfrm>
          <a:off x="835105" y="1406117"/>
          <a:ext cx="10521790" cy="4295331"/>
        </p:xfrm>
        <a:graphic>
          <a:graphicData uri="http://schemas.openxmlformats.org/drawingml/2006/table">
            <a:tbl>
              <a:tblPr firstRow="1">
                <a:noFill/>
              </a:tblPr>
              <a:tblGrid>
                <a:gridCol w="5681243">
                  <a:extLst>
                    <a:ext uri="{9D8B030D-6E8A-4147-A177-3AD203B41FA5}">
                      <a16:colId xmlns:a16="http://schemas.microsoft.com/office/drawing/2014/main" val="20000"/>
                    </a:ext>
                  </a:extLst>
                </a:gridCol>
                <a:gridCol w="4840547">
                  <a:extLst>
                    <a:ext uri="{9D8B030D-6E8A-4147-A177-3AD203B41FA5}">
                      <a16:colId xmlns:a16="http://schemas.microsoft.com/office/drawing/2014/main" val="20001"/>
                    </a:ext>
                  </a:extLst>
                </a:gridCol>
              </a:tblGrid>
              <a:tr h="632114">
                <a:tc>
                  <a:txBody>
                    <a:bodyPr/>
                    <a:lstStyle/>
                    <a:p>
                      <a:pPr marL="0" lvl="0" indent="0" algn="ctr" rtl="0">
                        <a:spcBef>
                          <a:spcPts val="0"/>
                        </a:spcBef>
                        <a:spcAft>
                          <a:spcPts val="0"/>
                        </a:spcAft>
                        <a:buNone/>
                      </a:pPr>
                      <a:r>
                        <a:rPr lang="pt-BR" sz="2200" b="1" dirty="0">
                          <a:solidFill>
                            <a:srgbClr val="0C4A6D"/>
                          </a:solidFill>
                          <a:latin typeface="+mn-lt"/>
                          <a:ea typeface="Red Hat Display"/>
                          <a:cs typeface="Red Hat Display"/>
                          <a:sym typeface="Red Hat Display"/>
                        </a:rPr>
                        <a:t>Quantitative measures:</a:t>
                      </a:r>
                    </a:p>
                  </a:txBody>
                  <a:tcPr marL="112949" marR="112949" marT="112949" marB="1129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2200" b="1" dirty="0">
                          <a:solidFill>
                            <a:srgbClr val="0C4A6D"/>
                          </a:solidFill>
                          <a:latin typeface="+mn-lt"/>
                          <a:ea typeface="Red Hat Display"/>
                          <a:cs typeface="Red Hat Display"/>
                          <a:sym typeface="Red Hat Display"/>
                        </a:rPr>
                        <a:t>Qualitative measures:</a:t>
                      </a:r>
                    </a:p>
                  </a:txBody>
                  <a:tcPr marL="112949" marR="112949" marT="112949" marB="1129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2976056">
                <a:tc>
                  <a:txBody>
                    <a:bodyPr/>
                    <a:lstStyle/>
                    <a:p>
                      <a:pPr marL="158750" marR="0" lvl="0" algn="l" defTabSz="914400" rtl="0" eaLnBrk="1" fontAlgn="auto" latinLnBrk="0" hangingPunct="1">
                        <a:lnSpc>
                          <a:spcPct val="115000"/>
                        </a:lnSpc>
                        <a:spcBef>
                          <a:spcPts val="0"/>
                        </a:spcBef>
                        <a:spcAft>
                          <a:spcPts val="0"/>
                        </a:spcAft>
                        <a:buClr>
                          <a:srgbClr val="48326F"/>
                        </a:buClr>
                        <a:buSzPts val="1100"/>
                        <a:tabLst/>
                        <a:defRPr/>
                      </a:pPr>
                      <a:r>
                        <a:rPr lang="en-US" sz="2200" dirty="0">
                          <a:solidFill>
                            <a:srgbClr val="0C4A6D"/>
                          </a:solidFill>
                          <a:latin typeface="+mn-lt"/>
                          <a:sym typeface="Encode Sans"/>
                        </a:rPr>
                        <a:t>Quantitative measures involve numerical data or statistics. A quantity can be definitively measured or quantified.</a:t>
                      </a:r>
                      <a:br>
                        <a:rPr lang="en-US" sz="2200" dirty="0">
                          <a:solidFill>
                            <a:srgbClr val="0C4A6D"/>
                          </a:solidFill>
                          <a:latin typeface="+mn-lt"/>
                          <a:sym typeface="Encode Sans"/>
                        </a:rPr>
                      </a:br>
                      <a:r>
                        <a:rPr lang="en-US" sz="2200" dirty="0">
                          <a:solidFill>
                            <a:srgbClr val="0C4A6D"/>
                          </a:solidFill>
                          <a:latin typeface="+mn-lt"/>
                          <a:sym typeface="Encode Sans"/>
                        </a:rPr>
                        <a:t>Always include pre/posttests for student achievement areas (e.g., </a:t>
                      </a:r>
                      <a:r>
                        <a:rPr lang="en-US" sz="2200" b="1" dirty="0">
                          <a:solidFill>
                            <a:srgbClr val="0C4A6D"/>
                          </a:solidFill>
                          <a:latin typeface="+mn-lt"/>
                          <a:sym typeface="Encode Sans"/>
                        </a:rPr>
                        <a:t>ELA, math, STEM</a:t>
                      </a:r>
                      <a:r>
                        <a:rPr lang="en-US" sz="2200" dirty="0">
                          <a:solidFill>
                            <a:srgbClr val="0C4A6D"/>
                          </a:solidFill>
                          <a:latin typeface="+mn-lt"/>
                          <a:sym typeface="Encode Sans"/>
                        </a:rPr>
                        <a:t>). For services like </a:t>
                      </a:r>
                      <a:r>
                        <a:rPr lang="en-US" sz="2200" b="1" dirty="0">
                          <a:solidFill>
                            <a:srgbClr val="0C4A6D"/>
                          </a:solidFill>
                          <a:latin typeface="+mn-lt"/>
                          <a:sym typeface="Encode Sans"/>
                        </a:rPr>
                        <a:t>cyber high</a:t>
                      </a:r>
                      <a:r>
                        <a:rPr lang="en-US" sz="2200" dirty="0">
                          <a:solidFill>
                            <a:srgbClr val="0C4A6D"/>
                          </a:solidFill>
                          <a:latin typeface="+mn-lt"/>
                          <a:sym typeface="Encode Sans"/>
                        </a:rPr>
                        <a:t>, </a:t>
                      </a:r>
                      <a:r>
                        <a:rPr lang="en-US" sz="2200" b="1" dirty="0">
                          <a:solidFill>
                            <a:srgbClr val="0C4A6D"/>
                          </a:solidFill>
                          <a:latin typeface="+mn-lt"/>
                          <a:sym typeface="Encode Sans"/>
                        </a:rPr>
                        <a:t>health</a:t>
                      </a:r>
                      <a:r>
                        <a:rPr lang="en-US" sz="2200" dirty="0">
                          <a:solidFill>
                            <a:srgbClr val="0C4A6D"/>
                          </a:solidFill>
                          <a:latin typeface="+mn-lt"/>
                          <a:sym typeface="Encode Sans"/>
                        </a:rPr>
                        <a:t>, and </a:t>
                      </a:r>
                      <a:r>
                        <a:rPr lang="en-US" sz="2200" b="1" dirty="0">
                          <a:solidFill>
                            <a:srgbClr val="0C4A6D"/>
                          </a:solidFill>
                          <a:latin typeface="+mn-lt"/>
                          <a:sym typeface="Encode Sans"/>
                        </a:rPr>
                        <a:t>Out-of-School Youth (</a:t>
                      </a:r>
                      <a:r>
                        <a:rPr lang="en-US" sz="2200" b="1" dirty="0" err="1">
                          <a:solidFill>
                            <a:srgbClr val="0C4A6D"/>
                          </a:solidFill>
                          <a:latin typeface="+mn-lt"/>
                          <a:sym typeface="Encode Sans"/>
                        </a:rPr>
                        <a:t>OSY</a:t>
                      </a:r>
                      <a:r>
                        <a:rPr lang="en-US" sz="2200" b="1" dirty="0">
                          <a:solidFill>
                            <a:srgbClr val="0C4A6D"/>
                          </a:solidFill>
                          <a:latin typeface="+mn-lt"/>
                          <a:sym typeface="Encode Sans"/>
                        </a:rPr>
                        <a:t>)</a:t>
                      </a:r>
                      <a:r>
                        <a:rPr lang="en-US" sz="2200" dirty="0">
                          <a:solidFill>
                            <a:srgbClr val="0C4A6D"/>
                          </a:solidFill>
                          <a:latin typeface="+mn-lt"/>
                          <a:sym typeface="Encode Sans"/>
                        </a:rPr>
                        <a:t>, subgrantees should track the number of services given. </a:t>
                      </a:r>
                    </a:p>
                  </a:txBody>
                  <a:tcPr marL="112949" marR="112949" marT="112949" marB="112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8750" marR="0" lvl="0" indent="0" algn="l" defTabSz="914400" rtl="0" eaLnBrk="1" fontAlgn="auto" latinLnBrk="0" hangingPunct="1">
                        <a:lnSpc>
                          <a:spcPct val="115000"/>
                        </a:lnSpc>
                        <a:spcBef>
                          <a:spcPts val="0"/>
                        </a:spcBef>
                        <a:spcAft>
                          <a:spcPts val="0"/>
                        </a:spcAft>
                        <a:buClr>
                          <a:srgbClr val="48326F"/>
                        </a:buClr>
                        <a:buSzPts val="1100"/>
                        <a:buFont typeface="Arial"/>
                        <a:buNone/>
                        <a:tabLst/>
                        <a:defRPr/>
                      </a:pPr>
                      <a:r>
                        <a:rPr lang="en-US" sz="2200" b="0" i="0" u="none" strike="noStrike" cap="none" dirty="0">
                          <a:solidFill>
                            <a:srgbClr val="0C4A6D"/>
                          </a:solidFill>
                          <a:latin typeface="+mn-lt"/>
                          <a:ea typeface="Encode Sans"/>
                          <a:cs typeface="Arial"/>
                          <a:sym typeface="Encode Sans"/>
                        </a:rPr>
                        <a:t>Qualitative measures can include interviews, open-ended survey questions, and observations. Qualitative measures will be typically used for areas in which there is limited student data (e.g., </a:t>
                      </a:r>
                      <a:r>
                        <a:rPr lang="en-US" sz="2200" b="1" i="0" u="none" strike="noStrike" cap="none" dirty="0">
                          <a:solidFill>
                            <a:srgbClr val="0C4A6D"/>
                          </a:solidFill>
                          <a:latin typeface="+mn-lt"/>
                          <a:ea typeface="Encode Sans"/>
                          <a:cs typeface="Arial"/>
                          <a:sym typeface="Encode Sans"/>
                        </a:rPr>
                        <a:t>parent involvement</a:t>
                      </a:r>
                      <a:r>
                        <a:rPr lang="en-US" sz="2200" b="0" i="0" u="none" strike="noStrike" cap="none" dirty="0">
                          <a:solidFill>
                            <a:srgbClr val="0C4A6D"/>
                          </a:solidFill>
                          <a:latin typeface="+mn-lt"/>
                          <a:ea typeface="Encode Sans"/>
                          <a:cs typeface="Arial"/>
                          <a:sym typeface="Encode Sans"/>
                        </a:rPr>
                        <a:t>, </a:t>
                      </a:r>
                      <a:r>
                        <a:rPr lang="en-US" sz="2200" b="1" i="0" u="none" strike="noStrike" cap="none" dirty="0">
                          <a:solidFill>
                            <a:srgbClr val="0C4A6D"/>
                          </a:solidFill>
                          <a:latin typeface="+mn-lt"/>
                          <a:ea typeface="Encode Sans"/>
                          <a:cs typeface="Arial"/>
                          <a:sym typeface="Encode Sans"/>
                        </a:rPr>
                        <a:t>student engagement</a:t>
                      </a:r>
                      <a:r>
                        <a:rPr lang="en-US" sz="2200" b="0" i="0" u="none" strike="noStrike" cap="none" dirty="0">
                          <a:solidFill>
                            <a:srgbClr val="0C4A6D"/>
                          </a:solidFill>
                          <a:latin typeface="+mn-lt"/>
                          <a:ea typeface="Encode Sans"/>
                          <a:cs typeface="Arial"/>
                          <a:sym typeface="Encode Sans"/>
                        </a:rPr>
                        <a:t>, </a:t>
                      </a:r>
                      <a:r>
                        <a:rPr lang="en-US" sz="2200" b="1" i="0" u="none" strike="noStrike" cap="none" dirty="0">
                          <a:solidFill>
                            <a:srgbClr val="0C4A6D"/>
                          </a:solidFill>
                          <a:latin typeface="+mn-lt"/>
                          <a:ea typeface="Encode Sans"/>
                          <a:cs typeface="Arial"/>
                          <a:sym typeface="Encode Sans"/>
                        </a:rPr>
                        <a:t>health</a:t>
                      </a:r>
                      <a:r>
                        <a:rPr lang="en-US" sz="2200" b="0" i="0" u="none" strike="noStrike" cap="none" dirty="0">
                          <a:solidFill>
                            <a:srgbClr val="0C4A6D"/>
                          </a:solidFill>
                          <a:latin typeface="+mn-lt"/>
                          <a:ea typeface="Encode Sans"/>
                          <a:cs typeface="Arial"/>
                          <a:sym typeface="Encode Sans"/>
                        </a:rPr>
                        <a:t>).</a:t>
                      </a:r>
                    </a:p>
                  </a:txBody>
                  <a:tcPr marL="112949" marR="112949" marT="112949" marB="1129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1F92CF6E-323F-0821-C89C-C5314AB6810D}"/>
              </a:ext>
            </a:extLst>
          </p:cNvPr>
          <p:cNvSpPr txBox="1"/>
          <p:nvPr/>
        </p:nvSpPr>
        <p:spPr>
          <a:xfrm>
            <a:off x="152400" y="5670240"/>
            <a:ext cx="11887200" cy="830997"/>
          </a:xfrm>
          <a:prstGeom prst="rect">
            <a:avLst/>
          </a:prstGeom>
          <a:noFill/>
        </p:spPr>
        <p:txBody>
          <a:bodyPr wrap="square">
            <a:spAutoFit/>
          </a:bodyPr>
          <a:lstStyle/>
          <a:p>
            <a:pPr algn="ctr"/>
            <a:r>
              <a:rPr lang="en-US" sz="2400" i="0" u="none" strike="noStrike" cap="none" dirty="0">
                <a:solidFill>
                  <a:srgbClr val="0C4A6D"/>
                </a:solidFill>
                <a:ea typeface="Encode Sans"/>
                <a:cs typeface="Arial"/>
                <a:sym typeface="Encode Sans"/>
              </a:rPr>
              <a:t>Subgrantees do not need to include both a quantitative and qualitative measure. You should choose what will best measure the SSDP strategy and the intended outcome</a:t>
            </a:r>
            <a:r>
              <a:rPr lang="en-US" sz="2200" b="1" i="0" u="none" strike="noStrike" cap="none" dirty="0">
                <a:solidFill>
                  <a:srgbClr val="0C4A6D"/>
                </a:solidFill>
                <a:ea typeface="Encode Sans"/>
                <a:cs typeface="Arial"/>
                <a:sym typeface="Encode Sans"/>
              </a:rPr>
              <a:t>.</a:t>
            </a:r>
          </a:p>
        </p:txBody>
      </p:sp>
    </p:spTree>
    <p:extLst>
      <p:ext uri="{BB962C8B-B14F-4D97-AF65-F5344CB8AC3E}">
        <p14:creationId xmlns:p14="http://schemas.microsoft.com/office/powerpoint/2010/main" val="13489215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8884"/>
            <a:ext cx="11887200" cy="1325563"/>
          </a:xfrm>
        </p:spPr>
        <p:txBody>
          <a:bodyPr>
            <a:normAutofit/>
          </a:bodyPr>
          <a:lstStyle/>
          <a:p>
            <a:r>
              <a:rPr lang="en-US" b="1" dirty="0"/>
              <a:t>Migrant Students Served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77</a:t>
            </a:fld>
            <a:endParaRPr lang="en-US" altLang="en-US" dirty="0"/>
          </a:p>
        </p:txBody>
      </p:sp>
      <p:pic>
        <p:nvPicPr>
          <p:cNvPr id="3" name="Picture 2" descr="Screenshot of the Migrant Students Served tab. ">
            <a:extLst>
              <a:ext uri="{FF2B5EF4-FFF2-40B4-BE49-F238E27FC236}">
                <a16:creationId xmlns:a16="http://schemas.microsoft.com/office/drawing/2014/main" id="{5FC10065-BB3D-48E4-24AE-FF09715E79BD}"/>
              </a:ext>
            </a:extLst>
          </p:cNvPr>
          <p:cNvPicPr>
            <a:picLocks noChangeAspect="1"/>
          </p:cNvPicPr>
          <p:nvPr/>
        </p:nvPicPr>
        <p:blipFill>
          <a:blip r:embed="rId3"/>
          <a:stretch>
            <a:fillRect/>
          </a:stretch>
        </p:blipFill>
        <p:spPr>
          <a:xfrm>
            <a:off x="7075924" y="1584447"/>
            <a:ext cx="4629334" cy="4771904"/>
          </a:xfrm>
          <a:prstGeom prst="rect">
            <a:avLst/>
          </a:prstGeom>
          <a:ln>
            <a:solidFill>
              <a:srgbClr val="0C4A6D"/>
            </a:solidFill>
          </a:ln>
        </p:spPr>
      </p:pic>
      <p:sp>
        <p:nvSpPr>
          <p:cNvPr id="9" name="TextBox 8">
            <a:extLst>
              <a:ext uri="{FF2B5EF4-FFF2-40B4-BE49-F238E27FC236}">
                <a16:creationId xmlns:a16="http://schemas.microsoft.com/office/drawing/2014/main" id="{69FA8D0C-6557-C505-DE1E-68C56FB48AC8}"/>
              </a:ext>
            </a:extLst>
          </p:cNvPr>
          <p:cNvSpPr txBox="1"/>
          <p:nvPr/>
        </p:nvSpPr>
        <p:spPr>
          <a:xfrm>
            <a:off x="358729" y="1812596"/>
            <a:ext cx="6510867" cy="4509889"/>
          </a:xfrm>
          <a:prstGeom prst="rect">
            <a:avLst/>
          </a:prstGeom>
          <a:noFill/>
        </p:spPr>
        <p:txBody>
          <a:bodyPr wrap="square">
            <a:spAutoFit/>
          </a:bodyPr>
          <a:lstStyle/>
          <a:p>
            <a:pPr marL="158750" marR="0" lvl="0" algn="l" defTabSz="914400" rtl="0" eaLnBrk="1" fontAlgn="auto" latinLnBrk="0" hangingPunct="1">
              <a:lnSpc>
                <a:spcPct val="115000"/>
              </a:lnSpc>
              <a:spcBef>
                <a:spcPts val="0"/>
              </a:spcBef>
              <a:spcAft>
                <a:spcPts val="0"/>
              </a:spcAft>
              <a:buClr>
                <a:srgbClr val="48326F"/>
              </a:buClr>
              <a:buSzPct val="150000"/>
              <a:tabLst/>
              <a:defRPr/>
            </a:pPr>
            <a:r>
              <a:rPr lang="en-US" sz="2800" dirty="0">
                <a:solidFill>
                  <a:srgbClr val="0C4A6D"/>
                </a:solidFill>
                <a:sym typeface="Encode Sans"/>
              </a:rPr>
              <a:t>Ensure that Priority for Service (PFS) students are being served, if applicable. </a:t>
            </a:r>
          </a:p>
          <a:p>
            <a:pPr marL="158750" marR="0" lvl="0" algn="l" defTabSz="914400" rtl="0" eaLnBrk="1" fontAlgn="auto" latinLnBrk="0" hangingPunct="1">
              <a:lnSpc>
                <a:spcPct val="115000"/>
              </a:lnSpc>
              <a:spcBef>
                <a:spcPts val="0"/>
              </a:spcBef>
              <a:spcAft>
                <a:spcPts val="0"/>
              </a:spcAft>
              <a:buClr>
                <a:srgbClr val="48326F"/>
              </a:buClr>
              <a:buSzPct val="150000"/>
              <a:tabLst/>
              <a:defRPr/>
            </a:pPr>
            <a:endParaRPr lang="en-US" sz="2800" dirty="0">
              <a:solidFill>
                <a:srgbClr val="0C4A6D"/>
              </a:solidFill>
              <a:sym typeface="Encode Sans"/>
            </a:endParaRPr>
          </a:p>
          <a:p>
            <a:pPr marL="158750" marR="0" lvl="0" algn="l" defTabSz="914400" rtl="0" eaLnBrk="1" fontAlgn="auto" latinLnBrk="0" hangingPunct="1">
              <a:lnSpc>
                <a:spcPct val="115000"/>
              </a:lnSpc>
              <a:spcBef>
                <a:spcPts val="0"/>
              </a:spcBef>
              <a:spcAft>
                <a:spcPts val="0"/>
              </a:spcAft>
              <a:buClr>
                <a:srgbClr val="48326F"/>
              </a:buClr>
              <a:buSzPct val="150000"/>
              <a:tabLst/>
              <a:defRPr/>
            </a:pPr>
            <a:r>
              <a:rPr lang="en-US" sz="2800" dirty="0">
                <a:solidFill>
                  <a:srgbClr val="0C4A6D"/>
                </a:solidFill>
                <a:sym typeface="Encode Sans"/>
              </a:rPr>
              <a:t>The numbers of PFS and non-PFS students, OSY and parents listed in the Migrant Students Served tab should align with the other tabs, especially the Activity Time and Budget tabs. </a:t>
            </a:r>
          </a:p>
        </p:txBody>
      </p:sp>
    </p:spTree>
    <p:extLst>
      <p:ext uri="{BB962C8B-B14F-4D97-AF65-F5344CB8AC3E}">
        <p14:creationId xmlns:p14="http://schemas.microsoft.com/office/powerpoint/2010/main" val="21224900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1935"/>
            <a:ext cx="11887200" cy="1325563"/>
          </a:xfrm>
        </p:spPr>
        <p:txBody>
          <a:bodyPr>
            <a:normAutofit/>
          </a:bodyPr>
          <a:lstStyle/>
          <a:p>
            <a:r>
              <a:rPr lang="en-US" b="1" dirty="0"/>
              <a:t>Activity Time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78</a:t>
            </a:fld>
            <a:endParaRPr lang="en-US" altLang="en-US" dirty="0"/>
          </a:p>
        </p:txBody>
      </p:sp>
      <p:pic>
        <p:nvPicPr>
          <p:cNvPr id="3" name="Picture 2" descr="Screenshot of the Activity Time tab">
            <a:extLst>
              <a:ext uri="{FF2B5EF4-FFF2-40B4-BE49-F238E27FC236}">
                <a16:creationId xmlns:a16="http://schemas.microsoft.com/office/drawing/2014/main" id="{5B65ECE7-EC7F-F8F3-7785-F087EBD8E4D0}"/>
              </a:ext>
            </a:extLst>
          </p:cNvPr>
          <p:cNvPicPr>
            <a:picLocks noChangeAspect="1"/>
          </p:cNvPicPr>
          <p:nvPr/>
        </p:nvPicPr>
        <p:blipFill>
          <a:blip r:embed="rId3"/>
          <a:stretch>
            <a:fillRect/>
          </a:stretch>
        </p:blipFill>
        <p:spPr>
          <a:xfrm>
            <a:off x="243735" y="1399730"/>
            <a:ext cx="11704530" cy="1812479"/>
          </a:xfrm>
          <a:prstGeom prst="rect">
            <a:avLst/>
          </a:prstGeom>
        </p:spPr>
      </p:pic>
      <p:sp>
        <p:nvSpPr>
          <p:cNvPr id="5" name="TextBox 4">
            <a:extLst>
              <a:ext uri="{FF2B5EF4-FFF2-40B4-BE49-F238E27FC236}">
                <a16:creationId xmlns:a16="http://schemas.microsoft.com/office/drawing/2014/main" id="{D2E7F65B-9D0D-1866-3E44-9AAC239BEBD5}"/>
              </a:ext>
            </a:extLst>
          </p:cNvPr>
          <p:cNvSpPr txBox="1"/>
          <p:nvPr/>
        </p:nvSpPr>
        <p:spPr>
          <a:xfrm>
            <a:off x="335070" y="3438828"/>
            <a:ext cx="11704530" cy="3023328"/>
          </a:xfrm>
          <a:prstGeom prst="rect">
            <a:avLst/>
          </a:prstGeom>
          <a:noFill/>
        </p:spPr>
        <p:txBody>
          <a:bodyPr wrap="square">
            <a:spAutoFit/>
          </a:bodyPr>
          <a:lstStyle/>
          <a:p>
            <a:pPr marL="158750" marR="0" lvl="0" algn="l" defTabSz="914400" rtl="0" eaLnBrk="1" fontAlgn="auto" latinLnBrk="0" hangingPunct="1">
              <a:lnSpc>
                <a:spcPct val="115000"/>
              </a:lnSpc>
              <a:spcBef>
                <a:spcPts val="0"/>
              </a:spcBef>
              <a:spcAft>
                <a:spcPts val="0"/>
              </a:spcAft>
              <a:buClr>
                <a:srgbClr val="48326F"/>
              </a:buClr>
              <a:buSzPct val="150000"/>
              <a:tabLst/>
              <a:defRPr/>
            </a:pPr>
            <a:r>
              <a:rPr lang="en-US" sz="2800" dirty="0">
                <a:solidFill>
                  <a:srgbClr val="0C4A6D"/>
                </a:solidFill>
                <a:sym typeface="Encode Sans"/>
              </a:rPr>
              <a:t>Ensure that the number of students entered matches the Migrant Students Served tab. </a:t>
            </a:r>
          </a:p>
          <a:p>
            <a:pPr marL="158750" marR="0" lvl="0" algn="l" defTabSz="914400" rtl="0" eaLnBrk="1" fontAlgn="auto" latinLnBrk="0" hangingPunct="1">
              <a:lnSpc>
                <a:spcPct val="115000"/>
              </a:lnSpc>
              <a:spcBef>
                <a:spcPts val="0"/>
              </a:spcBef>
              <a:spcAft>
                <a:spcPts val="0"/>
              </a:spcAft>
              <a:buClr>
                <a:srgbClr val="48326F"/>
              </a:buClr>
              <a:buSzPct val="150000"/>
              <a:tabLst/>
              <a:defRPr/>
            </a:pPr>
            <a:endParaRPr lang="en-US" sz="2800" dirty="0">
              <a:solidFill>
                <a:srgbClr val="0C4A6D"/>
              </a:solidFill>
              <a:sym typeface="Encode Sans"/>
            </a:endParaRPr>
          </a:p>
          <a:p>
            <a:pPr marL="158750" marR="0" lvl="0" algn="l" defTabSz="914400" rtl="0" eaLnBrk="1" fontAlgn="auto" latinLnBrk="0" hangingPunct="1">
              <a:lnSpc>
                <a:spcPct val="115000"/>
              </a:lnSpc>
              <a:spcBef>
                <a:spcPts val="0"/>
              </a:spcBef>
              <a:spcAft>
                <a:spcPts val="0"/>
              </a:spcAft>
              <a:buClr>
                <a:srgbClr val="48326F"/>
              </a:buClr>
              <a:buSzPct val="150000"/>
              <a:tabLst/>
              <a:defRPr/>
            </a:pPr>
            <a:r>
              <a:rPr lang="en-US" sz="2800" dirty="0">
                <a:solidFill>
                  <a:srgbClr val="0C4A6D"/>
                </a:solidFill>
                <a:sym typeface="Encode Sans"/>
              </a:rPr>
              <a:t>Note that if multiple MPOs are selected for the service (e.g., 1.0 and 2.0) then the reviewer may need to divide the total minutes in half to determine if each MPO will be met. </a:t>
            </a:r>
          </a:p>
        </p:txBody>
      </p:sp>
    </p:spTree>
    <p:extLst>
      <p:ext uri="{BB962C8B-B14F-4D97-AF65-F5344CB8AC3E}">
        <p14:creationId xmlns:p14="http://schemas.microsoft.com/office/powerpoint/2010/main" val="18340595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2952"/>
            <a:ext cx="11887200" cy="1325563"/>
          </a:xfrm>
        </p:spPr>
        <p:txBody>
          <a:bodyPr>
            <a:normAutofit/>
          </a:bodyPr>
          <a:lstStyle/>
          <a:p>
            <a:r>
              <a:rPr lang="en-US" b="1" dirty="0"/>
              <a:t>Staff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79</a:t>
            </a:fld>
            <a:endParaRPr lang="en-US" altLang="en-US" dirty="0"/>
          </a:p>
        </p:txBody>
      </p:sp>
      <p:pic>
        <p:nvPicPr>
          <p:cNvPr id="11" name="Picture 10" descr="Screenshot of the Staff Tab showing the Instructional Service Staffing table and the Support Service Staffing table. ">
            <a:extLst>
              <a:ext uri="{FF2B5EF4-FFF2-40B4-BE49-F238E27FC236}">
                <a16:creationId xmlns:a16="http://schemas.microsoft.com/office/drawing/2014/main" id="{31575A42-0580-0BB4-CC6A-E66F5B3E73C9}"/>
              </a:ext>
            </a:extLst>
          </p:cNvPr>
          <p:cNvPicPr>
            <a:picLocks noChangeAspect="1"/>
          </p:cNvPicPr>
          <p:nvPr/>
        </p:nvPicPr>
        <p:blipFill>
          <a:blip r:embed="rId3"/>
          <a:stretch>
            <a:fillRect/>
          </a:stretch>
        </p:blipFill>
        <p:spPr>
          <a:xfrm>
            <a:off x="2083005" y="1523764"/>
            <a:ext cx="7619795" cy="3164640"/>
          </a:xfrm>
          <a:prstGeom prst="rect">
            <a:avLst/>
          </a:prstGeom>
          <a:ln>
            <a:solidFill>
              <a:srgbClr val="0C4A6D"/>
            </a:solidFill>
          </a:ln>
        </p:spPr>
      </p:pic>
      <p:sp>
        <p:nvSpPr>
          <p:cNvPr id="13" name="TextBox 12">
            <a:extLst>
              <a:ext uri="{FF2B5EF4-FFF2-40B4-BE49-F238E27FC236}">
                <a16:creationId xmlns:a16="http://schemas.microsoft.com/office/drawing/2014/main" id="{2B8E2EF7-1D02-89A9-302B-B88E87B72C28}"/>
              </a:ext>
            </a:extLst>
          </p:cNvPr>
          <p:cNvSpPr txBox="1"/>
          <p:nvPr/>
        </p:nvSpPr>
        <p:spPr>
          <a:xfrm>
            <a:off x="482880" y="5002146"/>
            <a:ext cx="11226240" cy="1536767"/>
          </a:xfrm>
          <a:prstGeom prst="rect">
            <a:avLst/>
          </a:prstGeom>
          <a:noFill/>
        </p:spPr>
        <p:txBody>
          <a:bodyPr wrap="square">
            <a:spAutoFit/>
          </a:bodyPr>
          <a:lstStyle/>
          <a:p>
            <a:pPr marL="158750" marR="0" lvl="0" algn="ctr" defTabSz="914400" rtl="0" eaLnBrk="1" fontAlgn="auto" latinLnBrk="0" hangingPunct="1">
              <a:lnSpc>
                <a:spcPct val="115000"/>
              </a:lnSpc>
              <a:spcBef>
                <a:spcPts val="0"/>
              </a:spcBef>
              <a:spcAft>
                <a:spcPts val="0"/>
              </a:spcAft>
              <a:buClr>
                <a:srgbClr val="48326F"/>
              </a:buClr>
              <a:buSzPct val="150000"/>
              <a:tabLst/>
              <a:defRPr/>
            </a:pPr>
            <a:r>
              <a:rPr lang="en-US" sz="2800" dirty="0">
                <a:solidFill>
                  <a:srgbClr val="0C4A6D"/>
                </a:solidFill>
                <a:sym typeface="Encode Sans"/>
              </a:rPr>
              <a:t>Staff funded with MEP funds should be listed in either the Instructional or Support staffing tables. The number of staff and full-time equivalent (FTE) should match what is listed in the budget. </a:t>
            </a:r>
          </a:p>
        </p:txBody>
      </p:sp>
    </p:spTree>
    <p:extLst>
      <p:ext uri="{BB962C8B-B14F-4D97-AF65-F5344CB8AC3E}">
        <p14:creationId xmlns:p14="http://schemas.microsoft.com/office/powerpoint/2010/main" val="72495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117AE-E025-0D49-C661-F0307A7BD5BC}"/>
              </a:ext>
            </a:extLst>
          </p:cNvPr>
          <p:cNvSpPr>
            <a:spLocks noGrp="1"/>
          </p:cNvSpPr>
          <p:nvPr>
            <p:ph type="title"/>
          </p:nvPr>
        </p:nvSpPr>
        <p:spPr/>
        <p:txBody>
          <a:bodyPr/>
          <a:lstStyle/>
          <a:p>
            <a:r>
              <a:rPr lang="en-US" b="1" dirty="0"/>
              <a:t>Terminology</a:t>
            </a:r>
          </a:p>
        </p:txBody>
      </p:sp>
      <p:graphicFrame>
        <p:nvGraphicFramePr>
          <p:cNvPr id="4" name="Diagram 3" descr="A graphic showing 4 different terms. RA: Regional Application, DFD: Direct Funded District, DSA: District Service Agreement, MOU: Memorandum of Understanding (District)">
            <a:extLst>
              <a:ext uri="{FF2B5EF4-FFF2-40B4-BE49-F238E27FC236}">
                <a16:creationId xmlns:a16="http://schemas.microsoft.com/office/drawing/2014/main" id="{B3E37FF0-1489-8C36-BB7B-2F969B9D68F4}"/>
              </a:ext>
            </a:extLst>
          </p:cNvPr>
          <p:cNvGraphicFramePr/>
          <p:nvPr>
            <p:extLst>
              <p:ext uri="{D42A27DB-BD31-4B8C-83A1-F6EECF244321}">
                <p14:modId xmlns:p14="http://schemas.microsoft.com/office/powerpoint/2010/main" val="3225900523"/>
              </p:ext>
            </p:extLst>
          </p:nvPr>
        </p:nvGraphicFramePr>
        <p:xfrm>
          <a:off x="2228702" y="1087187"/>
          <a:ext cx="7734595" cy="5598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EB8E5870-51C3-2FA7-0C1E-521CD0D7BD31}"/>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8</a:t>
            </a:fld>
            <a:endParaRPr lang="en-US" altLang="en-US" dirty="0"/>
          </a:p>
        </p:txBody>
      </p:sp>
    </p:spTree>
    <p:extLst>
      <p:ext uri="{BB962C8B-B14F-4D97-AF65-F5344CB8AC3E}">
        <p14:creationId xmlns:p14="http://schemas.microsoft.com/office/powerpoint/2010/main" val="2566915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1935"/>
            <a:ext cx="11887200" cy="1325563"/>
          </a:xfrm>
        </p:spPr>
        <p:txBody>
          <a:bodyPr>
            <a:normAutofit/>
          </a:bodyPr>
          <a:lstStyle/>
          <a:p>
            <a:r>
              <a:rPr lang="en-US" b="1" dirty="0"/>
              <a:t>Budget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80</a:t>
            </a:fld>
            <a:endParaRPr lang="en-US" altLang="en-US" dirty="0"/>
          </a:p>
        </p:txBody>
      </p:sp>
      <p:sp>
        <p:nvSpPr>
          <p:cNvPr id="13" name="TextBox 12">
            <a:extLst>
              <a:ext uri="{FF2B5EF4-FFF2-40B4-BE49-F238E27FC236}">
                <a16:creationId xmlns:a16="http://schemas.microsoft.com/office/drawing/2014/main" id="{027E9C0D-A79E-722F-3995-A1341FCBB111}"/>
              </a:ext>
            </a:extLst>
          </p:cNvPr>
          <p:cNvSpPr txBox="1"/>
          <p:nvPr/>
        </p:nvSpPr>
        <p:spPr>
          <a:xfrm>
            <a:off x="406399" y="5268041"/>
            <a:ext cx="11379199" cy="1166419"/>
          </a:xfrm>
          <a:prstGeom prst="roundRect">
            <a:avLst/>
          </a:prstGeom>
          <a:solidFill>
            <a:schemeClr val="tx2">
              <a:lumMod val="20000"/>
              <a:lumOff val="80000"/>
            </a:schemeClr>
          </a:solidFill>
        </p:spPr>
        <p:txBody>
          <a:bodyPr wrap="square">
            <a:spAutoFit/>
          </a:bodyPr>
          <a:lstStyle/>
          <a:p>
            <a:pPr marL="158750" marR="0" lvl="0" defTabSz="914400" rtl="0" eaLnBrk="1" fontAlgn="auto" latinLnBrk="0" hangingPunct="1">
              <a:lnSpc>
                <a:spcPct val="115000"/>
              </a:lnSpc>
              <a:spcBef>
                <a:spcPts val="0"/>
              </a:spcBef>
              <a:spcAft>
                <a:spcPts val="0"/>
              </a:spcAft>
              <a:buClr>
                <a:srgbClr val="48326F"/>
              </a:buClr>
              <a:buSzPct val="150000"/>
              <a:tabLst/>
              <a:defRPr/>
            </a:pPr>
            <a:r>
              <a:rPr lang="en-US" sz="2800" dirty="0">
                <a:solidFill>
                  <a:srgbClr val="002060"/>
                </a:solidFill>
                <a:latin typeface="Encode Sans"/>
                <a:sym typeface="Encode Sans"/>
              </a:rPr>
              <a:t>See the </a:t>
            </a:r>
            <a:r>
              <a:rPr lang="en-US" sz="2800" b="1" dirty="0">
                <a:solidFill>
                  <a:srgbClr val="002060"/>
                </a:solidFill>
                <a:latin typeface="Encode Sans"/>
                <a:sym typeface="Encode Sans"/>
              </a:rPr>
              <a:t>Allowable Expenses and Unallowable Expenses </a:t>
            </a:r>
            <a:r>
              <a:rPr lang="en-US" sz="2800" dirty="0">
                <a:solidFill>
                  <a:srgbClr val="002060"/>
                </a:solidFill>
                <a:latin typeface="Encode Sans"/>
                <a:sym typeface="Encode Sans"/>
              </a:rPr>
              <a:t>sections in the MEP Fiscal Handbook for additional guidance.  </a:t>
            </a:r>
          </a:p>
        </p:txBody>
      </p:sp>
      <p:pic>
        <p:nvPicPr>
          <p:cNvPr id="6" name="Picture 5" descr="table">
            <a:extLst>
              <a:ext uri="{FF2B5EF4-FFF2-40B4-BE49-F238E27FC236}">
                <a16:creationId xmlns:a16="http://schemas.microsoft.com/office/drawing/2014/main" id="{AA2DE364-5670-7D29-E0E5-CEEC4B30C65F}"/>
              </a:ext>
            </a:extLst>
          </p:cNvPr>
          <p:cNvPicPr>
            <a:picLocks noChangeAspect="1"/>
          </p:cNvPicPr>
          <p:nvPr/>
        </p:nvPicPr>
        <p:blipFill>
          <a:blip r:embed="rId3"/>
          <a:srcRect l="14077" t="9986" b="54999"/>
          <a:stretch/>
        </p:blipFill>
        <p:spPr>
          <a:xfrm>
            <a:off x="732270" y="1570209"/>
            <a:ext cx="10727458" cy="3328575"/>
          </a:xfrm>
          <a:prstGeom prst="rect">
            <a:avLst/>
          </a:prstGeom>
          <a:ln w="12700">
            <a:solidFill>
              <a:schemeClr val="tx1"/>
            </a:solidFill>
          </a:ln>
        </p:spPr>
      </p:pic>
    </p:spTree>
    <p:extLst>
      <p:ext uri="{BB962C8B-B14F-4D97-AF65-F5344CB8AC3E}">
        <p14:creationId xmlns:p14="http://schemas.microsoft.com/office/powerpoint/2010/main" val="2983821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3A55F-1D15-A63D-10CB-0B315048B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7E198C-07DC-56F0-FF14-16AE6C8E18D7}"/>
              </a:ext>
            </a:extLst>
          </p:cNvPr>
          <p:cNvSpPr>
            <a:spLocks noGrp="1"/>
          </p:cNvSpPr>
          <p:nvPr>
            <p:ph type="title"/>
          </p:nvPr>
        </p:nvSpPr>
        <p:spPr>
          <a:xfrm>
            <a:off x="152400" y="225733"/>
            <a:ext cx="11887200" cy="1325563"/>
          </a:xfrm>
        </p:spPr>
        <p:txBody>
          <a:bodyPr>
            <a:normAutofit/>
          </a:bodyPr>
          <a:lstStyle/>
          <a:p>
            <a:r>
              <a:rPr lang="en-US" b="1" dirty="0"/>
              <a:t>Breakout Room Activity</a:t>
            </a:r>
            <a:endParaRPr lang="en-US" dirty="0"/>
          </a:p>
        </p:txBody>
      </p:sp>
      <p:sp>
        <p:nvSpPr>
          <p:cNvPr id="3" name="Slide Number Placeholder 2">
            <a:extLst>
              <a:ext uri="{FF2B5EF4-FFF2-40B4-BE49-F238E27FC236}">
                <a16:creationId xmlns:a16="http://schemas.microsoft.com/office/drawing/2014/main" id="{D5871FAA-B928-B582-080F-FB1AA02A98FE}"/>
              </a:ext>
            </a:extLst>
          </p:cNvPr>
          <p:cNvSpPr>
            <a:spLocks noGrp="1"/>
          </p:cNvSpPr>
          <p:nvPr>
            <p:ph type="sldNum" sz="quarter" idx="4294967295"/>
          </p:nvPr>
        </p:nvSpPr>
        <p:spPr>
          <a:xfrm>
            <a:off x="9347200" y="6356350"/>
            <a:ext cx="2844800" cy="365125"/>
          </a:xfrm>
          <a:prstGeom prst="rect">
            <a:avLst/>
          </a:prstGeom>
        </p:spPr>
        <p:txBody>
          <a:bodyPr/>
          <a:lstStyle/>
          <a:p>
            <a:pPr>
              <a:defRPr/>
            </a:pPr>
            <a:fld id="{E69833BA-98ED-43B8-BD96-B1AD0C863009}" type="slidenum">
              <a:rPr lang="en-US" smtClean="0">
                <a:solidFill>
                  <a:prstClr val="black">
                    <a:tint val="75000"/>
                  </a:prstClr>
                </a:solidFill>
              </a:rPr>
              <a:pPr>
                <a:defRPr/>
              </a:pPr>
              <a:t>81</a:t>
            </a:fld>
            <a:endParaRPr lang="en-US" dirty="0">
              <a:solidFill>
                <a:prstClr val="black">
                  <a:tint val="75000"/>
                </a:prstClr>
              </a:solidFill>
            </a:endParaRPr>
          </a:p>
        </p:txBody>
      </p:sp>
      <p:sp>
        <p:nvSpPr>
          <p:cNvPr id="4" name="Content Placeholder 2">
            <a:extLst>
              <a:ext uri="{FF2B5EF4-FFF2-40B4-BE49-F238E27FC236}">
                <a16:creationId xmlns:a16="http://schemas.microsoft.com/office/drawing/2014/main" id="{9FC3783A-4181-42F4-6FC1-2EA42BF8DC8E}"/>
              </a:ext>
            </a:extLst>
          </p:cNvPr>
          <p:cNvSpPr>
            <a:spLocks noGrp="1"/>
          </p:cNvSpPr>
          <p:nvPr>
            <p:ph idx="1"/>
          </p:nvPr>
        </p:nvSpPr>
        <p:spPr>
          <a:xfrm>
            <a:off x="177801" y="1420783"/>
            <a:ext cx="11887200" cy="3607454"/>
          </a:xfrm>
        </p:spPr>
        <p:txBody>
          <a:bodyPr>
            <a:noAutofit/>
          </a:bodyPr>
          <a:lstStyle/>
          <a:p>
            <a:pPr marL="0" indent="0" algn="ctr">
              <a:lnSpc>
                <a:spcPct val="100000"/>
              </a:lnSpc>
              <a:spcBef>
                <a:spcPts val="600"/>
              </a:spcBef>
              <a:spcAft>
                <a:spcPts val="600"/>
              </a:spcAft>
              <a:buNone/>
            </a:pPr>
            <a:r>
              <a:rPr lang="en-US" b="1" dirty="0"/>
              <a:t>Learning Objective #3: Participants will draft a criteria list </a:t>
            </a:r>
            <a:br>
              <a:rPr lang="en-US" b="1" dirty="0"/>
            </a:br>
            <a:r>
              <a:rPr lang="en-US" b="1" dirty="0"/>
              <a:t>of high-quality elements in an example service. </a:t>
            </a:r>
          </a:p>
          <a:p>
            <a:pPr marL="0" indent="0" algn="ctr">
              <a:lnSpc>
                <a:spcPct val="100000"/>
              </a:lnSpc>
              <a:spcBef>
                <a:spcPts val="0"/>
              </a:spcBef>
              <a:buNone/>
            </a:pPr>
            <a:endParaRPr lang="en-US" sz="1600" b="1" dirty="0"/>
          </a:p>
          <a:p>
            <a:pPr marL="514350" indent="-514350">
              <a:lnSpc>
                <a:spcPct val="100000"/>
              </a:lnSpc>
              <a:buAutoNum type="arabicPeriod"/>
            </a:pPr>
            <a:r>
              <a:rPr lang="en-US" sz="2800" dirty="0"/>
              <a:t>In the </a:t>
            </a:r>
            <a:r>
              <a:rPr lang="en-US" sz="2800" dirty="0">
                <a:hlinkClick r:id="rId3"/>
              </a:rPr>
              <a:t>notecatcher</a:t>
            </a:r>
            <a:r>
              <a:rPr lang="en-US" sz="2800" dirty="0"/>
              <a:t>, find the slide number that matches your breakout room number. </a:t>
            </a:r>
          </a:p>
          <a:p>
            <a:pPr marL="514350" indent="-514350">
              <a:lnSpc>
                <a:spcPct val="100000"/>
              </a:lnSpc>
              <a:buAutoNum type="arabicPeriod"/>
            </a:pPr>
            <a:r>
              <a:rPr lang="en-US" sz="2800" dirty="0"/>
              <a:t>Review two tabs in the </a:t>
            </a:r>
            <a:r>
              <a:rPr lang="en-US" sz="2800" dirty="0">
                <a:hlinkClick r:id="rId4"/>
              </a:rPr>
              <a:t>example service </a:t>
            </a:r>
            <a:r>
              <a:rPr lang="en-US" sz="2800" dirty="0"/>
              <a:t>and write down any high-quality elements that you notice in your assigned tabs, or any suggestions to make it better.</a:t>
            </a:r>
            <a:endParaRPr lang="en-US" sz="2400" dirty="0"/>
          </a:p>
          <a:p>
            <a:pPr marL="514350" indent="-514350">
              <a:lnSpc>
                <a:spcPct val="100000"/>
              </a:lnSpc>
              <a:buFont typeface="+mj-lt"/>
              <a:buAutoNum type="arabicPeriod"/>
            </a:pPr>
            <a:r>
              <a:rPr lang="en-US" sz="2800" dirty="0"/>
              <a:t>Whole group: review notecatchers. </a:t>
            </a:r>
          </a:p>
          <a:p>
            <a:pPr marL="514350" indent="-514350">
              <a:lnSpc>
                <a:spcPct val="100000"/>
              </a:lnSpc>
              <a:buFont typeface="+mj-lt"/>
              <a:buAutoNum type="arabicPeriod"/>
            </a:pPr>
            <a:r>
              <a:rPr lang="en-US" sz="2800" dirty="0"/>
              <a:t>Whole group: debrief. </a:t>
            </a:r>
          </a:p>
          <a:p>
            <a:pPr marL="514350" indent="-514350">
              <a:lnSpc>
                <a:spcPct val="100000"/>
              </a:lnSpc>
              <a:spcAft>
                <a:spcPts val="400"/>
              </a:spcAft>
              <a:buAutoNum type="arabicPeriod"/>
            </a:pPr>
            <a:endParaRPr lang="en-US" sz="2800" dirty="0"/>
          </a:p>
        </p:txBody>
      </p:sp>
    </p:spTree>
    <p:extLst>
      <p:ext uri="{BB962C8B-B14F-4D97-AF65-F5344CB8AC3E}">
        <p14:creationId xmlns:p14="http://schemas.microsoft.com/office/powerpoint/2010/main" val="35723526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B89F-01B8-F48B-B7B0-22B2AB9F1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BDF41-8F72-68E3-F6B1-78DA2C5D9E8E}"/>
              </a:ext>
            </a:extLst>
          </p:cNvPr>
          <p:cNvSpPr>
            <a:spLocks noGrp="1"/>
          </p:cNvSpPr>
          <p:nvPr>
            <p:ph type="title"/>
          </p:nvPr>
        </p:nvSpPr>
        <p:spPr>
          <a:xfrm>
            <a:off x="152399" y="795927"/>
            <a:ext cx="11887200" cy="1325563"/>
          </a:xfrm>
        </p:spPr>
        <p:txBody>
          <a:bodyPr>
            <a:normAutofit/>
          </a:bodyPr>
          <a:lstStyle/>
          <a:p>
            <a:r>
              <a:rPr lang="en-US" sz="6000" b="1" dirty="0"/>
              <a:t>Break</a:t>
            </a:r>
          </a:p>
        </p:txBody>
      </p:sp>
      <p:pic>
        <p:nvPicPr>
          <p:cNvPr id="4" name="Graphic 3" descr="Coffee with solid fill">
            <a:extLst>
              <a:ext uri="{FF2B5EF4-FFF2-40B4-BE49-F238E27FC236}">
                <a16:creationId xmlns:a16="http://schemas.microsoft.com/office/drawing/2014/main" id="{EC65FD32-C890-331E-C717-C9C235D036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4998" y="2048920"/>
            <a:ext cx="3389087" cy="3389087"/>
          </a:xfrm>
          <a:prstGeom prst="rect">
            <a:avLst/>
          </a:prstGeom>
        </p:spPr>
      </p:pic>
    </p:spTree>
    <p:extLst>
      <p:ext uri="{BB962C8B-B14F-4D97-AF65-F5344CB8AC3E}">
        <p14:creationId xmlns:p14="http://schemas.microsoft.com/office/powerpoint/2010/main" val="37847280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D20C1-E86A-F923-A389-36AD4C1B8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14979-7D38-DA86-4A4C-5B425A7D3085}"/>
              </a:ext>
            </a:extLst>
          </p:cNvPr>
          <p:cNvSpPr>
            <a:spLocks noGrp="1"/>
          </p:cNvSpPr>
          <p:nvPr>
            <p:ph type="title"/>
          </p:nvPr>
        </p:nvSpPr>
        <p:spPr>
          <a:xfrm>
            <a:off x="152399" y="795927"/>
            <a:ext cx="11887200" cy="1325563"/>
          </a:xfrm>
        </p:spPr>
        <p:txBody>
          <a:bodyPr>
            <a:normAutofit fontScale="90000"/>
          </a:bodyPr>
          <a:lstStyle/>
          <a:p>
            <a:r>
              <a:rPr lang="en-US" sz="6000" b="1" dirty="0"/>
              <a:t>Sections 10-14: </a:t>
            </a:r>
            <a:br>
              <a:rPr lang="en-US" sz="6000" b="1" dirty="0"/>
            </a:br>
            <a:r>
              <a:rPr lang="en-US" sz="6000" b="1" dirty="0"/>
              <a:t>I&amp;R, PAC, Administration,</a:t>
            </a:r>
            <a:br>
              <a:rPr lang="en-US" sz="6000" b="1" dirty="0"/>
            </a:br>
            <a:r>
              <a:rPr lang="en-US" sz="6000" b="1" dirty="0"/>
              <a:t>and Other Information</a:t>
            </a:r>
          </a:p>
        </p:txBody>
      </p:sp>
      <p:pic>
        <p:nvPicPr>
          <p:cNvPr id="4" name="Graphic 3" descr="Checklist with solid fill">
            <a:extLst>
              <a:ext uri="{FF2B5EF4-FFF2-40B4-BE49-F238E27FC236}">
                <a16:creationId xmlns:a16="http://schemas.microsoft.com/office/drawing/2014/main" id="{2FC4272E-33AD-0A28-B9F7-DBDE3F780D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6394" y="2494022"/>
            <a:ext cx="3479209" cy="3479209"/>
          </a:xfrm>
          <a:prstGeom prst="rect">
            <a:avLst/>
          </a:prstGeom>
        </p:spPr>
      </p:pic>
    </p:spTree>
    <p:extLst>
      <p:ext uri="{BB962C8B-B14F-4D97-AF65-F5344CB8AC3E}">
        <p14:creationId xmlns:p14="http://schemas.microsoft.com/office/powerpoint/2010/main" val="40232706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10: </a:t>
            </a:r>
            <a:r>
              <a:rPr lang="en-US" b="1" dirty="0" err="1"/>
              <a:t>I&amp;R</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84</a:t>
            </a:fld>
            <a:endParaRPr lang="en-US" altLang="en-US" dirty="0"/>
          </a:p>
        </p:txBody>
      </p:sp>
      <p:grpSp>
        <p:nvGrpSpPr>
          <p:cNvPr id="5" name="Group 4" descr="Screenshot of Section 10: Identification and Recruitment">
            <a:extLst>
              <a:ext uri="{FF2B5EF4-FFF2-40B4-BE49-F238E27FC236}">
                <a16:creationId xmlns:a16="http://schemas.microsoft.com/office/drawing/2014/main" id="{BE95FC34-B839-56DA-36CD-96F10B91733D}"/>
              </a:ext>
            </a:extLst>
          </p:cNvPr>
          <p:cNvGrpSpPr/>
          <p:nvPr/>
        </p:nvGrpSpPr>
        <p:grpSpPr>
          <a:xfrm>
            <a:off x="2535071" y="1360137"/>
            <a:ext cx="7121857" cy="4996214"/>
            <a:chOff x="2535071" y="1360137"/>
            <a:chExt cx="7121857" cy="4996214"/>
          </a:xfrm>
        </p:grpSpPr>
        <p:pic>
          <p:nvPicPr>
            <p:cNvPr id="7" name="Picture 6" descr="Graphical user interface, text, application, email">
              <a:extLst>
                <a:ext uri="{FF2B5EF4-FFF2-40B4-BE49-F238E27FC236}">
                  <a16:creationId xmlns:a16="http://schemas.microsoft.com/office/drawing/2014/main" id="{E0AACF11-4C30-98B6-903F-A0B76712B164}"/>
                </a:ext>
              </a:extLst>
            </p:cNvPr>
            <p:cNvPicPr>
              <a:picLocks noChangeAspect="1"/>
            </p:cNvPicPr>
            <p:nvPr/>
          </p:nvPicPr>
          <p:blipFill>
            <a:blip r:embed="rId3"/>
            <a:stretch>
              <a:fillRect/>
            </a:stretch>
          </p:blipFill>
          <p:spPr>
            <a:xfrm>
              <a:off x="2535071" y="1360137"/>
              <a:ext cx="7121857" cy="4996214"/>
            </a:xfrm>
            <a:prstGeom prst="rect">
              <a:avLst/>
            </a:prstGeom>
            <a:ln w="12700">
              <a:solidFill>
                <a:schemeClr val="tx1"/>
              </a:solidFill>
            </a:ln>
          </p:spPr>
        </p:pic>
        <p:sp>
          <p:nvSpPr>
            <p:cNvPr id="8" name="Rectangle 7" descr="red rectangle box">
              <a:extLst>
                <a:ext uri="{FF2B5EF4-FFF2-40B4-BE49-F238E27FC236}">
                  <a16:creationId xmlns:a16="http://schemas.microsoft.com/office/drawing/2014/main" id="{BDE035BD-28E2-B315-5676-A1AA88F47CDC}"/>
                </a:ext>
              </a:extLst>
            </p:cNvPr>
            <p:cNvSpPr/>
            <p:nvPr/>
          </p:nvSpPr>
          <p:spPr>
            <a:xfrm>
              <a:off x="2591659" y="2826057"/>
              <a:ext cx="1004541" cy="33715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4988300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11: PAC</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85</a:t>
            </a:fld>
            <a:endParaRPr lang="en-US" altLang="en-US" dirty="0"/>
          </a:p>
        </p:txBody>
      </p:sp>
      <p:grpSp>
        <p:nvGrpSpPr>
          <p:cNvPr id="8" name="Group 7" descr="Screenshot of Section 11: Parent Advisory Council. ">
            <a:extLst>
              <a:ext uri="{FF2B5EF4-FFF2-40B4-BE49-F238E27FC236}">
                <a16:creationId xmlns:a16="http://schemas.microsoft.com/office/drawing/2014/main" id="{55AD9C4F-0E4F-8163-2350-DA467779D31D}"/>
              </a:ext>
            </a:extLst>
          </p:cNvPr>
          <p:cNvGrpSpPr/>
          <p:nvPr/>
        </p:nvGrpSpPr>
        <p:grpSpPr>
          <a:xfrm>
            <a:off x="1332708" y="1647895"/>
            <a:ext cx="9526584" cy="4341432"/>
            <a:chOff x="1332708" y="1529362"/>
            <a:chExt cx="9526584" cy="4341432"/>
          </a:xfrm>
        </p:grpSpPr>
        <p:pic>
          <p:nvPicPr>
            <p:cNvPr id="5" name="Picture 4">
              <a:extLst>
                <a:ext uri="{FF2B5EF4-FFF2-40B4-BE49-F238E27FC236}">
                  <a16:creationId xmlns:a16="http://schemas.microsoft.com/office/drawing/2014/main" id="{7FF6CB87-FF51-B58F-B09E-216CDBF894B9}"/>
                </a:ext>
              </a:extLst>
            </p:cNvPr>
            <p:cNvPicPr>
              <a:picLocks noChangeAspect="1"/>
            </p:cNvPicPr>
            <p:nvPr/>
          </p:nvPicPr>
          <p:blipFill>
            <a:blip r:embed="rId3"/>
            <a:srcRect r="15102"/>
            <a:stretch/>
          </p:blipFill>
          <p:spPr>
            <a:xfrm>
              <a:off x="1332708" y="1529362"/>
              <a:ext cx="9526584" cy="4341432"/>
            </a:xfrm>
            <a:prstGeom prst="rect">
              <a:avLst/>
            </a:prstGeom>
            <a:ln>
              <a:solidFill>
                <a:srgbClr val="0C4A6D"/>
              </a:solidFill>
            </a:ln>
          </p:spPr>
        </p:pic>
        <p:sp>
          <p:nvSpPr>
            <p:cNvPr id="7" name="Rectangle 6" descr="red rectangle box">
              <a:extLst>
                <a:ext uri="{FF2B5EF4-FFF2-40B4-BE49-F238E27FC236}">
                  <a16:creationId xmlns:a16="http://schemas.microsoft.com/office/drawing/2014/main" id="{F8F72571-2F26-395D-71FA-F997E952BEFA}"/>
                </a:ext>
              </a:extLst>
            </p:cNvPr>
            <p:cNvSpPr/>
            <p:nvPr/>
          </p:nvSpPr>
          <p:spPr>
            <a:xfrm>
              <a:off x="1332708" y="2272809"/>
              <a:ext cx="1604175" cy="35979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15422059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9999"/>
            <a:ext cx="11887200" cy="1325563"/>
          </a:xfrm>
        </p:spPr>
        <p:txBody>
          <a:bodyPr>
            <a:normAutofit/>
          </a:bodyPr>
          <a:lstStyle/>
          <a:p>
            <a:r>
              <a:rPr lang="en-US" b="1" dirty="0"/>
              <a:t>Section 12: Technical Assistance &amp; DSA/MOU Monitoring for Regions</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86</a:t>
            </a:fld>
            <a:endParaRPr lang="en-US" altLang="en-US" dirty="0"/>
          </a:p>
        </p:txBody>
      </p:sp>
      <p:sp>
        <p:nvSpPr>
          <p:cNvPr id="3" name="TextBox 2">
            <a:extLst>
              <a:ext uri="{FF2B5EF4-FFF2-40B4-BE49-F238E27FC236}">
                <a16:creationId xmlns:a16="http://schemas.microsoft.com/office/drawing/2014/main" id="{C617AB7B-EC14-A7F1-BA99-43948BF7267C}"/>
              </a:ext>
            </a:extLst>
          </p:cNvPr>
          <p:cNvSpPr txBox="1"/>
          <p:nvPr/>
        </p:nvSpPr>
        <p:spPr>
          <a:xfrm>
            <a:off x="2210858" y="6083244"/>
            <a:ext cx="9644201"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Reminder: only Regions complete Section 12.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pic>
        <p:nvPicPr>
          <p:cNvPr id="8" name="Picture 7" descr="Screenshot of the rubric for Section 12">
            <a:extLst>
              <a:ext uri="{FF2B5EF4-FFF2-40B4-BE49-F238E27FC236}">
                <a16:creationId xmlns:a16="http://schemas.microsoft.com/office/drawing/2014/main" id="{75AE5443-7E51-FCF8-78DF-AD41BCDA3085}"/>
              </a:ext>
            </a:extLst>
          </p:cNvPr>
          <p:cNvPicPr>
            <a:picLocks noChangeAspect="1"/>
          </p:cNvPicPr>
          <p:nvPr/>
        </p:nvPicPr>
        <p:blipFill rotWithShape="1">
          <a:blip r:embed="rId3"/>
          <a:srcRect t="607" b="1"/>
          <a:stretch/>
        </p:blipFill>
        <p:spPr>
          <a:xfrm>
            <a:off x="2210858" y="1670355"/>
            <a:ext cx="7569681" cy="4348096"/>
          </a:xfrm>
          <a:prstGeom prst="rect">
            <a:avLst/>
          </a:prstGeom>
          <a:ln>
            <a:solidFill>
              <a:srgbClr val="0C4A6D"/>
            </a:solidFill>
          </a:ln>
        </p:spPr>
      </p:pic>
    </p:spTree>
    <p:extLst>
      <p:ext uri="{BB962C8B-B14F-4D97-AF65-F5344CB8AC3E}">
        <p14:creationId xmlns:p14="http://schemas.microsoft.com/office/powerpoint/2010/main" val="9520765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13: Administration</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87</a:t>
            </a:fld>
            <a:endParaRPr lang="en-US" altLang="en-US" dirty="0"/>
          </a:p>
        </p:txBody>
      </p:sp>
      <p:sp>
        <p:nvSpPr>
          <p:cNvPr id="8" name="TextBox 7">
            <a:extLst>
              <a:ext uri="{FF2B5EF4-FFF2-40B4-BE49-F238E27FC236}">
                <a16:creationId xmlns:a16="http://schemas.microsoft.com/office/drawing/2014/main" id="{F8AFE67F-7F3F-0AFD-5B84-837E386E5FD9}"/>
              </a:ext>
            </a:extLst>
          </p:cNvPr>
          <p:cNvSpPr txBox="1"/>
          <p:nvPr/>
        </p:nvSpPr>
        <p:spPr>
          <a:xfrm>
            <a:off x="152400" y="1286723"/>
            <a:ext cx="11887200" cy="5140959"/>
          </a:xfrm>
          <a:prstGeom prst="rect">
            <a:avLst/>
          </a:prstGeom>
          <a:noFill/>
        </p:spPr>
        <p:txBody>
          <a:bodyPr wrap="square">
            <a:spAutoFit/>
          </a:bodyPr>
          <a:lstStyle/>
          <a:p>
            <a:pPr marL="444500" marR="0" lvl="0" indent="-285750" algn="l" defTabSz="914400" rtl="0" eaLnBrk="1" fontAlgn="auto" latinLnBrk="0" hangingPunct="1">
              <a:spcBef>
                <a:spcPts val="1200"/>
              </a:spcBef>
              <a:spcAft>
                <a:spcPts val="1200"/>
              </a:spcAft>
              <a:buClr>
                <a:srgbClr val="48326F"/>
              </a:buClr>
              <a:buSzPct val="150000"/>
              <a:buFont typeface="Arial" panose="020B0604020202020204" pitchFamily="34" charset="0"/>
              <a:buChar char="•"/>
              <a:tabLst/>
              <a:defRPr/>
            </a:pPr>
            <a:r>
              <a:rPr lang="en-US" sz="3200" b="1" dirty="0">
                <a:solidFill>
                  <a:srgbClr val="0C4A6D"/>
                </a:solidFill>
                <a:sym typeface="Encode Sans"/>
              </a:rPr>
              <a:t>Indirect Cost tab: </a:t>
            </a:r>
            <a:r>
              <a:rPr lang="en-US" sz="3200" dirty="0">
                <a:solidFill>
                  <a:srgbClr val="0C4A6D"/>
                </a:solidFill>
                <a:sym typeface="Encode Sans"/>
              </a:rPr>
              <a:t>enter the </a:t>
            </a:r>
            <a:r>
              <a:rPr lang="en-US" sz="3200" dirty="0">
                <a:solidFill>
                  <a:srgbClr val="0C4A6D"/>
                </a:solidFill>
                <a:sym typeface="Encode Sans"/>
                <a:hlinkClick r:id="rId3">
                  <a:extLst>
                    <a:ext uri="{A12FA001-AC4F-418D-AE19-62706E023703}">
                      <ahyp:hlinkClr xmlns:ahyp="http://schemas.microsoft.com/office/drawing/2018/hyperlinkcolor" val="tx"/>
                    </a:ext>
                  </a:extLst>
                </a:hlinkClick>
              </a:rPr>
              <a:t>indirect cost</a:t>
            </a:r>
            <a:r>
              <a:rPr lang="en-US" sz="3200" dirty="0">
                <a:solidFill>
                  <a:srgbClr val="0C4A6D"/>
                </a:solidFill>
                <a:sym typeface="Encode Sans"/>
              </a:rPr>
              <a:t> rate and check off all costs rendered by indirect cost charges. </a:t>
            </a:r>
          </a:p>
          <a:p>
            <a:pPr marL="444500" marR="0" lvl="0" indent="-285750" algn="l" defTabSz="914400" rtl="0" eaLnBrk="1" fontAlgn="auto" latinLnBrk="0" hangingPunct="1">
              <a:spcBef>
                <a:spcPts val="1200"/>
              </a:spcBef>
              <a:spcAft>
                <a:spcPts val="1200"/>
              </a:spcAft>
              <a:buClr>
                <a:srgbClr val="48326F"/>
              </a:buClr>
              <a:buSzPct val="150000"/>
              <a:buFont typeface="Arial" panose="020B0604020202020204" pitchFamily="34" charset="0"/>
              <a:buChar char="•"/>
              <a:tabLst/>
              <a:defRPr/>
            </a:pPr>
            <a:r>
              <a:rPr lang="en-US" sz="3200" b="1" dirty="0">
                <a:solidFill>
                  <a:srgbClr val="0C4A6D"/>
                </a:solidFill>
                <a:sym typeface="Encode Sans"/>
              </a:rPr>
              <a:t>Administrative Staff tab: </a:t>
            </a:r>
            <a:r>
              <a:rPr lang="en-US" sz="3200" dirty="0">
                <a:solidFill>
                  <a:srgbClr val="0C4A6D"/>
                </a:solidFill>
                <a:sym typeface="Encode Sans"/>
              </a:rPr>
              <a:t>ensure admin staff align with the admin budget and match the staff listed in the Organizational Chart (Section 14). </a:t>
            </a:r>
            <a:endParaRPr lang="en-US" sz="3200" b="1" dirty="0">
              <a:solidFill>
                <a:srgbClr val="0C4A6D"/>
              </a:solidFill>
              <a:sym typeface="Encode Sans"/>
            </a:endParaRPr>
          </a:p>
          <a:p>
            <a:pPr marL="444500" marR="0" lvl="0" indent="-285750" algn="l" defTabSz="914400" rtl="0" eaLnBrk="1" fontAlgn="auto" latinLnBrk="0" hangingPunct="1">
              <a:spcBef>
                <a:spcPts val="1200"/>
              </a:spcBef>
              <a:spcAft>
                <a:spcPts val="1200"/>
              </a:spcAft>
              <a:buClr>
                <a:srgbClr val="48326F"/>
              </a:buClr>
              <a:buSzPct val="150000"/>
              <a:buFont typeface="Arial" panose="020B0604020202020204" pitchFamily="34" charset="0"/>
              <a:buChar char="•"/>
              <a:tabLst/>
              <a:defRPr/>
            </a:pPr>
            <a:r>
              <a:rPr lang="en-US" sz="3200" b="1" dirty="0">
                <a:solidFill>
                  <a:srgbClr val="0C4A6D"/>
                </a:solidFill>
                <a:sym typeface="Encode Sans"/>
              </a:rPr>
              <a:t>Administrative Budget tab:</a:t>
            </a:r>
            <a:r>
              <a:rPr lang="en-US" sz="3200" dirty="0">
                <a:solidFill>
                  <a:srgbClr val="0C4A6D"/>
                </a:solidFill>
                <a:sym typeface="Encode Sans"/>
              </a:rPr>
              <a:t> input all costs related to administration of the MEP. Ensure the administrative rate is under the Region or DFD’s administrative cap . You can check the Admin Rate in the ME-1 workbook. </a:t>
            </a:r>
          </a:p>
        </p:txBody>
      </p:sp>
    </p:spTree>
    <p:extLst>
      <p:ext uri="{BB962C8B-B14F-4D97-AF65-F5344CB8AC3E}">
        <p14:creationId xmlns:p14="http://schemas.microsoft.com/office/powerpoint/2010/main" val="33038968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2822"/>
            <a:ext cx="11887200" cy="1325563"/>
          </a:xfrm>
        </p:spPr>
        <p:txBody>
          <a:bodyPr>
            <a:normAutofit/>
          </a:bodyPr>
          <a:lstStyle/>
          <a:p>
            <a:r>
              <a:rPr lang="en-US" b="1" dirty="0"/>
              <a:t>Section 14: </a:t>
            </a:r>
            <a:br>
              <a:rPr lang="en-US" b="1" dirty="0"/>
            </a:br>
            <a:r>
              <a:rPr lang="en-US" b="1" dirty="0"/>
              <a:t>Operational Documentation &amp; Waivers</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88</a:t>
            </a:fld>
            <a:endParaRPr lang="en-US" altLang="en-US" dirty="0"/>
          </a:p>
        </p:txBody>
      </p:sp>
      <p:pic>
        <p:nvPicPr>
          <p:cNvPr id="6" name="Picture 5">
            <a:extLst>
              <a:ext uri="{FF2B5EF4-FFF2-40B4-BE49-F238E27FC236}">
                <a16:creationId xmlns:a16="http://schemas.microsoft.com/office/drawing/2014/main" id="{A2783ADD-C082-AEF5-2C09-11C4E9A258A4}"/>
              </a:ext>
            </a:extLst>
          </p:cNvPr>
          <p:cNvPicPr>
            <a:picLocks noChangeAspect="1"/>
          </p:cNvPicPr>
          <p:nvPr/>
        </p:nvPicPr>
        <p:blipFill>
          <a:blip r:embed="rId3"/>
          <a:stretch>
            <a:fillRect/>
          </a:stretch>
        </p:blipFill>
        <p:spPr>
          <a:xfrm>
            <a:off x="681037" y="1750626"/>
            <a:ext cx="10829925" cy="3356747"/>
          </a:xfrm>
          <a:prstGeom prst="rect">
            <a:avLst/>
          </a:prstGeom>
          <a:ln>
            <a:solidFill>
              <a:srgbClr val="0C4A6D"/>
            </a:solidFill>
          </a:ln>
        </p:spPr>
      </p:pic>
      <p:sp>
        <p:nvSpPr>
          <p:cNvPr id="8" name="TextBox 7">
            <a:extLst>
              <a:ext uri="{FF2B5EF4-FFF2-40B4-BE49-F238E27FC236}">
                <a16:creationId xmlns:a16="http://schemas.microsoft.com/office/drawing/2014/main" id="{75EB76A3-9F13-F3F0-26A1-819C2BA3213B}"/>
              </a:ext>
            </a:extLst>
          </p:cNvPr>
          <p:cNvSpPr txBox="1"/>
          <p:nvPr/>
        </p:nvSpPr>
        <p:spPr>
          <a:xfrm>
            <a:off x="1437595" y="5279133"/>
            <a:ext cx="11042877" cy="1077218"/>
          </a:xfrm>
          <a:prstGeom prst="rect">
            <a:avLst/>
          </a:prstGeom>
          <a:noFill/>
        </p:spPr>
        <p:txBody>
          <a:bodyPr wrap="square">
            <a:spAutoFit/>
          </a:bodyPr>
          <a:lstStyle/>
          <a:p>
            <a:pPr marL="158750" marR="0" lvl="0" algn="l" defTabSz="914400" rtl="0" eaLnBrk="1" fontAlgn="auto" latinLnBrk="0" hangingPunct="1">
              <a:spcBef>
                <a:spcPts val="1200"/>
              </a:spcBef>
              <a:spcAft>
                <a:spcPts val="1200"/>
              </a:spcAft>
              <a:buClr>
                <a:srgbClr val="48326F"/>
              </a:buClr>
              <a:buSzPct val="150000"/>
              <a:tabLst/>
              <a:defRPr/>
            </a:pPr>
            <a:r>
              <a:rPr lang="en-US" sz="3200" dirty="0">
                <a:solidFill>
                  <a:srgbClr val="0C4A6D"/>
                </a:solidFill>
                <a:sym typeface="Encode Sans"/>
              </a:rPr>
              <a:t>The Legal Assurances, Budget Certification and Cover Page are no longer required uploads in this section. </a:t>
            </a:r>
          </a:p>
        </p:txBody>
      </p:sp>
      <p:pic>
        <p:nvPicPr>
          <p:cNvPr id="9" name="Graphic 8" descr="Warning outline">
            <a:extLst>
              <a:ext uri="{FF2B5EF4-FFF2-40B4-BE49-F238E27FC236}">
                <a16:creationId xmlns:a16="http://schemas.microsoft.com/office/drawing/2014/main" id="{9B4E2B19-EFDB-2E7E-7918-FEBC175083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1037" y="5376635"/>
            <a:ext cx="914400" cy="914400"/>
          </a:xfrm>
          <a:prstGeom prst="rect">
            <a:avLst/>
          </a:prstGeom>
        </p:spPr>
      </p:pic>
      <p:sp>
        <p:nvSpPr>
          <p:cNvPr id="3" name="Rectangle 2" descr="red rectangle box">
            <a:extLst>
              <a:ext uri="{FF2B5EF4-FFF2-40B4-BE49-F238E27FC236}">
                <a16:creationId xmlns:a16="http://schemas.microsoft.com/office/drawing/2014/main" id="{504DD49E-72DA-F447-FDF4-61B915F3659A}"/>
              </a:ext>
            </a:extLst>
          </p:cNvPr>
          <p:cNvSpPr/>
          <p:nvPr/>
        </p:nvSpPr>
        <p:spPr>
          <a:xfrm>
            <a:off x="681037" y="2391342"/>
            <a:ext cx="1604175" cy="27160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3524213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7E728-0A07-E433-44CE-F66392EFF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67659-1650-FF90-F028-5B65C79F8752}"/>
              </a:ext>
            </a:extLst>
          </p:cNvPr>
          <p:cNvSpPr>
            <a:spLocks noGrp="1"/>
          </p:cNvSpPr>
          <p:nvPr>
            <p:ph type="title"/>
          </p:nvPr>
        </p:nvSpPr>
        <p:spPr/>
        <p:txBody>
          <a:bodyPr/>
          <a:lstStyle/>
          <a:p>
            <a:r>
              <a:rPr lang="en-US" b="1" dirty="0"/>
              <a:t>Section 14: Uploaded Documents</a:t>
            </a:r>
          </a:p>
        </p:txBody>
      </p:sp>
      <p:sp>
        <p:nvSpPr>
          <p:cNvPr id="7" name="TextBox 6">
            <a:extLst>
              <a:ext uri="{FF2B5EF4-FFF2-40B4-BE49-F238E27FC236}">
                <a16:creationId xmlns:a16="http://schemas.microsoft.com/office/drawing/2014/main" id="{A9223ACB-7999-4C7C-B21E-E7F9A3624FDF}"/>
              </a:ext>
            </a:extLst>
          </p:cNvPr>
          <p:cNvSpPr txBox="1"/>
          <p:nvPr/>
        </p:nvSpPr>
        <p:spPr>
          <a:xfrm>
            <a:off x="330740" y="1309249"/>
            <a:ext cx="11531746" cy="5355312"/>
          </a:xfrm>
          <a:prstGeom prst="rect">
            <a:avLst/>
          </a:prstGeom>
          <a:solidFill>
            <a:schemeClr val="bg1"/>
          </a:solidFill>
        </p:spPr>
        <p:txBody>
          <a:bodyPr wrap="square">
            <a:spAutoFit/>
          </a:bodyPr>
          <a:lstStyle/>
          <a:p>
            <a:pPr marL="380990" indent="-380990">
              <a:spcBef>
                <a:spcPts val="600"/>
              </a:spcBef>
              <a:spcAft>
                <a:spcPts val="600"/>
              </a:spcAft>
              <a:buSzPct val="150000"/>
              <a:buFont typeface="Arial" panose="020B0604020202020204" pitchFamily="34" charset="0"/>
              <a:buChar char="•"/>
            </a:pPr>
            <a:r>
              <a:rPr lang="en-US" sz="2400" b="1" dirty="0">
                <a:solidFill>
                  <a:srgbClr val="0C4A6D"/>
                </a:solidFill>
              </a:rPr>
              <a:t>Inventory List: </a:t>
            </a:r>
            <a:r>
              <a:rPr lang="en-US" sz="2400" dirty="0">
                <a:solidFill>
                  <a:srgbClr val="0C4A6D"/>
                </a:solidFill>
              </a:rPr>
              <a:t>This list should include all inventory with an acquisition purchase of over $500 (per item) or less, if the subgrantee has a lower threshold. The list should include data devices and vehicle inventory. </a:t>
            </a:r>
          </a:p>
          <a:p>
            <a:pPr marL="380990" indent="-380990">
              <a:spcBef>
                <a:spcPts val="600"/>
              </a:spcBef>
              <a:spcAft>
                <a:spcPts val="600"/>
              </a:spcAft>
              <a:buSzPct val="150000"/>
              <a:buFont typeface="Arial" panose="020B0604020202020204" pitchFamily="34" charset="0"/>
              <a:buChar char="•"/>
            </a:pPr>
            <a:r>
              <a:rPr lang="en-US" sz="2400" b="1" dirty="0">
                <a:solidFill>
                  <a:srgbClr val="0C4A6D"/>
                </a:solidFill>
              </a:rPr>
              <a:t>Job Duty Statements: </a:t>
            </a:r>
            <a:r>
              <a:rPr lang="en-US" sz="2400" dirty="0">
                <a:solidFill>
                  <a:srgbClr val="0C4A6D"/>
                </a:solidFill>
              </a:rPr>
              <a:t>The statements should be from your local Human Resources Department. </a:t>
            </a:r>
          </a:p>
          <a:p>
            <a:pPr marL="380990" indent="-380990">
              <a:spcBef>
                <a:spcPts val="600"/>
              </a:spcBef>
              <a:spcAft>
                <a:spcPts val="600"/>
              </a:spcAft>
              <a:buSzPct val="150000"/>
              <a:buFont typeface="Arial" panose="020B0604020202020204" pitchFamily="34" charset="0"/>
              <a:buChar char="•"/>
            </a:pPr>
            <a:r>
              <a:rPr lang="en-US" sz="2400" b="1" dirty="0">
                <a:solidFill>
                  <a:srgbClr val="0C4A6D"/>
                </a:solidFill>
              </a:rPr>
              <a:t>Organizational Charts: </a:t>
            </a:r>
            <a:r>
              <a:rPr lang="en-US" sz="2400" dirty="0">
                <a:solidFill>
                  <a:srgbClr val="0C4A6D"/>
                </a:solidFill>
              </a:rPr>
              <a:t>Must include name and job title of all staff funded with MEP funds (partially or fully). Exception would be teachers (temporary) or staff hired for extra hours. Subgrantees should maintain records of their extra hours staff and temporary staff as they are also subject to the time and effort federal regulations.</a:t>
            </a:r>
          </a:p>
          <a:p>
            <a:pPr marL="380990" indent="-380990">
              <a:spcBef>
                <a:spcPts val="600"/>
              </a:spcBef>
              <a:spcAft>
                <a:spcPts val="600"/>
              </a:spcAft>
              <a:buSzPct val="150000"/>
              <a:buFont typeface="Arial" panose="020B0604020202020204" pitchFamily="34" charset="0"/>
              <a:buChar char="•"/>
            </a:pPr>
            <a:r>
              <a:rPr lang="en-US" sz="2400" b="1" dirty="0">
                <a:solidFill>
                  <a:srgbClr val="0C4A6D"/>
                </a:solidFill>
              </a:rPr>
              <a:t>Summer Waivers: </a:t>
            </a:r>
            <a:r>
              <a:rPr lang="en-US" sz="2400" dirty="0">
                <a:solidFill>
                  <a:srgbClr val="0C4A6D"/>
                </a:solidFill>
              </a:rPr>
              <a:t>Region, DFD and DSA subgrantees must provide summer waiver if they do not meet the requirements listed in California </a:t>
            </a:r>
            <a:r>
              <a:rPr lang="en-US" sz="2400" i="1" dirty="0">
                <a:solidFill>
                  <a:srgbClr val="0C4A6D"/>
                </a:solidFill>
              </a:rPr>
              <a:t>Education Code </a:t>
            </a:r>
            <a:r>
              <a:rPr lang="en-US" sz="2400" dirty="0">
                <a:solidFill>
                  <a:srgbClr val="0C4A6D"/>
                </a:solidFill>
              </a:rPr>
              <a:t>(</a:t>
            </a:r>
            <a:r>
              <a:rPr lang="en-US" sz="2400" i="1" dirty="0">
                <a:solidFill>
                  <a:srgbClr val="0C4A6D"/>
                </a:solidFill>
              </a:rPr>
              <a:t>EC</a:t>
            </a:r>
            <a:r>
              <a:rPr lang="en-US" sz="2400" dirty="0">
                <a:solidFill>
                  <a:srgbClr val="0C4A6D"/>
                </a:solidFill>
              </a:rPr>
              <a:t>)</a:t>
            </a:r>
            <a:r>
              <a:rPr lang="en-US" sz="2400" i="1" dirty="0">
                <a:solidFill>
                  <a:srgbClr val="0C4A6D"/>
                </a:solidFill>
              </a:rPr>
              <a:t> </a:t>
            </a:r>
            <a:r>
              <a:rPr lang="en-US" sz="2400" dirty="0">
                <a:solidFill>
                  <a:srgbClr val="0C4A6D"/>
                </a:solidFill>
              </a:rPr>
              <a:t>Section 54444.3 for the summer 2025. </a:t>
            </a:r>
          </a:p>
        </p:txBody>
      </p:sp>
    </p:spTree>
    <p:extLst>
      <p:ext uri="{BB962C8B-B14F-4D97-AF65-F5344CB8AC3E}">
        <p14:creationId xmlns:p14="http://schemas.microsoft.com/office/powerpoint/2010/main" val="247329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E66D-F59B-83AF-C687-A83AB13ED775}"/>
              </a:ext>
            </a:extLst>
          </p:cNvPr>
          <p:cNvSpPr>
            <a:spLocks noGrp="1"/>
          </p:cNvSpPr>
          <p:nvPr>
            <p:ph type="title"/>
          </p:nvPr>
        </p:nvSpPr>
        <p:spPr/>
        <p:txBody>
          <a:bodyPr/>
          <a:lstStyle/>
          <a:p>
            <a:r>
              <a:rPr lang="en-US" b="1" dirty="0"/>
              <a:t>Levels of Review</a:t>
            </a:r>
          </a:p>
        </p:txBody>
      </p:sp>
      <p:grpSp>
        <p:nvGrpSpPr>
          <p:cNvPr id="3" name="Group 2" descr="A graphic showing that DSAs and MOUs submit applications to the RA. DFDs and RAs submit applications to the CDE Migrant Education Office">
            <a:extLst>
              <a:ext uri="{FF2B5EF4-FFF2-40B4-BE49-F238E27FC236}">
                <a16:creationId xmlns:a16="http://schemas.microsoft.com/office/drawing/2014/main" id="{659F1525-F81F-BFE2-D37A-9B44DED71271}"/>
              </a:ext>
            </a:extLst>
          </p:cNvPr>
          <p:cNvGrpSpPr/>
          <p:nvPr/>
        </p:nvGrpSpPr>
        <p:grpSpPr>
          <a:xfrm>
            <a:off x="1034142" y="1643136"/>
            <a:ext cx="10417629" cy="4692350"/>
            <a:chOff x="1692275" y="1805781"/>
            <a:chExt cx="9144000" cy="4114800"/>
          </a:xfrm>
        </p:grpSpPr>
        <p:graphicFrame>
          <p:nvGraphicFramePr>
            <p:cNvPr id="4" name="Content Placeholder 3" descr="Flow of the Migrant Education Online Application System " title="System Flow">
              <a:extLst>
                <a:ext uri="{FF2B5EF4-FFF2-40B4-BE49-F238E27FC236}">
                  <a16:creationId xmlns:a16="http://schemas.microsoft.com/office/drawing/2014/main" id="{5DC1B52C-35AB-D543-7672-3AD8E5A16728}"/>
                </a:ext>
              </a:extLst>
            </p:cNvPr>
            <p:cNvGraphicFramePr>
              <a:graphicFrameLocks/>
            </p:cNvGraphicFramePr>
            <p:nvPr>
              <p:extLst>
                <p:ext uri="{D42A27DB-BD31-4B8C-83A1-F6EECF244321}">
                  <p14:modId xmlns:p14="http://schemas.microsoft.com/office/powerpoint/2010/main" val="813124766"/>
                </p:ext>
              </p:extLst>
            </p:nvPr>
          </p:nvGraphicFramePr>
          <p:xfrm>
            <a:off x="1692275" y="1805781"/>
            <a:ext cx="9144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Arrow 4" descr="Arrow pointing up">
              <a:extLst>
                <a:ext uri="{FF2B5EF4-FFF2-40B4-BE49-F238E27FC236}">
                  <a16:creationId xmlns:a16="http://schemas.microsoft.com/office/drawing/2014/main" id="{73D4984E-5BA3-9281-6033-F1F9BA3B2321}"/>
                </a:ext>
              </a:extLst>
            </p:cNvPr>
            <p:cNvSpPr/>
            <p:nvPr/>
          </p:nvSpPr>
          <p:spPr>
            <a:xfrm>
              <a:off x="2752154" y="4312603"/>
              <a:ext cx="777875" cy="381000"/>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US" sz="1300" dirty="0">
                <a:solidFill>
                  <a:schemeClr val="accent2">
                    <a:lumMod val="20000"/>
                    <a:lumOff val="80000"/>
                  </a:schemeClr>
                </a:solidFill>
              </a:endParaRPr>
            </a:p>
          </p:txBody>
        </p:sp>
        <p:sp>
          <p:nvSpPr>
            <p:cNvPr id="6" name="Up Arrow 5" descr="Arrow pointing up">
              <a:extLst>
                <a:ext uri="{FF2B5EF4-FFF2-40B4-BE49-F238E27FC236}">
                  <a16:creationId xmlns:a16="http://schemas.microsoft.com/office/drawing/2014/main" id="{238C02FD-4A7B-E8A1-E0E2-3081E0514BBC}"/>
                </a:ext>
              </a:extLst>
            </p:cNvPr>
            <p:cNvSpPr/>
            <p:nvPr/>
          </p:nvSpPr>
          <p:spPr>
            <a:xfrm>
              <a:off x="5786437" y="4312603"/>
              <a:ext cx="777875" cy="381000"/>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US" sz="1300" dirty="0">
                <a:solidFill>
                  <a:srgbClr val="FFFFCC"/>
                </a:solidFill>
              </a:endParaRPr>
            </a:p>
          </p:txBody>
        </p:sp>
        <p:sp>
          <p:nvSpPr>
            <p:cNvPr id="7" name="Up Arrow 6" descr="Arrow pointing up">
              <a:extLst>
                <a:ext uri="{FF2B5EF4-FFF2-40B4-BE49-F238E27FC236}">
                  <a16:creationId xmlns:a16="http://schemas.microsoft.com/office/drawing/2014/main" id="{0FD98F2F-EA10-51BE-5823-B5B810556424}"/>
                </a:ext>
              </a:extLst>
            </p:cNvPr>
            <p:cNvSpPr/>
            <p:nvPr/>
          </p:nvSpPr>
          <p:spPr>
            <a:xfrm>
              <a:off x="9002712" y="2960497"/>
              <a:ext cx="777875" cy="381000"/>
            </a:xfrm>
            <a:prstGeom prst="up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US" sz="1300" dirty="0">
                <a:solidFill>
                  <a:srgbClr val="FFFFCC"/>
                </a:solidFill>
              </a:endParaRPr>
            </a:p>
          </p:txBody>
        </p:sp>
        <p:sp>
          <p:nvSpPr>
            <p:cNvPr id="8" name="Up Arrow 7" descr="Arrow pointing up">
              <a:extLst>
                <a:ext uri="{FF2B5EF4-FFF2-40B4-BE49-F238E27FC236}">
                  <a16:creationId xmlns:a16="http://schemas.microsoft.com/office/drawing/2014/main" id="{187AD1CD-8DC7-D9E7-9734-DAA1F8557B3C}"/>
                </a:ext>
              </a:extLst>
            </p:cNvPr>
            <p:cNvSpPr/>
            <p:nvPr/>
          </p:nvSpPr>
          <p:spPr>
            <a:xfrm>
              <a:off x="4403726" y="2960497"/>
              <a:ext cx="777875" cy="381000"/>
            </a:xfrm>
            <a:prstGeom prst="up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US" sz="1300" dirty="0">
                <a:solidFill>
                  <a:srgbClr val="FFFFCC"/>
                </a:solidFill>
              </a:endParaRPr>
            </a:p>
          </p:txBody>
        </p:sp>
      </p:grpSp>
      <p:sp>
        <p:nvSpPr>
          <p:cNvPr id="9" name="Slide Number Placeholder 3">
            <a:extLst>
              <a:ext uri="{FF2B5EF4-FFF2-40B4-BE49-F238E27FC236}">
                <a16:creationId xmlns:a16="http://schemas.microsoft.com/office/drawing/2014/main" id="{72BAC13A-B9D9-119C-268E-64B94D42C575}"/>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9</a:t>
            </a:fld>
            <a:endParaRPr lang="en-US" altLang="en-US" dirty="0"/>
          </a:p>
        </p:txBody>
      </p:sp>
    </p:spTree>
    <p:extLst>
      <p:ext uri="{BB962C8B-B14F-4D97-AF65-F5344CB8AC3E}">
        <p14:creationId xmlns:p14="http://schemas.microsoft.com/office/powerpoint/2010/main" val="37097321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10270-8A18-3E55-3A4D-30D69A2E9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FCBBD-8BE2-F9A2-82FE-C0FF48621297}"/>
              </a:ext>
            </a:extLst>
          </p:cNvPr>
          <p:cNvSpPr>
            <a:spLocks noGrp="1"/>
          </p:cNvSpPr>
          <p:nvPr>
            <p:ph type="title"/>
          </p:nvPr>
        </p:nvSpPr>
        <p:spPr/>
        <p:txBody>
          <a:bodyPr/>
          <a:lstStyle/>
          <a:p>
            <a:r>
              <a:rPr lang="en-US" b="1" dirty="0"/>
              <a:t>Other Requirements for Regions and DFDs</a:t>
            </a:r>
          </a:p>
        </p:txBody>
      </p:sp>
      <p:sp>
        <p:nvSpPr>
          <p:cNvPr id="7" name="TextBox 6">
            <a:extLst>
              <a:ext uri="{FF2B5EF4-FFF2-40B4-BE49-F238E27FC236}">
                <a16:creationId xmlns:a16="http://schemas.microsoft.com/office/drawing/2014/main" id="{936BA109-6433-4899-B3B1-250DC4207963}"/>
              </a:ext>
            </a:extLst>
          </p:cNvPr>
          <p:cNvSpPr txBox="1"/>
          <p:nvPr/>
        </p:nvSpPr>
        <p:spPr>
          <a:xfrm>
            <a:off x="544749" y="1529362"/>
            <a:ext cx="11494851" cy="4985980"/>
          </a:xfrm>
          <a:prstGeom prst="rect">
            <a:avLst/>
          </a:prstGeom>
          <a:solidFill>
            <a:schemeClr val="bg1"/>
          </a:solidFill>
        </p:spPr>
        <p:txBody>
          <a:bodyPr wrap="square">
            <a:spAutoFit/>
          </a:bodyPr>
          <a:lstStyle/>
          <a:p>
            <a:pPr>
              <a:spcAft>
                <a:spcPts val="1800"/>
              </a:spcAft>
              <a:buSzPct val="150000"/>
            </a:pPr>
            <a:r>
              <a:rPr lang="en-US" sz="3200" b="1" dirty="0">
                <a:solidFill>
                  <a:srgbClr val="0C4A6D"/>
                </a:solidFill>
              </a:rPr>
              <a:t>Please visit the </a:t>
            </a:r>
            <a:r>
              <a:rPr lang="en-US" sz="3200" b="1" dirty="0">
                <a:solidFill>
                  <a:srgbClr val="0C4A6D"/>
                </a:solidFill>
                <a:hlinkClick r:id="rId3"/>
              </a:rPr>
              <a:t>2025–26 General Guidelines and Timeline webpage </a:t>
            </a:r>
            <a:r>
              <a:rPr lang="en-US" sz="3200" b="1" dirty="0">
                <a:solidFill>
                  <a:srgbClr val="0C4A6D"/>
                </a:solidFill>
              </a:rPr>
              <a:t>for more program requirements, for example: </a:t>
            </a:r>
          </a:p>
          <a:p>
            <a:pPr marL="457200" indent="-457200">
              <a:spcAft>
                <a:spcPts val="600"/>
              </a:spcAft>
              <a:buSzPct val="150000"/>
              <a:buFont typeface="Arial" panose="020B0604020202020204" pitchFamily="34" charset="0"/>
              <a:buChar char="•"/>
            </a:pPr>
            <a:r>
              <a:rPr lang="en-US" sz="2800" b="0" i="0" dirty="0">
                <a:solidFill>
                  <a:srgbClr val="000000"/>
                </a:solidFill>
                <a:effectLst/>
                <a:latin typeface="Helvetica Neue"/>
              </a:rPr>
              <a:t>The MEP grant application must include at least one Summer Leadership Institute program that takes place on the campus of an institution of higher education.</a:t>
            </a:r>
          </a:p>
          <a:p>
            <a:pPr marL="457200" indent="-457200">
              <a:spcAft>
                <a:spcPts val="600"/>
              </a:spcAft>
              <a:buSzPct val="150000"/>
              <a:buFont typeface="Arial" panose="020B0604020202020204" pitchFamily="34" charset="0"/>
              <a:buChar char="•"/>
            </a:pPr>
            <a:r>
              <a:rPr lang="en-US" sz="2800" b="0" i="0" dirty="0">
                <a:solidFill>
                  <a:srgbClr val="000000"/>
                </a:solidFill>
                <a:effectLst/>
                <a:latin typeface="Helvetica Neue"/>
              </a:rPr>
              <a:t>The MEP grant application must include a Speech and Debate program </a:t>
            </a:r>
            <a:r>
              <a:rPr lang="en-US" sz="2800" dirty="0">
                <a:solidFill>
                  <a:srgbClr val="000000"/>
                </a:solidFill>
                <a:latin typeface="Helvetica Neue"/>
              </a:rPr>
              <a:t>including a</a:t>
            </a:r>
            <a:r>
              <a:rPr lang="en-US" sz="2800" b="0" i="0" dirty="0">
                <a:solidFill>
                  <a:srgbClr val="000000"/>
                </a:solidFill>
                <a:effectLst/>
                <a:latin typeface="Helvetica Neue"/>
              </a:rPr>
              <a:t> regional tournament. </a:t>
            </a:r>
            <a:r>
              <a:rPr lang="en-US" sz="2800" dirty="0">
                <a:solidFill>
                  <a:srgbClr val="000000"/>
                </a:solidFill>
                <a:latin typeface="Helvetica Neue"/>
              </a:rPr>
              <a:t>R</a:t>
            </a:r>
            <a:r>
              <a:rPr lang="en-US" sz="2800" b="0" i="0" dirty="0">
                <a:solidFill>
                  <a:srgbClr val="000000"/>
                </a:solidFill>
                <a:effectLst/>
                <a:latin typeface="Helvetica Neue"/>
              </a:rPr>
              <a:t>egions</a:t>
            </a:r>
            <a:r>
              <a:rPr lang="en-US" sz="2800" dirty="0">
                <a:solidFill>
                  <a:srgbClr val="000000"/>
                </a:solidFill>
                <a:latin typeface="Helvetica Neue"/>
              </a:rPr>
              <a:t>/DFDs can</a:t>
            </a:r>
            <a:r>
              <a:rPr lang="en-US" sz="2800" b="0" i="0" dirty="0">
                <a:solidFill>
                  <a:srgbClr val="000000"/>
                </a:solidFill>
                <a:effectLst/>
                <a:latin typeface="Helvetica Neue"/>
              </a:rPr>
              <a:t> host their own tournament or partner with a neighboring Region/DFD.</a:t>
            </a:r>
          </a:p>
          <a:p>
            <a:pPr marL="457200" indent="-457200">
              <a:spcAft>
                <a:spcPts val="600"/>
              </a:spcAft>
              <a:buSzPct val="150000"/>
              <a:buFont typeface="Arial" panose="020B0604020202020204" pitchFamily="34" charset="0"/>
              <a:buChar char="•"/>
            </a:pPr>
            <a:r>
              <a:rPr lang="en-US" sz="2800" dirty="0">
                <a:solidFill>
                  <a:srgbClr val="000000"/>
                </a:solidFill>
                <a:latin typeface="Helvetica Neue"/>
              </a:rPr>
              <a:t>And other requirements. </a:t>
            </a:r>
            <a:endParaRPr lang="en-US" sz="2800" b="0" i="0" dirty="0">
              <a:solidFill>
                <a:srgbClr val="000000"/>
              </a:solidFill>
              <a:effectLst/>
              <a:latin typeface="Helvetica Neue"/>
            </a:endParaRPr>
          </a:p>
          <a:p>
            <a:pPr marL="457200" indent="-457200">
              <a:buSzPct val="150000"/>
              <a:buFont typeface="Arial" panose="020B0604020202020204" pitchFamily="34" charset="0"/>
              <a:buChar char="•"/>
            </a:pPr>
            <a:endParaRPr lang="en-US" sz="2800" dirty="0">
              <a:solidFill>
                <a:srgbClr val="0C4A6D"/>
              </a:solidFill>
            </a:endParaRPr>
          </a:p>
        </p:txBody>
      </p:sp>
    </p:spTree>
    <p:extLst>
      <p:ext uri="{BB962C8B-B14F-4D97-AF65-F5344CB8AC3E}">
        <p14:creationId xmlns:p14="http://schemas.microsoft.com/office/powerpoint/2010/main" val="42242346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101D9-6037-6F18-9465-8C9534A7E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41EC3-305A-7E49-30CB-8B1085339B0C}"/>
              </a:ext>
            </a:extLst>
          </p:cNvPr>
          <p:cNvSpPr>
            <a:spLocks noGrp="1"/>
          </p:cNvSpPr>
          <p:nvPr>
            <p:ph type="title"/>
          </p:nvPr>
        </p:nvSpPr>
        <p:spPr>
          <a:xfrm>
            <a:off x="152400" y="232818"/>
            <a:ext cx="11887200" cy="1325563"/>
          </a:xfrm>
        </p:spPr>
        <p:txBody>
          <a:bodyPr/>
          <a:lstStyle/>
          <a:p>
            <a:r>
              <a:rPr lang="en-US" b="1" dirty="0"/>
              <a:t>Check for Understanding – Zoom Poll (3)</a:t>
            </a:r>
          </a:p>
        </p:txBody>
      </p:sp>
      <p:sp>
        <p:nvSpPr>
          <p:cNvPr id="3" name="Content Placeholder 2">
            <a:extLst>
              <a:ext uri="{FF2B5EF4-FFF2-40B4-BE49-F238E27FC236}">
                <a16:creationId xmlns:a16="http://schemas.microsoft.com/office/drawing/2014/main" id="{B7F46347-FD91-8098-A801-57ABDD1B6025}"/>
              </a:ext>
            </a:extLst>
          </p:cNvPr>
          <p:cNvSpPr>
            <a:spLocks noGrp="1"/>
          </p:cNvSpPr>
          <p:nvPr>
            <p:ph idx="1"/>
          </p:nvPr>
        </p:nvSpPr>
        <p:spPr>
          <a:xfrm>
            <a:off x="152399" y="3889755"/>
            <a:ext cx="11887199" cy="1903685"/>
          </a:xfrm>
        </p:spPr>
        <p:txBody>
          <a:bodyPr>
            <a:normAutofit/>
          </a:bodyPr>
          <a:lstStyle/>
          <a:p>
            <a:pPr marL="0" indent="0" algn="ctr">
              <a:lnSpc>
                <a:spcPct val="100000"/>
              </a:lnSpc>
              <a:spcBef>
                <a:spcPts val="600"/>
              </a:spcBef>
              <a:spcAft>
                <a:spcPts val="600"/>
              </a:spcAft>
              <a:buNone/>
            </a:pPr>
            <a:r>
              <a:rPr lang="en-US" dirty="0"/>
              <a:t>Learning Objective #1: Participants will understand how to navigate the online eMEP system to complete their 2025–26 MEP application (and review district applications as necessary).</a:t>
            </a:r>
          </a:p>
        </p:txBody>
      </p:sp>
      <p:sp>
        <p:nvSpPr>
          <p:cNvPr id="4" name="Slide Number Placeholder 3">
            <a:extLst>
              <a:ext uri="{FF2B5EF4-FFF2-40B4-BE49-F238E27FC236}">
                <a16:creationId xmlns:a16="http://schemas.microsoft.com/office/drawing/2014/main" id="{06E3159A-D927-1431-7360-364A37A5914F}"/>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91</a:t>
            </a:fld>
            <a:endParaRPr lang="en-US" altLang="en-US" dirty="0"/>
          </a:p>
        </p:txBody>
      </p:sp>
      <p:pic>
        <p:nvPicPr>
          <p:cNvPr id="6" name="Graphic 5" descr="Lightbulb and gear outline">
            <a:extLst>
              <a:ext uri="{FF2B5EF4-FFF2-40B4-BE49-F238E27FC236}">
                <a16:creationId xmlns:a16="http://schemas.microsoft.com/office/drawing/2014/main" id="{0AF0822D-AF75-DFD1-A6B3-49920FFE93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4991" y="1624837"/>
            <a:ext cx="1922017" cy="1922017"/>
          </a:xfrm>
          <a:prstGeom prst="rect">
            <a:avLst/>
          </a:prstGeom>
        </p:spPr>
      </p:pic>
    </p:spTree>
    <p:extLst>
      <p:ext uri="{BB962C8B-B14F-4D97-AF65-F5344CB8AC3E}">
        <p14:creationId xmlns:p14="http://schemas.microsoft.com/office/powerpoint/2010/main" val="20096277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Summer Waivers</a:t>
            </a:r>
          </a:p>
        </p:txBody>
      </p:sp>
      <p:pic>
        <p:nvPicPr>
          <p:cNvPr id="7" name="Graphic 6" descr="Dim (Smaller Sun) with solid fill">
            <a:extLst>
              <a:ext uri="{FF2B5EF4-FFF2-40B4-BE49-F238E27FC236}">
                <a16:creationId xmlns:a16="http://schemas.microsoft.com/office/drawing/2014/main" id="{4D325D39-FA98-371F-4426-503F7CC2A6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3541" y="1737128"/>
            <a:ext cx="4124917" cy="4124917"/>
          </a:xfrm>
          <a:prstGeom prst="rect">
            <a:avLst/>
          </a:prstGeom>
        </p:spPr>
      </p:pic>
    </p:spTree>
    <p:extLst>
      <p:ext uri="{BB962C8B-B14F-4D97-AF65-F5344CB8AC3E}">
        <p14:creationId xmlns:p14="http://schemas.microsoft.com/office/powerpoint/2010/main" val="42123002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i="1" dirty="0"/>
              <a:t>EC </a:t>
            </a:r>
            <a:r>
              <a:rPr lang="en-US" dirty="0"/>
              <a:t>Section 54444.3(a)(1)(A) </a:t>
            </a:r>
          </a:p>
        </p:txBody>
      </p:sp>
      <p:sp>
        <p:nvSpPr>
          <p:cNvPr id="3" name="Content Placeholder 2"/>
          <p:cNvSpPr>
            <a:spLocks noGrp="1"/>
          </p:cNvSpPr>
          <p:nvPr>
            <p:ph idx="1"/>
          </p:nvPr>
        </p:nvSpPr>
        <p:spPr/>
        <p:txBody>
          <a:bodyPr>
            <a:normAutofit fontScale="92500" lnSpcReduction="10000"/>
          </a:bodyPr>
          <a:lstStyle/>
          <a:p>
            <a:pPr marR="0" indent="0">
              <a:spcBef>
                <a:spcPts val="0"/>
              </a:spcBef>
              <a:spcAft>
                <a:spcPts val="600"/>
              </a:spcAft>
              <a:buNone/>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Each operating agency receiving Title I Migrant Education funding shall conduct summer school programs for eligible migratory children in kindergarten and grades 1 to 12, inclusive. The summer school programs shall respond to the individual needs of participating pupils and shall build on and be consistent with the instructional programs offered to these pupils during the regular school year. Each summer school program shall be funded, to the extent that funds are available, by federal funds earmarked for migrant education programs, and shall meet the following criteria:</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600"/>
              </a:spcBef>
              <a:spcAft>
                <a:spcPts val="600"/>
              </a:spcAft>
              <a:buNone/>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That summer school programs meet the following time requirements:</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600"/>
              </a:spcBef>
              <a:spcAft>
                <a:spcPts val="600"/>
              </a:spcAft>
              <a:buNone/>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 kindergarten classes, not less than 180 minutes per day, based upon the full apportionment day of 240 minutes, including recesses, for not less than 20 teaching days.</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600"/>
              </a:spcBef>
              <a:spcAft>
                <a:spcPts val="600"/>
              </a:spcAft>
              <a:buNone/>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(ii) For grades 1 to 8, not less than 200 minutes per day, based upon the full apportionment day of 240 minutes, including recesses and passing time but excluding noon intermissions, for not less than 20 teaching days.</a:t>
            </a:r>
            <a:endPar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R="0" indent="0">
              <a:spcBef>
                <a:spcPts val="600"/>
              </a:spcBef>
              <a:spcAft>
                <a:spcPts val="600"/>
              </a:spcAft>
              <a:buNone/>
            </a:pPr>
            <a:r>
              <a:rPr lang="en-US" sz="2400" dirty="0">
                <a:solidFill>
                  <a:srgbClr val="000000"/>
                </a:solidFill>
                <a:effectLst/>
                <a:latin typeface="Arial" panose="020B0604020202020204" pitchFamily="34" charset="0"/>
                <a:ea typeface="Calibri" panose="020F0502020204030204" pitchFamily="34" charset="0"/>
              </a:rPr>
              <a:t>(iii) For grades 7 to 12, not less than 240 minutes per day, including passing time but excluding noon intermissions, for not less than 30 teaching days.</a:t>
            </a:r>
            <a:endParaRPr lang="en-US" sz="4000" dirty="0"/>
          </a:p>
        </p:txBody>
      </p:sp>
      <p:sp>
        <p:nvSpPr>
          <p:cNvPr id="4" name="Slide Number Placeholder 3"/>
          <p:cNvSpPr>
            <a:spLocks noGrp="1"/>
          </p:cNvSpPr>
          <p:nvPr>
            <p:ph type="sldNum" sz="quarter" idx="4294967295"/>
          </p:nvPr>
        </p:nvSpPr>
        <p:spPr>
          <a:xfrm>
            <a:off x="9956800" y="6094413"/>
            <a:ext cx="2235200" cy="457200"/>
          </a:xfrm>
          <a:prstGeom prst="rect">
            <a:avLst/>
          </a:prstGeom>
        </p:spPr>
        <p:txBody>
          <a:bodyPr/>
          <a:lstStyle/>
          <a:p>
            <a:pPr>
              <a:defRPr/>
            </a:pPr>
            <a:fld id="{D6029DA4-09B0-4A2D-AA4B-CC45A202471A}" type="slidenum">
              <a:rPr lang="en-US" altLang="en-US" smtClean="0"/>
              <a:pPr>
                <a:defRPr/>
              </a:pPr>
              <a:t>93</a:t>
            </a:fld>
            <a:endParaRPr lang="en-US" altLang="en-US" dirty="0"/>
          </a:p>
        </p:txBody>
      </p:sp>
      <p:grpSp>
        <p:nvGrpSpPr>
          <p:cNvPr id="15" name="Group 14">
            <a:extLst>
              <a:ext uri="{FF2B5EF4-FFF2-40B4-BE49-F238E27FC236}">
                <a16:creationId xmlns:a16="http://schemas.microsoft.com/office/drawing/2014/main" id="{FE189E57-7767-85DE-5F12-D1704AF6EDFD}"/>
              </a:ext>
            </a:extLst>
          </p:cNvPr>
          <p:cNvGrpSpPr/>
          <p:nvPr/>
        </p:nvGrpSpPr>
        <p:grpSpPr>
          <a:xfrm>
            <a:off x="375223" y="4285980"/>
            <a:ext cx="11429280" cy="1872360"/>
            <a:chOff x="375223" y="4285980"/>
            <a:chExt cx="11429280" cy="187236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4812839-F6EF-F3A9-EC2A-A07810362B4C}"/>
                    </a:ext>
                  </a:extLst>
                </p14:cNvPr>
                <p14:cNvContentPartPr/>
                <p14:nvPr/>
              </p14:nvContentPartPr>
              <p14:xfrm>
                <a:off x="407623" y="4285980"/>
                <a:ext cx="10465920" cy="360"/>
              </p14:xfrm>
            </p:contentPart>
          </mc:Choice>
          <mc:Fallback xmlns="">
            <p:pic>
              <p:nvPicPr>
                <p:cNvPr id="5" name="Ink 4">
                  <a:extLst>
                    <a:ext uri="{FF2B5EF4-FFF2-40B4-BE49-F238E27FC236}">
                      <a16:creationId xmlns:a16="http://schemas.microsoft.com/office/drawing/2014/main" id="{A4812839-F6EF-F3A9-EC2A-A07810362B4C}"/>
                    </a:ext>
                  </a:extLst>
                </p:cNvPr>
                <p:cNvPicPr/>
                <p:nvPr/>
              </p:nvPicPr>
              <p:blipFill>
                <a:blip r:embed="rId4"/>
                <a:stretch>
                  <a:fillRect/>
                </a:stretch>
              </p:blipFill>
              <p:spPr>
                <a:xfrm>
                  <a:off x="335983" y="4142340"/>
                  <a:ext cx="106095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0D33D80-679C-E37A-2A3E-89B307D4219D}"/>
                    </a:ext>
                  </a:extLst>
                </p14:cNvPr>
                <p14:cNvContentPartPr/>
                <p14:nvPr/>
              </p14:nvContentPartPr>
              <p14:xfrm>
                <a:off x="407623" y="4547340"/>
                <a:ext cx="11135880" cy="360"/>
              </p14:xfrm>
            </p:contentPart>
          </mc:Choice>
          <mc:Fallback xmlns="">
            <p:pic>
              <p:nvPicPr>
                <p:cNvPr id="6" name="Ink 5">
                  <a:extLst>
                    <a:ext uri="{FF2B5EF4-FFF2-40B4-BE49-F238E27FC236}">
                      <a16:creationId xmlns:a16="http://schemas.microsoft.com/office/drawing/2014/main" id="{F0D33D80-679C-E37A-2A3E-89B307D4219D}"/>
                    </a:ext>
                  </a:extLst>
                </p:cNvPr>
                <p:cNvPicPr/>
                <p:nvPr/>
              </p:nvPicPr>
              <p:blipFill>
                <a:blip r:embed="rId6"/>
                <a:stretch>
                  <a:fillRect/>
                </a:stretch>
              </p:blipFill>
              <p:spPr>
                <a:xfrm>
                  <a:off x="335983" y="4403700"/>
                  <a:ext cx="11279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B3936806-746C-893B-DA44-5DA9B5101178}"/>
                    </a:ext>
                  </a:extLst>
                </p14:cNvPr>
                <p14:cNvContentPartPr/>
                <p14:nvPr/>
              </p14:nvContentPartPr>
              <p14:xfrm>
                <a:off x="424183" y="5004540"/>
                <a:ext cx="11380320" cy="360"/>
              </p14:xfrm>
            </p:contentPart>
          </mc:Choice>
          <mc:Fallback xmlns="">
            <p:pic>
              <p:nvPicPr>
                <p:cNvPr id="7" name="Ink 6">
                  <a:extLst>
                    <a:ext uri="{FF2B5EF4-FFF2-40B4-BE49-F238E27FC236}">
                      <a16:creationId xmlns:a16="http://schemas.microsoft.com/office/drawing/2014/main" id="{B3936806-746C-893B-DA44-5DA9B5101178}"/>
                    </a:ext>
                  </a:extLst>
                </p:cNvPr>
                <p:cNvPicPr/>
                <p:nvPr/>
              </p:nvPicPr>
              <p:blipFill>
                <a:blip r:embed="rId8"/>
                <a:stretch>
                  <a:fillRect/>
                </a:stretch>
              </p:blipFill>
              <p:spPr>
                <a:xfrm>
                  <a:off x="352543" y="4860900"/>
                  <a:ext cx="115239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3C41FCDB-EF29-9B25-E3BF-8EFE01EC8E0F}"/>
                    </a:ext>
                  </a:extLst>
                </p14:cNvPr>
                <p14:cNvContentPartPr/>
                <p14:nvPr/>
              </p14:nvContentPartPr>
              <p14:xfrm>
                <a:off x="407623" y="5265900"/>
                <a:ext cx="11396880" cy="360"/>
              </p14:xfrm>
            </p:contentPart>
          </mc:Choice>
          <mc:Fallback xmlns="">
            <p:pic>
              <p:nvPicPr>
                <p:cNvPr id="8" name="Ink 7">
                  <a:extLst>
                    <a:ext uri="{FF2B5EF4-FFF2-40B4-BE49-F238E27FC236}">
                      <a16:creationId xmlns:a16="http://schemas.microsoft.com/office/drawing/2014/main" id="{3C41FCDB-EF29-9B25-E3BF-8EFE01EC8E0F}"/>
                    </a:ext>
                  </a:extLst>
                </p:cNvPr>
                <p:cNvPicPr/>
                <p:nvPr/>
              </p:nvPicPr>
              <p:blipFill>
                <a:blip r:embed="rId10"/>
                <a:stretch>
                  <a:fillRect/>
                </a:stretch>
              </p:blipFill>
              <p:spPr>
                <a:xfrm>
                  <a:off x="335983" y="5121900"/>
                  <a:ext cx="11540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3F09BB73-3EC6-324D-C245-6C13DE796F1B}"/>
                    </a:ext>
                  </a:extLst>
                </p14:cNvPr>
                <p14:cNvContentPartPr/>
                <p14:nvPr/>
              </p14:nvContentPartPr>
              <p14:xfrm>
                <a:off x="375223" y="5472180"/>
                <a:ext cx="4336200" cy="360"/>
              </p14:xfrm>
            </p:contentPart>
          </mc:Choice>
          <mc:Fallback xmlns="">
            <p:pic>
              <p:nvPicPr>
                <p:cNvPr id="9" name="Ink 8">
                  <a:extLst>
                    <a:ext uri="{FF2B5EF4-FFF2-40B4-BE49-F238E27FC236}">
                      <a16:creationId xmlns:a16="http://schemas.microsoft.com/office/drawing/2014/main" id="{3F09BB73-3EC6-324D-C245-6C13DE796F1B}"/>
                    </a:ext>
                  </a:extLst>
                </p:cNvPr>
                <p:cNvPicPr/>
                <p:nvPr/>
              </p:nvPicPr>
              <p:blipFill>
                <a:blip r:embed="rId12"/>
                <a:stretch>
                  <a:fillRect/>
                </a:stretch>
              </p:blipFill>
              <p:spPr>
                <a:xfrm>
                  <a:off x="303583" y="5328540"/>
                  <a:ext cx="4479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B3B6A100-3442-8C61-774F-0AC78C3D8CC7}"/>
                    </a:ext>
                  </a:extLst>
                </p14:cNvPr>
                <p14:cNvContentPartPr/>
                <p14:nvPr/>
              </p14:nvContentPartPr>
              <p14:xfrm>
                <a:off x="391783" y="5896620"/>
                <a:ext cx="10530360" cy="360"/>
              </p14:xfrm>
            </p:contentPart>
          </mc:Choice>
          <mc:Fallback xmlns="">
            <p:pic>
              <p:nvPicPr>
                <p:cNvPr id="13" name="Ink 12">
                  <a:extLst>
                    <a:ext uri="{FF2B5EF4-FFF2-40B4-BE49-F238E27FC236}">
                      <a16:creationId xmlns:a16="http://schemas.microsoft.com/office/drawing/2014/main" id="{B3B6A100-3442-8C61-774F-0AC78C3D8CC7}"/>
                    </a:ext>
                  </a:extLst>
                </p:cNvPr>
                <p:cNvPicPr/>
                <p:nvPr/>
              </p:nvPicPr>
              <p:blipFill>
                <a:blip r:embed="rId14"/>
                <a:stretch>
                  <a:fillRect/>
                </a:stretch>
              </p:blipFill>
              <p:spPr>
                <a:xfrm>
                  <a:off x="320143" y="5752980"/>
                  <a:ext cx="1067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9540EC7E-CE51-F0CC-4BCD-D461B323181D}"/>
                    </a:ext>
                  </a:extLst>
                </p14:cNvPr>
                <p14:cNvContentPartPr/>
                <p14:nvPr/>
              </p14:nvContentPartPr>
              <p14:xfrm>
                <a:off x="407623" y="6157980"/>
                <a:ext cx="8029080" cy="360"/>
              </p14:xfrm>
            </p:contentPart>
          </mc:Choice>
          <mc:Fallback xmlns="">
            <p:pic>
              <p:nvPicPr>
                <p:cNvPr id="14" name="Ink 13">
                  <a:extLst>
                    <a:ext uri="{FF2B5EF4-FFF2-40B4-BE49-F238E27FC236}">
                      <a16:creationId xmlns:a16="http://schemas.microsoft.com/office/drawing/2014/main" id="{9540EC7E-CE51-F0CC-4BCD-D461B323181D}"/>
                    </a:ext>
                  </a:extLst>
                </p:cNvPr>
                <p:cNvPicPr/>
                <p:nvPr/>
              </p:nvPicPr>
              <p:blipFill>
                <a:blip r:embed="rId16"/>
                <a:stretch>
                  <a:fillRect/>
                </a:stretch>
              </p:blipFill>
              <p:spPr>
                <a:xfrm>
                  <a:off x="335983" y="6014340"/>
                  <a:ext cx="8172720" cy="288000"/>
                </a:xfrm>
                <a:prstGeom prst="rect">
                  <a:avLst/>
                </a:prstGeom>
              </p:spPr>
            </p:pic>
          </mc:Fallback>
        </mc:AlternateContent>
      </p:grpSp>
      <p:grpSp>
        <p:nvGrpSpPr>
          <p:cNvPr id="20" name="Group 19">
            <a:extLst>
              <a:ext uri="{FF2B5EF4-FFF2-40B4-BE49-F238E27FC236}">
                <a16:creationId xmlns:a16="http://schemas.microsoft.com/office/drawing/2014/main" id="{81F34DB8-8CF9-7015-C309-FF1B3D91F67E}"/>
              </a:ext>
            </a:extLst>
          </p:cNvPr>
          <p:cNvGrpSpPr/>
          <p:nvPr/>
        </p:nvGrpSpPr>
        <p:grpSpPr>
          <a:xfrm>
            <a:off x="440023" y="2604420"/>
            <a:ext cx="11331000" cy="261360"/>
            <a:chOff x="440023" y="2604420"/>
            <a:chExt cx="11331000" cy="261360"/>
          </a:xfrm>
        </p:grpSpPr>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10ED0FFB-4CB3-90DF-58B1-A3A80DC592D2}"/>
                    </a:ext>
                  </a:extLst>
                </p14:cNvPr>
                <p14:cNvContentPartPr/>
                <p14:nvPr/>
              </p14:nvContentPartPr>
              <p14:xfrm>
                <a:off x="1012063" y="2604420"/>
                <a:ext cx="10758960" cy="360"/>
              </p14:xfrm>
            </p:contentPart>
          </mc:Choice>
          <mc:Fallback xmlns="">
            <p:pic>
              <p:nvPicPr>
                <p:cNvPr id="17" name="Ink 16">
                  <a:extLst>
                    <a:ext uri="{FF2B5EF4-FFF2-40B4-BE49-F238E27FC236}">
                      <a16:creationId xmlns:a16="http://schemas.microsoft.com/office/drawing/2014/main" id="{10ED0FFB-4CB3-90DF-58B1-A3A80DC592D2}"/>
                    </a:ext>
                  </a:extLst>
                </p:cNvPr>
                <p:cNvPicPr/>
                <p:nvPr/>
              </p:nvPicPr>
              <p:blipFill>
                <a:blip r:embed="rId18"/>
                <a:stretch>
                  <a:fillRect/>
                </a:stretch>
              </p:blipFill>
              <p:spPr>
                <a:xfrm>
                  <a:off x="940423" y="2460420"/>
                  <a:ext cx="10902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03644A6E-8AE4-7502-7559-CD13DBA586A6}"/>
                    </a:ext>
                  </a:extLst>
                </p14:cNvPr>
                <p14:cNvContentPartPr/>
                <p14:nvPr/>
              </p14:nvContentPartPr>
              <p14:xfrm>
                <a:off x="440023" y="2865420"/>
                <a:ext cx="3722040" cy="360"/>
              </p14:xfrm>
            </p:contentPart>
          </mc:Choice>
          <mc:Fallback xmlns="">
            <p:pic>
              <p:nvPicPr>
                <p:cNvPr id="19" name="Ink 18">
                  <a:extLst>
                    <a:ext uri="{FF2B5EF4-FFF2-40B4-BE49-F238E27FC236}">
                      <a16:creationId xmlns:a16="http://schemas.microsoft.com/office/drawing/2014/main" id="{03644A6E-8AE4-7502-7559-CD13DBA586A6}"/>
                    </a:ext>
                  </a:extLst>
                </p:cNvPr>
                <p:cNvPicPr/>
                <p:nvPr/>
              </p:nvPicPr>
              <p:blipFill>
                <a:blip r:embed="rId20"/>
                <a:stretch>
                  <a:fillRect/>
                </a:stretch>
              </p:blipFill>
              <p:spPr>
                <a:xfrm>
                  <a:off x="368383" y="2721780"/>
                  <a:ext cx="3865680" cy="288000"/>
                </a:xfrm>
                <a:prstGeom prst="rect">
                  <a:avLst/>
                </a:prstGeom>
              </p:spPr>
            </p:pic>
          </mc:Fallback>
        </mc:AlternateContent>
      </p:grpSp>
    </p:spTree>
    <p:extLst>
      <p:ext uri="{BB962C8B-B14F-4D97-AF65-F5344CB8AC3E}">
        <p14:creationId xmlns:p14="http://schemas.microsoft.com/office/powerpoint/2010/main" val="117853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21562-26EC-EF81-CE9D-974E6FD07E0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D0ADF68-B9C8-AA26-EFB2-E9554E9353A7}"/>
              </a:ext>
            </a:extLst>
          </p:cNvPr>
          <p:cNvSpPr txBox="1"/>
          <p:nvPr/>
        </p:nvSpPr>
        <p:spPr>
          <a:xfrm>
            <a:off x="5540773" y="4878307"/>
            <a:ext cx="6468347" cy="1754326"/>
          </a:xfrm>
          <a:prstGeom prst="rect">
            <a:avLst/>
          </a:prstGeom>
          <a:noFill/>
          <a:ln>
            <a:solidFill>
              <a:schemeClr val="bg1"/>
            </a:solidFill>
          </a:ln>
        </p:spPr>
        <p:txBody>
          <a:bodyPr wrap="square" rtlCol="0">
            <a:spAutoFit/>
          </a:bodyPr>
          <a:lstStyle/>
          <a:p>
            <a:pPr marL="457200" indent="-274320">
              <a:buFont typeface="Arial" panose="020B0604020202020204" pitchFamily="34" charset="0"/>
              <a:buChar char="•"/>
            </a:pPr>
            <a:r>
              <a:rPr lang="en-US" sz="2700" b="1" dirty="0">
                <a:solidFill>
                  <a:srgbClr val="0C4A6D"/>
                </a:solidFill>
              </a:rPr>
              <a:t>Questions 1, 2 and 3 </a:t>
            </a:r>
            <a:r>
              <a:rPr lang="en-US" sz="2700" dirty="0">
                <a:solidFill>
                  <a:srgbClr val="0C4A6D"/>
                </a:solidFill>
              </a:rPr>
              <a:t>are referring to </a:t>
            </a:r>
            <a:br>
              <a:rPr lang="en-US" sz="2700" dirty="0">
                <a:solidFill>
                  <a:srgbClr val="0C4A6D"/>
                </a:solidFill>
              </a:rPr>
            </a:br>
            <a:r>
              <a:rPr lang="en-US" sz="2700" dirty="0">
                <a:solidFill>
                  <a:srgbClr val="0C4A6D"/>
                </a:solidFill>
              </a:rPr>
              <a:t>MEP-funded summer programs. </a:t>
            </a:r>
          </a:p>
          <a:p>
            <a:pPr marL="457200" indent="-274320">
              <a:buFont typeface="Arial" panose="020B0604020202020204" pitchFamily="34" charset="0"/>
              <a:buChar char="•"/>
            </a:pPr>
            <a:r>
              <a:rPr lang="en-US" sz="2700" b="1" dirty="0">
                <a:solidFill>
                  <a:srgbClr val="0C4A6D"/>
                </a:solidFill>
              </a:rPr>
              <a:t>Question 4 </a:t>
            </a:r>
            <a:r>
              <a:rPr lang="en-US" sz="2700" dirty="0">
                <a:solidFill>
                  <a:srgbClr val="0C4A6D"/>
                </a:solidFill>
              </a:rPr>
              <a:t>is referring to a non-MEP funded summer program. </a:t>
            </a:r>
          </a:p>
        </p:txBody>
      </p:sp>
      <p:sp>
        <p:nvSpPr>
          <p:cNvPr id="2" name="Title 1">
            <a:extLst>
              <a:ext uri="{FF2B5EF4-FFF2-40B4-BE49-F238E27FC236}">
                <a16:creationId xmlns:a16="http://schemas.microsoft.com/office/drawing/2014/main" id="{6AE16668-6757-A1F1-C9A0-2DC145444577}"/>
              </a:ext>
            </a:extLst>
          </p:cNvPr>
          <p:cNvSpPr>
            <a:spLocks noGrp="1"/>
          </p:cNvSpPr>
          <p:nvPr>
            <p:ph type="title"/>
          </p:nvPr>
        </p:nvSpPr>
        <p:spPr>
          <a:xfrm>
            <a:off x="152400" y="57495"/>
            <a:ext cx="11887200" cy="1325563"/>
          </a:xfrm>
        </p:spPr>
        <p:txBody>
          <a:bodyPr/>
          <a:lstStyle/>
          <a:p>
            <a:r>
              <a:rPr lang="en-US" dirty="0"/>
              <a:t>2025 Summer Waiver Request Form</a:t>
            </a:r>
          </a:p>
        </p:txBody>
      </p:sp>
      <p:pic>
        <p:nvPicPr>
          <p:cNvPr id="5" name="Picture 4">
            <a:extLst>
              <a:ext uri="{FF2B5EF4-FFF2-40B4-BE49-F238E27FC236}">
                <a16:creationId xmlns:a16="http://schemas.microsoft.com/office/drawing/2014/main" id="{FBF01348-38AA-5A52-8AC8-9A394CBB59E2}"/>
              </a:ext>
            </a:extLst>
          </p:cNvPr>
          <p:cNvPicPr>
            <a:picLocks noChangeAspect="1"/>
          </p:cNvPicPr>
          <p:nvPr/>
        </p:nvPicPr>
        <p:blipFill>
          <a:blip r:embed="rId3"/>
          <a:srcRect l="4423" r="4943" b="4711"/>
          <a:stretch/>
        </p:blipFill>
        <p:spPr>
          <a:xfrm>
            <a:off x="407238" y="1122850"/>
            <a:ext cx="5164015" cy="5402396"/>
          </a:xfrm>
          <a:prstGeom prst="rect">
            <a:avLst/>
          </a:prstGeom>
          <a:ln>
            <a:solidFill>
              <a:srgbClr val="0C4A6D"/>
            </a:solidFill>
          </a:ln>
        </p:spPr>
      </p:pic>
      <p:pic>
        <p:nvPicPr>
          <p:cNvPr id="15" name="Picture 14">
            <a:extLst>
              <a:ext uri="{FF2B5EF4-FFF2-40B4-BE49-F238E27FC236}">
                <a16:creationId xmlns:a16="http://schemas.microsoft.com/office/drawing/2014/main" id="{8D8E1FDC-AADD-C7AD-A2AA-CEC28F677746}"/>
              </a:ext>
            </a:extLst>
          </p:cNvPr>
          <p:cNvPicPr>
            <a:picLocks noChangeAspect="1"/>
          </p:cNvPicPr>
          <p:nvPr/>
        </p:nvPicPr>
        <p:blipFill>
          <a:blip r:embed="rId4"/>
          <a:srcRect l="6103" t="-1" b="40045"/>
          <a:stretch/>
        </p:blipFill>
        <p:spPr>
          <a:xfrm>
            <a:off x="5826091" y="1122850"/>
            <a:ext cx="5500340" cy="3769190"/>
          </a:xfrm>
          <a:prstGeom prst="rect">
            <a:avLst/>
          </a:prstGeom>
          <a:ln>
            <a:solidFill>
              <a:srgbClr val="0C4A6D"/>
            </a:solidFill>
          </a:ln>
        </p:spPr>
      </p:pic>
    </p:spTree>
    <p:extLst>
      <p:ext uri="{BB962C8B-B14F-4D97-AF65-F5344CB8AC3E}">
        <p14:creationId xmlns:p14="http://schemas.microsoft.com/office/powerpoint/2010/main" val="18849292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F4A58-93E6-9490-1B96-5D9535D95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3A976-8D9D-D99F-B9AD-B3E66B414934}"/>
              </a:ext>
            </a:extLst>
          </p:cNvPr>
          <p:cNvSpPr>
            <a:spLocks noGrp="1"/>
          </p:cNvSpPr>
          <p:nvPr>
            <p:ph type="title"/>
          </p:nvPr>
        </p:nvSpPr>
        <p:spPr>
          <a:xfrm>
            <a:off x="1360899" y="344906"/>
            <a:ext cx="9888621" cy="1143000"/>
          </a:xfrm>
        </p:spPr>
        <p:txBody>
          <a:bodyPr>
            <a:noAutofit/>
          </a:bodyPr>
          <a:lstStyle/>
          <a:p>
            <a:r>
              <a:rPr lang="en-US" b="1" dirty="0"/>
              <a:t>Summer Waiver Important Notes</a:t>
            </a:r>
          </a:p>
        </p:txBody>
      </p:sp>
      <p:sp>
        <p:nvSpPr>
          <p:cNvPr id="4" name="Slide Number Placeholder 3">
            <a:extLst>
              <a:ext uri="{FF2B5EF4-FFF2-40B4-BE49-F238E27FC236}">
                <a16:creationId xmlns:a16="http://schemas.microsoft.com/office/drawing/2014/main" id="{93F62B1F-F050-F70E-1402-3F01BFF901C6}"/>
              </a:ext>
            </a:extLst>
          </p:cNvPr>
          <p:cNvSpPr>
            <a:spLocks noGrp="1"/>
          </p:cNvSpPr>
          <p:nvPr>
            <p:ph type="sldNum" sz="quarter" idx="4294967295"/>
          </p:nvPr>
        </p:nvSpPr>
        <p:spPr>
          <a:xfrm>
            <a:off x="11249520" y="6248400"/>
            <a:ext cx="2235200" cy="457200"/>
          </a:xfrm>
          <a:prstGeom prst="rect">
            <a:avLst/>
          </a:prstGeom>
        </p:spPr>
        <p:txBody>
          <a:bodyPr/>
          <a:lstStyle/>
          <a:p>
            <a:pPr>
              <a:defRPr/>
            </a:pPr>
            <a:fld id="{D6029DA4-09B0-4A2D-AA4B-CC45A202471A}" type="slidenum">
              <a:rPr lang="en-US" altLang="en-US" smtClean="0"/>
              <a:pPr>
                <a:defRPr/>
              </a:pPr>
              <a:t>95</a:t>
            </a:fld>
            <a:endParaRPr lang="en-US" altLang="en-US" dirty="0"/>
          </a:p>
        </p:txBody>
      </p:sp>
      <p:sp>
        <p:nvSpPr>
          <p:cNvPr id="3" name="Content Placeholder 2">
            <a:extLst>
              <a:ext uri="{FF2B5EF4-FFF2-40B4-BE49-F238E27FC236}">
                <a16:creationId xmlns:a16="http://schemas.microsoft.com/office/drawing/2014/main" id="{3B2FD417-13D7-72E2-8FC7-F65708A652D1}"/>
              </a:ext>
            </a:extLst>
          </p:cNvPr>
          <p:cNvSpPr>
            <a:spLocks noGrp="1"/>
          </p:cNvSpPr>
          <p:nvPr>
            <p:ph idx="1"/>
          </p:nvPr>
        </p:nvSpPr>
        <p:spPr>
          <a:xfrm>
            <a:off x="373536" y="1755619"/>
            <a:ext cx="11690351" cy="5345397"/>
          </a:xfrm>
        </p:spPr>
        <p:txBody>
          <a:bodyPr>
            <a:normAutofit/>
          </a:bodyPr>
          <a:lstStyle/>
          <a:p>
            <a:r>
              <a:rPr lang="en-US" sz="2800" dirty="0"/>
              <a:t>Only districts with a DSAs need to submit summer waivers; MOUs do not need to submit a waiver. </a:t>
            </a:r>
          </a:p>
          <a:p>
            <a:r>
              <a:rPr lang="en-US" sz="2800" dirty="0"/>
              <a:t>It is the responsibility of the Region to review and verify their DSA waivers. This includes: </a:t>
            </a:r>
          </a:p>
          <a:p>
            <a:pPr lvl="1"/>
            <a:r>
              <a:rPr lang="en-US" dirty="0">
                <a:solidFill>
                  <a:schemeClr val="tx1"/>
                </a:solidFill>
              </a:rPr>
              <a:t>Monitoring DSA instructional programs and ensuring that those who should submit a waiver have done so. </a:t>
            </a:r>
          </a:p>
          <a:p>
            <a:r>
              <a:rPr lang="en-US" sz="2800" dirty="0"/>
              <a:t>Regions must submit their waiver and all necessary DSA waivers to the CDE. By submitting the DSA waiver to the CDE, the Region indicates that they have reviewed the DSA waiver and that they approve of the waiver request. </a:t>
            </a:r>
          </a:p>
        </p:txBody>
      </p:sp>
    </p:spTree>
    <p:extLst>
      <p:ext uri="{BB962C8B-B14F-4D97-AF65-F5344CB8AC3E}">
        <p14:creationId xmlns:p14="http://schemas.microsoft.com/office/powerpoint/2010/main" val="22114844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B6B76-D164-8A2B-018E-84D27CAC2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8F3A0-5E22-8EAC-1C02-2F1FB225FBF9}"/>
              </a:ext>
            </a:extLst>
          </p:cNvPr>
          <p:cNvSpPr>
            <a:spLocks noGrp="1"/>
          </p:cNvSpPr>
          <p:nvPr>
            <p:ph type="title"/>
          </p:nvPr>
        </p:nvSpPr>
        <p:spPr>
          <a:xfrm>
            <a:off x="1151689" y="252206"/>
            <a:ext cx="9888621" cy="1143000"/>
          </a:xfrm>
        </p:spPr>
        <p:txBody>
          <a:bodyPr>
            <a:noAutofit/>
          </a:bodyPr>
          <a:lstStyle/>
          <a:p>
            <a:r>
              <a:rPr lang="en-US" b="1" dirty="0"/>
              <a:t>Due Dates</a:t>
            </a:r>
          </a:p>
        </p:txBody>
      </p:sp>
      <p:sp>
        <p:nvSpPr>
          <p:cNvPr id="4" name="Slide Number Placeholder 3">
            <a:extLst>
              <a:ext uri="{FF2B5EF4-FFF2-40B4-BE49-F238E27FC236}">
                <a16:creationId xmlns:a16="http://schemas.microsoft.com/office/drawing/2014/main" id="{B621524A-F995-C683-2C2F-7B569732FE88}"/>
              </a:ext>
            </a:extLst>
          </p:cNvPr>
          <p:cNvSpPr>
            <a:spLocks noGrp="1"/>
          </p:cNvSpPr>
          <p:nvPr>
            <p:ph type="sldNum" sz="quarter" idx="4294967295"/>
          </p:nvPr>
        </p:nvSpPr>
        <p:spPr>
          <a:xfrm>
            <a:off x="11249520" y="6248400"/>
            <a:ext cx="2235200" cy="457200"/>
          </a:xfrm>
          <a:prstGeom prst="rect">
            <a:avLst/>
          </a:prstGeom>
        </p:spPr>
        <p:txBody>
          <a:bodyPr/>
          <a:lstStyle/>
          <a:p>
            <a:pPr>
              <a:defRPr/>
            </a:pPr>
            <a:fld id="{D6029DA4-09B0-4A2D-AA4B-CC45A202471A}" type="slidenum">
              <a:rPr lang="en-US" altLang="en-US" smtClean="0"/>
              <a:pPr>
                <a:defRPr/>
              </a:pPr>
              <a:t>96</a:t>
            </a:fld>
            <a:endParaRPr lang="en-US" altLang="en-US" dirty="0"/>
          </a:p>
        </p:txBody>
      </p:sp>
      <p:sp>
        <p:nvSpPr>
          <p:cNvPr id="3" name="Content Placeholder 2">
            <a:extLst>
              <a:ext uri="{FF2B5EF4-FFF2-40B4-BE49-F238E27FC236}">
                <a16:creationId xmlns:a16="http://schemas.microsoft.com/office/drawing/2014/main" id="{79F5C8F8-2A13-4A63-B188-D236065BC9A1}"/>
              </a:ext>
            </a:extLst>
          </p:cNvPr>
          <p:cNvSpPr>
            <a:spLocks noGrp="1"/>
          </p:cNvSpPr>
          <p:nvPr>
            <p:ph idx="1"/>
          </p:nvPr>
        </p:nvSpPr>
        <p:spPr>
          <a:xfrm>
            <a:off x="673980" y="1395206"/>
            <a:ext cx="11179317" cy="5345397"/>
          </a:xfrm>
        </p:spPr>
        <p:txBody>
          <a:bodyPr>
            <a:normAutofit/>
          </a:bodyPr>
          <a:lstStyle/>
          <a:p>
            <a:pPr marL="0" indent="0">
              <a:buNone/>
            </a:pPr>
            <a:r>
              <a:rPr lang="en-US" dirty="0"/>
              <a:t>Summer Waivers should be uploaded to Section 14 of the </a:t>
            </a:r>
            <a:br>
              <a:rPr lang="en-US" dirty="0"/>
            </a:br>
            <a:r>
              <a:rPr lang="en-US" dirty="0"/>
              <a:t>application by the following due dates: </a:t>
            </a:r>
          </a:p>
          <a:p>
            <a:pPr marL="0" indent="0">
              <a:buNone/>
            </a:pPr>
            <a:endParaRPr lang="en-US" dirty="0"/>
          </a:p>
          <a:p>
            <a:pPr lvl="1"/>
            <a:r>
              <a:rPr lang="en-US" sz="3200" b="1" dirty="0">
                <a:solidFill>
                  <a:schemeClr val="tx1"/>
                </a:solidFill>
              </a:rPr>
              <a:t>April 11 </a:t>
            </a:r>
            <a:r>
              <a:rPr lang="en-US" sz="3200" dirty="0">
                <a:solidFill>
                  <a:schemeClr val="tx1"/>
                </a:solidFill>
              </a:rPr>
              <a:t>for DFDs</a:t>
            </a:r>
          </a:p>
          <a:p>
            <a:pPr lvl="1"/>
            <a:r>
              <a:rPr lang="en-US" sz="3200" b="1" dirty="0">
                <a:solidFill>
                  <a:schemeClr val="tx1"/>
                </a:solidFill>
              </a:rPr>
              <a:t>May 9 </a:t>
            </a:r>
            <a:r>
              <a:rPr lang="en-US" sz="3200" dirty="0">
                <a:solidFill>
                  <a:schemeClr val="tx1"/>
                </a:solidFill>
              </a:rPr>
              <a:t>for Regions (Region &amp; DSA waivers)</a:t>
            </a:r>
          </a:p>
          <a:p>
            <a:pPr marL="0" indent="0">
              <a:buNone/>
            </a:pPr>
            <a:endParaRPr lang="en-US" dirty="0"/>
          </a:p>
          <a:p>
            <a:pPr marL="0" indent="0">
              <a:buNone/>
            </a:pPr>
            <a:r>
              <a:rPr lang="en-US" dirty="0"/>
              <a:t>CDE consultants will be reviewing summer waivers early </a:t>
            </a:r>
            <a:br>
              <a:rPr lang="en-US" dirty="0"/>
            </a:br>
            <a:r>
              <a:rPr lang="en-US" dirty="0"/>
              <a:t>in the application review process and therefore it is essential that summer waivers be submitted on time.</a:t>
            </a:r>
          </a:p>
        </p:txBody>
      </p:sp>
    </p:spTree>
    <p:extLst>
      <p:ext uri="{BB962C8B-B14F-4D97-AF65-F5344CB8AC3E}">
        <p14:creationId xmlns:p14="http://schemas.microsoft.com/office/powerpoint/2010/main" val="19151809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899" y="344906"/>
            <a:ext cx="9888621" cy="1143000"/>
          </a:xfrm>
        </p:spPr>
        <p:txBody>
          <a:bodyPr>
            <a:noAutofit/>
          </a:bodyPr>
          <a:lstStyle/>
          <a:p>
            <a:r>
              <a:rPr lang="en-US" b="1" dirty="0"/>
              <a:t>Summer Waivers FAQ</a:t>
            </a:r>
          </a:p>
        </p:txBody>
      </p:sp>
      <p:sp>
        <p:nvSpPr>
          <p:cNvPr id="4" name="Slide Number Placeholder 3"/>
          <p:cNvSpPr>
            <a:spLocks noGrp="1"/>
          </p:cNvSpPr>
          <p:nvPr>
            <p:ph type="sldNum" sz="quarter" idx="4294967295"/>
          </p:nvPr>
        </p:nvSpPr>
        <p:spPr>
          <a:xfrm>
            <a:off x="10927489" y="6096000"/>
            <a:ext cx="2235200" cy="457200"/>
          </a:xfrm>
          <a:prstGeom prst="rect">
            <a:avLst/>
          </a:prstGeom>
        </p:spPr>
        <p:txBody>
          <a:bodyPr/>
          <a:lstStyle/>
          <a:p>
            <a:pPr>
              <a:defRPr/>
            </a:pPr>
            <a:fld id="{D6029DA4-09B0-4A2D-AA4B-CC45A202471A}" type="slidenum">
              <a:rPr lang="en-US" altLang="en-US" smtClean="0"/>
              <a:pPr>
                <a:defRPr/>
              </a:pPr>
              <a:t>97</a:t>
            </a:fld>
            <a:endParaRPr lang="en-US" altLang="en-US" dirty="0"/>
          </a:p>
        </p:txBody>
      </p:sp>
      <p:sp>
        <p:nvSpPr>
          <p:cNvPr id="3" name="Content Placeholder 2"/>
          <p:cNvSpPr>
            <a:spLocks noGrp="1"/>
          </p:cNvSpPr>
          <p:nvPr>
            <p:ph idx="1"/>
          </p:nvPr>
        </p:nvSpPr>
        <p:spPr>
          <a:xfrm>
            <a:off x="365848" y="1461283"/>
            <a:ext cx="11460303" cy="5217694"/>
          </a:xfrm>
        </p:spPr>
        <p:txBody>
          <a:bodyPr>
            <a:normAutofit fontScale="25000" lnSpcReduction="20000"/>
          </a:bodyPr>
          <a:lstStyle/>
          <a:p>
            <a:pPr marL="0" indent="0">
              <a:lnSpc>
                <a:spcPct val="120000"/>
              </a:lnSpc>
              <a:spcBef>
                <a:spcPts val="0"/>
              </a:spcBef>
              <a:buNone/>
            </a:pPr>
            <a:r>
              <a:rPr lang="en-US" sz="12000" b="1" dirty="0"/>
              <a:t>Q: Can my summer waiver be denied?</a:t>
            </a:r>
          </a:p>
          <a:p>
            <a:pPr marL="0" indent="0">
              <a:lnSpc>
                <a:spcPct val="120000"/>
              </a:lnSpc>
              <a:spcBef>
                <a:spcPts val="0"/>
              </a:spcBef>
              <a:buNone/>
            </a:pPr>
            <a:r>
              <a:rPr lang="en-US" sz="12000" dirty="0"/>
              <a:t>A: Yes, summer waivers can be denied if they are incomplete or if they do not provide a valid exemption as listed in </a:t>
            </a:r>
            <a:r>
              <a:rPr lang="en-US" sz="12000" i="1" dirty="0"/>
              <a:t>EC</a:t>
            </a:r>
            <a:r>
              <a:rPr lang="en-US" sz="12000" dirty="0"/>
              <a:t> Section 54444.3.</a:t>
            </a:r>
          </a:p>
          <a:p>
            <a:pPr marL="0" indent="0">
              <a:lnSpc>
                <a:spcPct val="120000"/>
              </a:lnSpc>
              <a:spcBef>
                <a:spcPts val="0"/>
              </a:spcBef>
              <a:buNone/>
            </a:pPr>
            <a:endParaRPr lang="en-US" sz="12000" dirty="0"/>
          </a:p>
          <a:p>
            <a:pPr marL="0" indent="0">
              <a:lnSpc>
                <a:spcPct val="120000"/>
              </a:lnSpc>
              <a:spcBef>
                <a:spcPts val="0"/>
              </a:spcBef>
              <a:buNone/>
            </a:pPr>
            <a:r>
              <a:rPr lang="en-US" sz="12000" b="1" dirty="0"/>
              <a:t>Q: What are the consequences if my waiver is denied, my application does not demonstrate that I have met the summer time requirement, or I do not submit my waiver in a timely manner? </a:t>
            </a:r>
          </a:p>
          <a:p>
            <a:pPr marL="0" indent="0">
              <a:lnSpc>
                <a:spcPct val="120000"/>
              </a:lnSpc>
              <a:spcBef>
                <a:spcPts val="0"/>
              </a:spcBef>
              <a:buNone/>
            </a:pPr>
            <a:r>
              <a:rPr lang="en-US" sz="12000" dirty="0"/>
              <a:t>A: A condition will be included in your approval letter.</a:t>
            </a:r>
          </a:p>
          <a:p>
            <a:pPr marL="0" indent="0">
              <a:lnSpc>
                <a:spcPct val="120000"/>
              </a:lnSpc>
              <a:spcBef>
                <a:spcPts val="0"/>
              </a:spcBef>
              <a:buNone/>
            </a:pPr>
            <a:endParaRPr lang="en-US" sz="12000" dirty="0"/>
          </a:p>
          <a:p>
            <a:pPr marL="0" indent="0">
              <a:lnSpc>
                <a:spcPct val="120000"/>
              </a:lnSpc>
              <a:spcBef>
                <a:spcPts val="0"/>
              </a:spcBef>
              <a:buNone/>
            </a:pPr>
            <a:endParaRPr lang="en-US" sz="11200" dirty="0"/>
          </a:p>
          <a:p>
            <a:pPr marL="0" indent="0">
              <a:buNone/>
            </a:pPr>
            <a:endParaRPr lang="en-US" dirty="0"/>
          </a:p>
        </p:txBody>
      </p:sp>
    </p:spTree>
    <p:extLst>
      <p:ext uri="{BB962C8B-B14F-4D97-AF65-F5344CB8AC3E}">
        <p14:creationId xmlns:p14="http://schemas.microsoft.com/office/powerpoint/2010/main" val="20558894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899" y="134839"/>
            <a:ext cx="9888621" cy="1143000"/>
          </a:xfrm>
        </p:spPr>
        <p:txBody>
          <a:bodyPr>
            <a:noAutofit/>
          </a:bodyPr>
          <a:lstStyle/>
          <a:p>
            <a:r>
              <a:rPr lang="en-US" b="1" dirty="0"/>
              <a:t>Summer Waivers FAQ (2)</a:t>
            </a:r>
          </a:p>
        </p:txBody>
      </p:sp>
      <p:sp>
        <p:nvSpPr>
          <p:cNvPr id="4" name="Slide Number Placeholder 3"/>
          <p:cNvSpPr>
            <a:spLocks noGrp="1"/>
          </p:cNvSpPr>
          <p:nvPr>
            <p:ph type="sldNum" sz="quarter" idx="4294967295"/>
          </p:nvPr>
        </p:nvSpPr>
        <p:spPr>
          <a:xfrm>
            <a:off x="11249520" y="6248400"/>
            <a:ext cx="2235200" cy="457200"/>
          </a:xfrm>
          <a:prstGeom prst="rect">
            <a:avLst/>
          </a:prstGeom>
        </p:spPr>
        <p:txBody>
          <a:bodyPr/>
          <a:lstStyle/>
          <a:p>
            <a:pPr>
              <a:defRPr/>
            </a:pPr>
            <a:fld id="{D6029DA4-09B0-4A2D-AA4B-CC45A202471A}" type="slidenum">
              <a:rPr lang="en-US" altLang="en-US" smtClean="0"/>
              <a:pPr>
                <a:defRPr/>
              </a:pPr>
              <a:t>98</a:t>
            </a:fld>
            <a:endParaRPr lang="en-US" altLang="en-US" dirty="0"/>
          </a:p>
        </p:txBody>
      </p:sp>
      <p:sp>
        <p:nvSpPr>
          <p:cNvPr id="3" name="Content Placeholder 2"/>
          <p:cNvSpPr>
            <a:spLocks noGrp="1"/>
          </p:cNvSpPr>
          <p:nvPr>
            <p:ph idx="1"/>
          </p:nvPr>
        </p:nvSpPr>
        <p:spPr>
          <a:xfrm>
            <a:off x="395177" y="832976"/>
            <a:ext cx="11278015" cy="5345397"/>
          </a:xfrm>
        </p:spPr>
        <p:txBody>
          <a:bodyPr>
            <a:normAutofit fontScale="25000" lnSpcReduction="20000"/>
          </a:bodyPr>
          <a:lstStyle/>
          <a:p>
            <a:pPr marL="0" indent="0">
              <a:lnSpc>
                <a:spcPct val="120000"/>
              </a:lnSpc>
              <a:spcBef>
                <a:spcPts val="0"/>
              </a:spcBef>
              <a:buNone/>
            </a:pPr>
            <a:endParaRPr lang="en-US" sz="8000" dirty="0"/>
          </a:p>
          <a:p>
            <a:pPr marL="0" indent="0">
              <a:lnSpc>
                <a:spcPct val="120000"/>
              </a:lnSpc>
              <a:spcBef>
                <a:spcPts val="0"/>
              </a:spcBef>
              <a:buNone/>
            </a:pPr>
            <a:r>
              <a:rPr lang="en-US" sz="12000" b="1" dirty="0"/>
              <a:t>Q: What if a holiday, such as the Fourth of July, falls during the period of summer instruction? </a:t>
            </a:r>
          </a:p>
          <a:p>
            <a:pPr marL="0" indent="0">
              <a:lnSpc>
                <a:spcPct val="120000"/>
              </a:lnSpc>
              <a:spcBef>
                <a:spcPts val="0"/>
              </a:spcBef>
              <a:buNone/>
            </a:pPr>
            <a:r>
              <a:rPr lang="en-US" sz="12000" dirty="0"/>
              <a:t>A: Holidays designated in </a:t>
            </a:r>
            <a:r>
              <a:rPr lang="en-US" sz="12000" i="1" dirty="0"/>
              <a:t>EC </a:t>
            </a:r>
            <a:r>
              <a:rPr lang="en-US" sz="12000" dirty="0"/>
              <a:t>Section 37220 other than Saturday and Sunday may be deducted from the required number of teaching days. For example, if the Fourth of July holiday falls on a Tuesday during the operating agency’s kindergarten MEP summer program, the total requirement for kindergarten would be adjusted to 19 days instead of 20 days.</a:t>
            </a:r>
          </a:p>
          <a:p>
            <a:pPr marL="0" indent="0">
              <a:lnSpc>
                <a:spcPct val="120000"/>
              </a:lnSpc>
              <a:spcBef>
                <a:spcPts val="0"/>
              </a:spcBef>
              <a:buNone/>
            </a:pPr>
            <a:endParaRPr lang="en-US" sz="12000" dirty="0"/>
          </a:p>
          <a:p>
            <a:pPr marL="0" indent="0">
              <a:spcBef>
                <a:spcPts val="0"/>
              </a:spcBef>
              <a:buNone/>
            </a:pPr>
            <a:r>
              <a:rPr lang="en-US" sz="12000" b="1" dirty="0"/>
              <a:t>Q: Where do I submit the waivers? </a:t>
            </a:r>
          </a:p>
          <a:p>
            <a:pPr marL="0" indent="0">
              <a:lnSpc>
                <a:spcPct val="120000"/>
              </a:lnSpc>
              <a:spcBef>
                <a:spcPts val="0"/>
              </a:spcBef>
              <a:buNone/>
            </a:pPr>
            <a:r>
              <a:rPr lang="en-US" sz="12000" dirty="0"/>
              <a:t>A: Waivers should be uploaded to Section 14 of the application. Regions must upload their approved DSA waivers (if applicable).</a:t>
            </a:r>
          </a:p>
          <a:p>
            <a:pPr marL="0" indent="0">
              <a:lnSpc>
                <a:spcPct val="120000"/>
              </a:lnSpc>
              <a:spcBef>
                <a:spcPts val="0"/>
              </a:spcBef>
              <a:buNone/>
            </a:pPr>
            <a:r>
              <a:rPr lang="en-US" sz="11200" dirty="0"/>
              <a:t> </a:t>
            </a:r>
          </a:p>
          <a:p>
            <a:pPr marL="0" indent="0">
              <a:lnSpc>
                <a:spcPct val="120000"/>
              </a:lnSpc>
              <a:spcBef>
                <a:spcPts val="0"/>
              </a:spcBef>
              <a:buNone/>
            </a:pPr>
            <a:endParaRPr lang="en-US" sz="12000" dirty="0"/>
          </a:p>
          <a:p>
            <a:pPr marL="0" indent="0">
              <a:lnSpc>
                <a:spcPct val="120000"/>
              </a:lnSpc>
              <a:spcBef>
                <a:spcPts val="0"/>
              </a:spcBef>
              <a:buNone/>
            </a:pPr>
            <a:endParaRPr lang="en-US" sz="2400" dirty="0"/>
          </a:p>
          <a:p>
            <a:pPr marL="0" indent="0">
              <a:buNone/>
            </a:pPr>
            <a:endParaRPr lang="en-US" sz="2400" dirty="0"/>
          </a:p>
          <a:p>
            <a:pPr marL="0" indent="0">
              <a:buNone/>
            </a:pPr>
            <a:endParaRPr lang="en-US" sz="900" dirty="0"/>
          </a:p>
        </p:txBody>
      </p:sp>
    </p:spTree>
    <p:extLst>
      <p:ext uri="{BB962C8B-B14F-4D97-AF65-F5344CB8AC3E}">
        <p14:creationId xmlns:p14="http://schemas.microsoft.com/office/powerpoint/2010/main" val="25636191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47691-E72B-0E93-EC2C-159F5EEBE5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C29E7-60A4-2CEE-C838-72D4EFF82172}"/>
              </a:ext>
            </a:extLst>
          </p:cNvPr>
          <p:cNvSpPr>
            <a:spLocks noGrp="1"/>
          </p:cNvSpPr>
          <p:nvPr>
            <p:ph type="title"/>
          </p:nvPr>
        </p:nvSpPr>
        <p:spPr>
          <a:xfrm>
            <a:off x="152400" y="232818"/>
            <a:ext cx="11887200" cy="1325563"/>
          </a:xfrm>
        </p:spPr>
        <p:txBody>
          <a:bodyPr/>
          <a:lstStyle/>
          <a:p>
            <a:r>
              <a:rPr lang="en-US" b="1" dirty="0"/>
              <a:t>Check for Understanding – Zoom Poll (4)</a:t>
            </a:r>
          </a:p>
        </p:txBody>
      </p:sp>
      <p:sp>
        <p:nvSpPr>
          <p:cNvPr id="3" name="Content Placeholder 2">
            <a:extLst>
              <a:ext uri="{FF2B5EF4-FFF2-40B4-BE49-F238E27FC236}">
                <a16:creationId xmlns:a16="http://schemas.microsoft.com/office/drawing/2014/main" id="{6E2C3AD9-DAE3-A547-5788-7C05350B7900}"/>
              </a:ext>
            </a:extLst>
          </p:cNvPr>
          <p:cNvSpPr>
            <a:spLocks noGrp="1"/>
          </p:cNvSpPr>
          <p:nvPr>
            <p:ph idx="1"/>
          </p:nvPr>
        </p:nvSpPr>
        <p:spPr>
          <a:xfrm>
            <a:off x="152399" y="4419719"/>
            <a:ext cx="11887199" cy="1903685"/>
          </a:xfrm>
        </p:spPr>
        <p:txBody>
          <a:bodyPr>
            <a:normAutofit/>
          </a:bodyPr>
          <a:lstStyle/>
          <a:p>
            <a:pPr marL="0" indent="0" algn="ctr">
              <a:lnSpc>
                <a:spcPct val="100000"/>
              </a:lnSpc>
              <a:spcBef>
                <a:spcPts val="600"/>
              </a:spcBef>
              <a:spcAft>
                <a:spcPts val="600"/>
              </a:spcAft>
              <a:buNone/>
            </a:pPr>
            <a:r>
              <a:rPr lang="en-US" dirty="0"/>
              <a:t>Learning Objective #4: Participants will learn how to </a:t>
            </a:r>
            <a:br>
              <a:rPr lang="en-US" dirty="0"/>
            </a:br>
            <a:r>
              <a:rPr lang="en-US" dirty="0"/>
              <a:t>complete the 2025 Summer Waiver Request Form. </a:t>
            </a:r>
          </a:p>
          <a:p>
            <a:pPr marL="0" indent="0" algn="ctr">
              <a:lnSpc>
                <a:spcPct val="100000"/>
              </a:lnSpc>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3CA945A1-062A-F9AC-CF55-F7678BC47398}"/>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99</a:t>
            </a:fld>
            <a:endParaRPr lang="en-US" altLang="en-US" dirty="0"/>
          </a:p>
        </p:txBody>
      </p:sp>
      <p:pic>
        <p:nvPicPr>
          <p:cNvPr id="6" name="Graphic 5" descr="Lightbulb and gear outline">
            <a:extLst>
              <a:ext uri="{FF2B5EF4-FFF2-40B4-BE49-F238E27FC236}">
                <a16:creationId xmlns:a16="http://schemas.microsoft.com/office/drawing/2014/main" id="{2FACCD15-6282-2A92-0556-A8D20220C8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4989" y="1904575"/>
            <a:ext cx="1922017" cy="1922017"/>
          </a:xfrm>
          <a:prstGeom prst="rect">
            <a:avLst/>
          </a:prstGeom>
        </p:spPr>
      </p:pic>
    </p:spTree>
    <p:extLst>
      <p:ext uri="{BB962C8B-B14F-4D97-AF65-F5344CB8AC3E}">
        <p14:creationId xmlns:p14="http://schemas.microsoft.com/office/powerpoint/2010/main" val="14730558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44c204e2-4fa2-484e-9c69-e464744c1f14"/>
  <p:tag name="SLIDO_EVENT_SECTION_UUID" val="779840ec-9333-402b-9471-dbd3a468681c"/>
</p:tagLst>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themeOverride>
</file>

<file path=docProps/app.xml><?xml version="1.0" encoding="utf-8"?>
<Properties xmlns="http://schemas.openxmlformats.org/officeDocument/2006/extended-properties" xmlns:vt="http://schemas.openxmlformats.org/officeDocument/2006/docPropsVTypes">
  <Template/>
  <TotalTime>0</TotalTime>
  <Words>5471</Words>
  <Application>Microsoft Office PowerPoint</Application>
  <PresentationFormat>Widescreen</PresentationFormat>
  <Paragraphs>668</Paragraphs>
  <Slides>114</Slides>
  <Notes>114</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114</vt:i4>
      </vt:variant>
    </vt:vector>
  </HeadingPairs>
  <TitlesOfParts>
    <vt:vector size="130" baseType="lpstr">
      <vt:lpstr>arial</vt:lpstr>
      <vt:lpstr>arial</vt:lpstr>
      <vt:lpstr>Calibri</vt:lpstr>
      <vt:lpstr>Encode Sans</vt:lpstr>
      <vt:lpstr>Helvetica Neue</vt:lpstr>
      <vt:lpstr>CDE Set 1</vt:lpstr>
      <vt:lpstr>CDE Set 2</vt:lpstr>
      <vt:lpstr>CDE Set 3</vt:lpstr>
      <vt:lpstr>CDE Set 4</vt:lpstr>
      <vt:lpstr>CDE Set 5</vt:lpstr>
      <vt:lpstr>CDE Set 6</vt:lpstr>
      <vt:lpstr>CDE Set 7</vt:lpstr>
      <vt:lpstr>1_CDE Set 2</vt:lpstr>
      <vt:lpstr>2_CDE Set 2</vt:lpstr>
      <vt:lpstr>3_CDE Set 2</vt:lpstr>
      <vt:lpstr>4_CDE Set 2</vt:lpstr>
      <vt:lpstr>Migrant Education Program 2025–26 Online Application Training  February 26, 2025</vt:lpstr>
      <vt:lpstr>Presenter</vt:lpstr>
      <vt:lpstr>Housekeeping</vt:lpstr>
      <vt:lpstr>Learning Objectives</vt:lpstr>
      <vt:lpstr>Agenda</vt:lpstr>
      <vt:lpstr>Target Audience</vt:lpstr>
      <vt:lpstr>Application Overview</vt:lpstr>
      <vt:lpstr>Terminology</vt:lpstr>
      <vt:lpstr>Levels of Review</vt:lpstr>
      <vt:lpstr>Application Timeline for Regions &amp; DFDs</vt:lpstr>
      <vt:lpstr>Application Sections</vt:lpstr>
      <vt:lpstr>Application Sections for  RAs, DFDs, DSAs &amp; MOUs</vt:lpstr>
      <vt:lpstr>User Roles</vt:lpstr>
      <vt:lpstr>Getting Started</vt:lpstr>
      <vt:lpstr>Create Your Account</vt:lpstr>
      <vt:lpstr>Logging In</vt:lpstr>
      <vt:lpstr>Three Ways to Get Started</vt:lpstr>
      <vt:lpstr>First Steps for RAs, DFDs and DSA/MOUs</vt:lpstr>
      <vt:lpstr>Rollover a Plan</vt:lpstr>
      <vt:lpstr>Title a Rollover Plan </vt:lpstr>
      <vt:lpstr>Create a New Plan</vt:lpstr>
      <vt:lpstr>Section 1: General Information  &amp; Allocations</vt:lpstr>
      <vt:lpstr>Regions Input DSA/MOU  Allocation in Section 2</vt:lpstr>
      <vt:lpstr>Locate 2025–26 Plan</vt:lpstr>
      <vt:lpstr>Check for Understanding – Zoom Poll</vt:lpstr>
      <vt:lpstr>Break</vt:lpstr>
      <vt:lpstr>Adding Users to a Plan</vt:lpstr>
      <vt:lpstr>Manage Users Tab</vt:lpstr>
      <vt:lpstr>New Plan User</vt:lpstr>
      <vt:lpstr>Assigning a User Role</vt:lpstr>
      <vt:lpstr>Assigning a Plan Submitter</vt:lpstr>
      <vt:lpstr>Navigating a Plan</vt:lpstr>
      <vt:lpstr>eMEP System Toolbar</vt:lpstr>
      <vt:lpstr>Plan Index Page</vt:lpstr>
      <vt:lpstr>Update Status &amp; Save Buttons</vt:lpstr>
      <vt:lpstr>Helpful Tip: Sample Links</vt:lpstr>
      <vt:lpstr>Sections 1-4:  Overview Information  &amp; Allocations</vt:lpstr>
      <vt:lpstr>Section 1: General Information </vt:lpstr>
      <vt:lpstr>Subgranting Report</vt:lpstr>
      <vt:lpstr>Section 1: Funding Allocations</vt:lpstr>
      <vt:lpstr>Section 1: 2025–26 Allocations</vt:lpstr>
      <vt:lpstr>Funding Allocations</vt:lpstr>
      <vt:lpstr>Section 2: Allocation and Student Profile</vt:lpstr>
      <vt:lpstr> Section 2: Allocation and Student Profile</vt:lpstr>
      <vt:lpstr>Section 2: Allocation and Student Profile </vt:lpstr>
      <vt:lpstr> Section 2: Checking for Allocation Errors</vt:lpstr>
      <vt:lpstr>Section 2: Allocation and Student Profile  for DFDs</vt:lpstr>
      <vt:lpstr>Section 3: Region Funding Process</vt:lpstr>
      <vt:lpstr>Section 3: Tips for Drafting a High-Quality Funding Process</vt:lpstr>
      <vt:lpstr>Section 4: Program Overview</vt:lpstr>
      <vt:lpstr>Check for Understanding – Zoom Poll (2)</vt:lpstr>
      <vt:lpstr>Questions &amp; Answers </vt:lpstr>
      <vt:lpstr>Break</vt:lpstr>
      <vt:lpstr>Sections 5-9:  Services &amp; Allowable Activities </vt:lpstr>
      <vt:lpstr>Sections 5-9: Overview</vt:lpstr>
      <vt:lpstr>Adding or Editing Services/Activities</vt:lpstr>
      <vt:lpstr>MSIN Alignment</vt:lpstr>
      <vt:lpstr>What information is required for each service/activity? </vt:lpstr>
      <vt:lpstr>Before You Begin</vt:lpstr>
      <vt:lpstr>MPOs</vt:lpstr>
      <vt:lpstr>Strategies and MPOs </vt:lpstr>
      <vt:lpstr>Tools for Application Planning</vt:lpstr>
      <vt:lpstr>Updates to MPOs 1.0 and 2.0</vt:lpstr>
      <vt:lpstr>MPOs 1.0 and 2.0 – Application Planning</vt:lpstr>
      <vt:lpstr>Common Missteps</vt:lpstr>
      <vt:lpstr>SSDP Strategies Tab</vt:lpstr>
      <vt:lpstr>Breakout Room Activity </vt:lpstr>
      <vt:lpstr>A Clear Application is ACE</vt:lpstr>
      <vt:lpstr> Description Tab</vt:lpstr>
      <vt:lpstr>Service or Allowable Activity?</vt:lpstr>
      <vt:lpstr>Plan Tab</vt:lpstr>
      <vt:lpstr>Staff Development Tab</vt:lpstr>
      <vt:lpstr>Evaluation Tab</vt:lpstr>
      <vt:lpstr>Measures &amp; Performance Targets Tab</vt:lpstr>
      <vt:lpstr>Measures &amp; Performance Targets Tab (2)</vt:lpstr>
      <vt:lpstr>Measures &amp; Performance Targets Tab (3)</vt:lpstr>
      <vt:lpstr>Migrant Students Served Tab</vt:lpstr>
      <vt:lpstr>Activity Time Tab</vt:lpstr>
      <vt:lpstr>Staff Tab</vt:lpstr>
      <vt:lpstr>Budget Tab</vt:lpstr>
      <vt:lpstr>Breakout Room Activity</vt:lpstr>
      <vt:lpstr>Break</vt:lpstr>
      <vt:lpstr>Sections 10-14:  I&amp;R, PAC, Administration, and Other Information</vt:lpstr>
      <vt:lpstr>Section 10: I&amp;R</vt:lpstr>
      <vt:lpstr>Section 11: PAC</vt:lpstr>
      <vt:lpstr>Section 12: Technical Assistance &amp; DSA/MOU Monitoring for Regions</vt:lpstr>
      <vt:lpstr>Section 13: Administration</vt:lpstr>
      <vt:lpstr>Section 14:  Operational Documentation &amp; Waivers</vt:lpstr>
      <vt:lpstr>Section 14: Uploaded Documents</vt:lpstr>
      <vt:lpstr>Other Requirements for Regions and DFDs</vt:lpstr>
      <vt:lpstr>Check for Understanding – Zoom Poll (3)</vt:lpstr>
      <vt:lpstr>Summer Waivers</vt:lpstr>
      <vt:lpstr>EC Section 54444.3(a)(1)(A) </vt:lpstr>
      <vt:lpstr>2025 Summer Waiver Request Form</vt:lpstr>
      <vt:lpstr>Summer Waiver Important Notes</vt:lpstr>
      <vt:lpstr>Due Dates</vt:lpstr>
      <vt:lpstr>Summer Waivers FAQ</vt:lpstr>
      <vt:lpstr>Summer Waivers FAQ (2)</vt:lpstr>
      <vt:lpstr>Check for Understanding – Zoom Poll (4)</vt:lpstr>
      <vt:lpstr>Questions &amp; Answers </vt:lpstr>
      <vt:lpstr>Submitting a Plan</vt:lpstr>
      <vt:lpstr>Submit Your Plan</vt:lpstr>
      <vt:lpstr>Legal Assurances and Certifications</vt:lpstr>
      <vt:lpstr>California Education Code (EC) 54444.1(d)</vt:lpstr>
      <vt:lpstr>Review Process &amp; Scoring</vt:lpstr>
      <vt:lpstr>Plan Approval</vt:lpstr>
      <vt:lpstr>Questions &amp; Answers </vt:lpstr>
      <vt:lpstr>Resources &amp; Support</vt:lpstr>
      <vt:lpstr>MEP Request for Applications Website</vt:lpstr>
      <vt:lpstr>eMEP System Resources</vt:lpstr>
      <vt:lpstr>eMEP System Support</vt:lpstr>
      <vt:lpstr>Migrant Education Office  Staff Contact Information</vt:lpstr>
      <vt:lpstr>Learning Objectives: Self-Assessment</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2025-26 Migrant Education Program Application Training</dc:title>
  <dc:subject/>
  <dc:creator/>
  <cp:lastModifiedBy/>
  <cp:revision>1</cp:revision>
  <dcterms:created xsi:type="dcterms:W3CDTF">2025-01-13T17:32:22Z</dcterms:created>
  <dcterms:modified xsi:type="dcterms:W3CDTF">2025-02-25T22:41:22Z</dcterms:modified>
</cp:coreProperties>
</file>