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Lst>
  <p:notesMasterIdLst>
    <p:notesMasterId r:id="rId43"/>
  </p:notesMasterIdLst>
  <p:handoutMasterIdLst>
    <p:handoutMasterId r:id="rId44"/>
  </p:handoutMasterIdLst>
  <p:sldIdLst>
    <p:sldId id="862" r:id="rId8"/>
    <p:sldId id="256" r:id="rId9"/>
    <p:sldId id="863" r:id="rId10"/>
    <p:sldId id="466" r:id="rId11"/>
    <p:sldId id="257" r:id="rId12"/>
    <p:sldId id="846" r:id="rId13"/>
    <p:sldId id="815" r:id="rId14"/>
    <p:sldId id="831" r:id="rId15"/>
    <p:sldId id="833" r:id="rId16"/>
    <p:sldId id="834" r:id="rId17"/>
    <p:sldId id="832" r:id="rId18"/>
    <p:sldId id="824" r:id="rId19"/>
    <p:sldId id="870" r:id="rId20"/>
    <p:sldId id="835" r:id="rId21"/>
    <p:sldId id="868" r:id="rId22"/>
    <p:sldId id="836" r:id="rId23"/>
    <p:sldId id="830" r:id="rId24"/>
    <p:sldId id="867" r:id="rId25"/>
    <p:sldId id="839" r:id="rId26"/>
    <p:sldId id="864" r:id="rId27"/>
    <p:sldId id="840" r:id="rId28"/>
    <p:sldId id="841" r:id="rId29"/>
    <p:sldId id="844" r:id="rId30"/>
    <p:sldId id="845" r:id="rId31"/>
    <p:sldId id="871" r:id="rId32"/>
    <p:sldId id="842" r:id="rId33"/>
    <p:sldId id="873" r:id="rId34"/>
    <p:sldId id="848" r:id="rId35"/>
    <p:sldId id="849" r:id="rId36"/>
    <p:sldId id="850" r:id="rId37"/>
    <p:sldId id="825" r:id="rId38"/>
    <p:sldId id="828" r:id="rId39"/>
    <p:sldId id="829" r:id="rId40"/>
    <p:sldId id="872" r:id="rId41"/>
    <p:sldId id="86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na Torres" initials="CT" lastIdx="39" clrIdx="0">
    <p:extLst>
      <p:ext uri="{19B8F6BF-5375-455C-9EA6-DF929625EA0E}">
        <p15:presenceInfo xmlns:p15="http://schemas.microsoft.com/office/powerpoint/2012/main" userId="S-1-5-21-2608872058-1432505909-2668327341-12694" providerId="AD"/>
      </p:ext>
    </p:extLst>
  </p:cmAuthor>
  <p:cmAuthor id="2" name="Melissa Mallory" initials="MM" lastIdx="5" clrIdx="1">
    <p:extLst>
      <p:ext uri="{19B8F6BF-5375-455C-9EA6-DF929625EA0E}">
        <p15:presenceInfo xmlns:p15="http://schemas.microsoft.com/office/powerpoint/2012/main" userId="S-1-5-21-2608872058-1432505909-2668327341-24650" providerId="AD"/>
      </p:ext>
    </p:extLst>
  </p:cmAuthor>
  <p:cmAuthor id="3" name="Juli Auld" initials="JA" lastIdx="6" clrIdx="2">
    <p:extLst>
      <p:ext uri="{19B8F6BF-5375-455C-9EA6-DF929625EA0E}">
        <p15:presenceInfo xmlns:p15="http://schemas.microsoft.com/office/powerpoint/2012/main" userId="S::jauld@cde.ca.gov::bf67a0d2-9162-4313-b4f4-3343a93b48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9501" autoAdjust="0"/>
  </p:normalViewPr>
  <p:slideViewPr>
    <p:cSldViewPr snapToGrid="0">
      <p:cViewPr varScale="1">
        <p:scale>
          <a:sx n="43" d="100"/>
          <a:sy n="43" d="100"/>
        </p:scale>
        <p:origin x="1392"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2/28/2024</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2/28/2024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e.ca.gov/ci/rl/cf/documents/elaeldfwchapter7.pd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de.ca.gov/sp/el/er/documents/eldstndspublication14.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sign-in sheet</a:t>
            </a:r>
          </a:p>
          <a:p>
            <a:endParaRPr lang="en-US" dirty="0"/>
          </a:p>
          <a:p>
            <a:r>
              <a:rPr lang="en-US" dirty="0"/>
              <a:t>https://forms.gle/LaNoabKLwap4yG3A8</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4015848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p>
          <a:p>
            <a:r>
              <a:rPr lang="en-US" dirty="0">
                <a:latin typeface="Arial" panose="020B0604020202020204" pitchFamily="34" charset="0"/>
                <a:cs typeface="Arial" panose="020B0604020202020204" pitchFamily="34" charset="0"/>
              </a:rPr>
              <a:t>Let’s take a quick break to check for understanding on the Subgranting Report. Remember that the Subgranting Report is provided to you every January and it identifies the number of students you are receiving funding for in the next funding cycle. This report identifies the number of students who were eligible in the performance period, number of PFS students, number of out of school youth and other factors included in the state funding formula that all of the regions use to fund districts in their program areas. So, the Subgranting Report is also used to identify which districts within a region should be identified as a DSA or MOU district.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Districts need to have a certain number of students to enter into a district service agreement. Using the Chat, please identify the districts who should be offered migrant funds for a DSA.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Brawley Elem, Brawley HS,Calexico, Calpatria, Central Union, El Centrol Elem, Holtville. If any district declines funds, the MEP Director must provide the CDE consultant with a letter from the District Super (on letterhead) stating that funds have been declined for the upcoming school year and that they’d prefer the region serve their students.</a:t>
            </a: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404583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p>
          <a:p>
            <a:r>
              <a:rPr lang="en-US" b="0" dirty="0">
                <a:latin typeface="Arial" panose="020B0604020202020204" pitchFamily="34" charset="0"/>
                <a:cs typeface="Arial" panose="020B0604020202020204" pitchFamily="34" charset="0"/>
              </a:rPr>
              <a:t>Districts using the MPO Reports for planning services is straight forward; you’ll run the report from the previous year to get a good idea of the number of students with a specific need. In this case, we are looking at the number of students with a need to develop their ELA proficiency. Districts will run the report and multiply the total number of students below proficiency by .6 to identify the number of proposed students to be served by their services aligning to MPO 1.0.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This slide shows the total number of students who were identified as below proficient in ELA for Region 6.0.  Regions need to do a bit more work to ensure their services are targeting the right students. When regions plan for services with the most student need (i.e., MPOs 1.0 and 2.0), it’s important to identify where these students are. The </a:t>
            </a:r>
            <a:r>
              <a:rPr lang="en-US" b="0" dirty="0" err="1">
                <a:latin typeface="Arial" panose="020B0604020202020204" pitchFamily="34" charset="0"/>
                <a:cs typeface="Arial" panose="020B0604020202020204" pitchFamily="34" charset="0"/>
              </a:rPr>
              <a:t>Subgranting</a:t>
            </a:r>
            <a:r>
              <a:rPr lang="en-US" b="0" dirty="0">
                <a:latin typeface="Arial" panose="020B0604020202020204" pitchFamily="34" charset="0"/>
                <a:cs typeface="Arial" panose="020B0604020202020204" pitchFamily="34" charset="0"/>
              </a:rPr>
              <a:t> Report gives you a good idea of total number of students, but regional staff shouldn’t rely on these numbers to identify the proposed number of students they’ll serve for MPO 1.0. Regional staff need to also run the previous year’s MPO 1.0 Report for their districts to get a sense of the proposed number of students they will serve and where to serve them. In this case, let’s use Region 6 as an example, and I should note, I just made this up, so it’s not a reflection on what Region 6 is doing. To calculate the 60% that the region is planning for, we take 1402 and multiply that by .6=841.2, which we’ll round up to 842 because you can’t serve part of a child. If the region proposes to serve 600 students and this service is mapped to MPO 1.0, you’ll need to identify the total number of below proficient students available in those districts. Let’s say that Region 6 decides to provide a service for 600 students in </a:t>
            </a:r>
            <a:r>
              <a:rPr lang="en-US" b="0" dirty="0" err="1">
                <a:latin typeface="Arial" panose="020B0604020202020204" pitchFamily="34" charset="0"/>
                <a:cs typeface="Arial" panose="020B0604020202020204" pitchFamily="34" charset="0"/>
              </a:rPr>
              <a:t>Calipatria</a:t>
            </a:r>
            <a:r>
              <a:rPr lang="en-US" b="0" dirty="0">
                <a:latin typeface="Arial" panose="020B0604020202020204" pitchFamily="34" charset="0"/>
                <a:cs typeface="Arial" panose="020B0604020202020204" pitchFamily="34" charset="0"/>
              </a:rPr>
              <a:t>, Central Union High, and Holtville…knowing that we are targeting students who are below proficient, the region would only really have access to 304 students who are below proficient, so it’s the 304 that should count towards that 60% of students served, not 600. Therefore, I would need to aggregate numbers from other ELA services and possibly from reimbursement districts within Region 6 to get to the 842 students that the region, as a whole, needs to plan to serve. </a:t>
            </a: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179054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b="1" dirty="0">
                <a:latin typeface="Arial" panose="020B0604020202020204" pitchFamily="34" charset="0"/>
                <a:cs typeface="Arial" panose="020B0604020202020204" pitchFamily="34" charset="0"/>
              </a:rPr>
              <a:t>Melissa</a:t>
            </a:r>
          </a:p>
          <a:p>
            <a:pPr>
              <a:spcAft>
                <a:spcPts val="2400"/>
              </a:spcAft>
            </a:pPr>
            <a:r>
              <a:rPr lang="en-US" dirty="0">
                <a:latin typeface="Arial" panose="020B0604020202020204" pitchFamily="34" charset="0"/>
                <a:cs typeface="Arial" panose="020B0604020202020204" pitchFamily="34" charset="0"/>
              </a:rPr>
              <a:t>Before developing and writing services in the grant application, it’s important to know what is required for each subgrantee as a whole. All MPOs should be considered and reviewed as the grant application is being developed. </a:t>
            </a:r>
          </a:p>
          <a:p>
            <a:pPr>
              <a:spcAft>
                <a:spcPts val="2400"/>
              </a:spcAft>
            </a:pPr>
            <a:endParaRPr lang="en-US" dirty="0">
              <a:latin typeface="Arial" panose="020B0604020202020204" pitchFamily="34" charset="0"/>
              <a:cs typeface="Arial" panose="020B0604020202020204" pitchFamily="34" charset="0"/>
            </a:endParaRPr>
          </a:p>
          <a:p>
            <a:pPr>
              <a:spcAft>
                <a:spcPts val="2400"/>
              </a:spcAft>
            </a:pPr>
            <a:r>
              <a:rPr lang="en-US" dirty="0">
                <a:latin typeface="Arial" panose="020B0604020202020204" pitchFamily="34" charset="0"/>
                <a:cs typeface="Arial" panose="020B0604020202020204" pitchFamily="34" charset="0"/>
              </a:rPr>
              <a:t>The MPOs provide additional information on SSDP Strategy implementation as well as identify implementation targets or goals for the local MEPs. For example, some MPOs identify a percentage of children who need to be served, service duration, staffing, and grades. Other MPOs identify the number of workshops that need to be offered by the local MEP.</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54481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Melissa</a:t>
            </a:r>
          </a:p>
          <a:p>
            <a:r>
              <a:rPr lang="es-MX" dirty="0" err="1"/>
              <a:t>I’ll</a:t>
            </a:r>
            <a:r>
              <a:rPr lang="es-MX" dirty="0"/>
              <a:t> </a:t>
            </a:r>
            <a:r>
              <a:rPr lang="es-MX" dirty="0" err="1"/>
              <a:t>take</a:t>
            </a:r>
            <a:r>
              <a:rPr lang="es-MX" dirty="0"/>
              <a:t> a minute </a:t>
            </a:r>
            <a:r>
              <a:rPr lang="es-MX" dirty="0" err="1"/>
              <a:t>to</a:t>
            </a:r>
            <a:r>
              <a:rPr lang="es-MX" dirty="0"/>
              <a:t> pause </a:t>
            </a:r>
            <a:r>
              <a:rPr lang="es-MX" dirty="0" err="1"/>
              <a:t>to</a:t>
            </a:r>
            <a:r>
              <a:rPr lang="es-MX" dirty="0"/>
              <a:t> </a:t>
            </a:r>
            <a:r>
              <a:rPr lang="es-MX" dirty="0" err="1"/>
              <a:t>see</a:t>
            </a:r>
            <a:r>
              <a:rPr lang="es-MX" dirty="0"/>
              <a:t> </a:t>
            </a:r>
            <a:r>
              <a:rPr lang="es-MX" dirty="0" err="1"/>
              <a:t>if</a:t>
            </a:r>
            <a:r>
              <a:rPr lang="es-MX" dirty="0"/>
              <a:t> </a:t>
            </a:r>
            <a:r>
              <a:rPr lang="es-MX" dirty="0" err="1"/>
              <a:t>there</a:t>
            </a:r>
            <a:r>
              <a:rPr lang="es-MX" dirty="0"/>
              <a:t> are </a:t>
            </a:r>
            <a:r>
              <a:rPr lang="es-MX" dirty="0" err="1"/>
              <a:t>any</a:t>
            </a:r>
            <a:r>
              <a:rPr lang="es-MX" dirty="0"/>
              <a:t> </a:t>
            </a:r>
            <a:r>
              <a:rPr lang="es-MX" dirty="0" err="1"/>
              <a:t>questions</a:t>
            </a:r>
            <a:r>
              <a:rPr lang="es-MX" dirty="0"/>
              <a:t> in </a:t>
            </a:r>
            <a:r>
              <a:rPr lang="es-MX" dirty="0" err="1"/>
              <a:t>the</a:t>
            </a:r>
            <a:r>
              <a:rPr lang="es-MX" dirty="0"/>
              <a:t> Q&amp;A </a:t>
            </a:r>
            <a:r>
              <a:rPr lang="es-MX" dirty="0" err="1"/>
              <a:t>feature</a:t>
            </a:r>
            <a:r>
              <a:rPr lang="es-MX" dirty="0"/>
              <a:t>.</a:t>
            </a: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311478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p>
          <a:p>
            <a:r>
              <a:rPr lang="en-US" dirty="0">
                <a:latin typeface="Arial" panose="020B0604020202020204" pitchFamily="34" charset="0"/>
                <a:cs typeface="Arial" panose="020B0604020202020204" pitchFamily="34" charset="0"/>
              </a:rPr>
              <a:t>Now we are going to move on to reviewing a sample service.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reviewing services, the first section I look at is the SSDP Strategies tab. This way I know exactly what to look for in all the other fields in the application. The strategies selected will inform the narrative written in the application. This service selected the Math Family Night and Math PD strategies as well as the workshops identified in MPOs 7.1, 11.0, and 12.1. The Key Skills field will identify student and parent outcomes for the workshops. From the strategies selected, I automatically know that I should expect to see the Math PD in the Staff Development tab.</a:t>
            </a: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51969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2624618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98367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p>
          <a:p>
            <a:r>
              <a:rPr lang="en-US" dirty="0">
                <a:latin typeface="Arial" panose="020B0604020202020204" pitchFamily="34" charset="0"/>
                <a:cs typeface="Arial" panose="020B0604020202020204" pitchFamily="34" charset="0"/>
              </a:rPr>
              <a:t>Here we have the example service description [read description]. As you read/listen to the description, please indicate in the Chat which strategies are represented in the service description.</a:t>
            </a: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367736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Here we have the example service description [read description]. As you read/listen to the description, please indicate in the Chat which strategies are represented in the service description.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3033376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p>
          <a:p>
            <a:r>
              <a:rPr lang="en-US" dirty="0"/>
              <a:t>To participate, please unmute yourself to discuss the service description or use the Chat feature to share your thoughts.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 The math PD (MPO 2.2) and the primary and secondary language workshop from 7.1 was not included in the Service Description. As far as PD is concerned, I don’t expect to see PD in the service description field because there is a separate tab for PD. As far as the workshop is concerned, I think it would be clearer to add the primary and secondary language workshop because all of the other workshops are identified. But if I see the key skills learned during this specific workshop, and the others from 7.1, I can then add it to my program tracker as being met through this service. It’s also not clear if there are one or two workshops for 11.0, so I would want to clarify that before marking the strategy/MPO as being met. </a:t>
            </a:r>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dirty="0"/>
          </a:p>
        </p:txBody>
      </p:sp>
    </p:spTree>
    <p:extLst>
      <p:ext uri="{BB962C8B-B14F-4D97-AF65-F5344CB8AC3E}">
        <p14:creationId xmlns:p14="http://schemas.microsoft.com/office/powerpoint/2010/main" val="299390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the webinar starts (5 min. and 1 min. before) </a:t>
            </a:r>
          </a:p>
          <a:p>
            <a:r>
              <a:rPr lang="en-US" b="0" dirty="0"/>
              <a:t>Good afternoon! Thank you for joining us. We are going to get started in just a few minutes. While you wait, please complete the attendance sign-in sheet at: </a:t>
            </a:r>
            <a:endParaRPr lang="en-US" b="1" dirty="0"/>
          </a:p>
          <a:p>
            <a:endParaRPr lang="en-US" b="1" dirty="0"/>
          </a:p>
          <a:p>
            <a:r>
              <a:rPr lang="en-US" b="1" dirty="0"/>
              <a:t>Emily </a:t>
            </a:r>
            <a:endParaRPr lang="en-US" dirty="0"/>
          </a:p>
          <a:p>
            <a:r>
              <a:rPr lang="en-US" dirty="0"/>
              <a:t>Good afternoon! Welcome to the “Designing Services and Activities to Align with the State Service Delivery” webinar. </a:t>
            </a: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2087187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p>
          <a:p>
            <a:r>
              <a:rPr lang="en-US" dirty="0">
                <a:latin typeface="Arial" panose="020B0604020202020204" pitchFamily="34" charset="0"/>
                <a:cs typeface="Arial" panose="020B0604020202020204" pitchFamily="34" charset="0"/>
              </a:rPr>
              <a:t>Here we see the skills to be learned by the students most of which are written as content objectives. Is this sufficient? Are we missing any key skills that we need to add?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Answer: </a:t>
            </a:r>
            <a:r>
              <a:rPr lang="en-US" dirty="0">
                <a:latin typeface="Arial" panose="020B0604020202020204" pitchFamily="34" charset="0"/>
                <a:cs typeface="Arial" panose="020B0604020202020204" pitchFamily="34" charset="0"/>
              </a:rPr>
              <a:t>A key skill for the primary and secondary language workshop needs to be included.</a:t>
            </a:r>
          </a:p>
          <a:p>
            <a:endParaRPr lang="en-US" sz="1200" b="0" i="0" u="none" strike="noStrike"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2219609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Melissa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 we think about this narrative? Is it sufficient? Are there any SSDP components that needed to be included? </a:t>
            </a:r>
            <a:endParaRPr lang="es-MX" dirty="0"/>
          </a:p>
          <a:p>
            <a:r>
              <a:rPr lang="en-US" dirty="0">
                <a:latin typeface="Arial" panose="020B0604020202020204" pitchFamily="34" charset="0"/>
                <a:cs typeface="Arial" panose="020B0604020202020204" pitchFamily="34" charset="0"/>
              </a:rPr>
              <a:t>Please unmute your microphone or add your comments into the Chat.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dirty="0"/>
          </a:p>
        </p:txBody>
      </p:sp>
    </p:spTree>
    <p:extLst>
      <p:ext uri="{BB962C8B-B14F-4D97-AF65-F5344CB8AC3E}">
        <p14:creationId xmlns:p14="http://schemas.microsoft.com/office/powerpoint/2010/main" val="945323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p>
          <a:p>
            <a:r>
              <a:rPr lang="en-US" b="0" dirty="0">
                <a:latin typeface="Arial" panose="020B0604020202020204" pitchFamily="34" charset="0"/>
                <a:cs typeface="Arial" panose="020B0604020202020204" pitchFamily="34" charset="0"/>
              </a:rPr>
              <a:t>[Review slide and Staff Development requirements]</a:t>
            </a:r>
            <a:endParaRPr lang="en-US" b="0"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825671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p>
          <a:p>
            <a:r>
              <a:rPr lang="en-US" dirty="0"/>
              <a:t>For the Expected Outcome, we should see a change in knowledge, skills, abilities, and/or behaviors. The outcome is a simple broad statement and is the foundation for your local measures and performance target. The outcome identified here, is perfect. We see a change, or increase, in knowledge and skills for the skills identified in the Key Skills tab for both students and parents. </a:t>
            </a:r>
          </a:p>
          <a:p>
            <a:endParaRPr lang="en-US" dirty="0"/>
          </a:p>
          <a:p>
            <a:r>
              <a:rPr lang="en-US" dirty="0"/>
              <a:t>The CDE expects to see pre and posttest assessments for most instructional services addressing core content areas. Since the Migrant Conference really isn’t geared towards expected outcomes in proficiency, we see a survey focused on how parents feel the conference prepared them to better support their education and if they feel like they can access local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a reminder that if you have a quantitative measure, you do not also need a qualitative measure and vice versa.</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dirty="0"/>
          </a:p>
        </p:txBody>
      </p:sp>
    </p:spTree>
    <p:extLst>
      <p:ext uri="{BB962C8B-B14F-4D97-AF65-F5344CB8AC3E}">
        <p14:creationId xmlns:p14="http://schemas.microsoft.com/office/powerpoint/2010/main" val="1491726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p>
          <a:p>
            <a:r>
              <a:rPr lang="en-US" b="0" dirty="0">
                <a:latin typeface="Arial" panose="020B0604020202020204" pitchFamily="34" charset="0"/>
                <a:cs typeface="Arial" panose="020B0604020202020204" pitchFamily="34" charset="0"/>
              </a:rPr>
              <a:t>[Review slide]</a:t>
            </a: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dirty="0"/>
          </a:p>
        </p:txBody>
      </p:sp>
    </p:spTree>
    <p:extLst>
      <p:ext uri="{BB962C8B-B14F-4D97-AF65-F5344CB8AC3E}">
        <p14:creationId xmlns:p14="http://schemas.microsoft.com/office/powerpoint/2010/main" val="1045767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Melissa</a:t>
            </a:r>
          </a:p>
          <a:p>
            <a:r>
              <a:rPr lang="es-MX" dirty="0" err="1"/>
              <a:t>I’ll</a:t>
            </a:r>
            <a:r>
              <a:rPr lang="es-MX" dirty="0"/>
              <a:t> pause </a:t>
            </a:r>
            <a:r>
              <a:rPr lang="es-MX" dirty="0" err="1"/>
              <a:t>here</a:t>
            </a:r>
            <a:r>
              <a:rPr lang="es-MX" dirty="0"/>
              <a:t> </a:t>
            </a:r>
            <a:r>
              <a:rPr lang="es-MX" dirty="0" err="1"/>
              <a:t>to</a:t>
            </a:r>
            <a:r>
              <a:rPr lang="es-MX" dirty="0"/>
              <a:t> </a:t>
            </a:r>
            <a:r>
              <a:rPr lang="es-MX" dirty="0" err="1"/>
              <a:t>answer</a:t>
            </a:r>
            <a:r>
              <a:rPr lang="es-MX" dirty="0"/>
              <a:t> </a:t>
            </a:r>
            <a:r>
              <a:rPr lang="es-MX" dirty="0" err="1"/>
              <a:t>any</a:t>
            </a:r>
            <a:r>
              <a:rPr lang="es-MX" dirty="0"/>
              <a:t> </a:t>
            </a:r>
            <a:r>
              <a:rPr lang="es-MX" dirty="0" err="1"/>
              <a:t>questions</a:t>
            </a:r>
            <a:r>
              <a:rPr lang="es-MX" dirty="0"/>
              <a:t> </a:t>
            </a:r>
            <a:r>
              <a:rPr lang="es-MX" dirty="0" err="1"/>
              <a:t>identified</a:t>
            </a:r>
            <a:r>
              <a:rPr lang="es-MX" dirty="0"/>
              <a:t> in </a:t>
            </a:r>
            <a:r>
              <a:rPr lang="es-MX" dirty="0" err="1"/>
              <a:t>the</a:t>
            </a:r>
            <a:r>
              <a:rPr lang="es-MX" dirty="0"/>
              <a:t> Q&amp;A.</a:t>
            </a:r>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dirty="0"/>
          </a:p>
        </p:txBody>
      </p:sp>
    </p:spTree>
    <p:extLst>
      <p:ext uri="{BB962C8B-B14F-4D97-AF65-F5344CB8AC3E}">
        <p14:creationId xmlns:p14="http://schemas.microsoft.com/office/powerpoint/2010/main" val="2401469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Melissa</a:t>
            </a:r>
            <a:endParaRPr lang="en-US" dirty="0"/>
          </a:p>
          <a:p>
            <a:pPr marL="0" indent="0">
              <a:buNone/>
            </a:pPr>
            <a:endParaRPr lang="en-US" dirty="0">
              <a:latin typeface="Arial" panose="020B0604020202020204" pitchFamily="34" charset="0"/>
              <a:cs typeface="Arial" panose="020B0604020202020204" pitchFamily="34" charset="0"/>
            </a:endParaRPr>
          </a:p>
          <a:p>
            <a:pPr algn="l" rtl="0" fontAlgn="base"/>
            <a:r>
              <a:rPr lang="en-US" sz="1800" b="0" i="0" dirty="0">
                <a:solidFill>
                  <a:srgbClr val="000000"/>
                </a:solidFill>
                <a:effectLst/>
                <a:latin typeface="Calibri" panose="020F0502020204030204" pitchFamily="34" charset="0"/>
              </a:rPr>
              <a:t>1. Do all the SSDP Strategies need to be addressed in the Service Description?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 Yes.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b. No. Some strategies may be addressed in other fields like Key Skills, Instructional Strategies, Staff Development, etc. (correct answer) </a:t>
            </a:r>
            <a:endParaRPr lang="en-US" b="0" i="0" dirty="0">
              <a:solidFill>
                <a:srgbClr val="000000"/>
              </a:solidFill>
              <a:effectLst/>
              <a:latin typeface="Segoe UI" panose="020B0502040204020203" pitchFamily="34" charset="0"/>
            </a:endParaRP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2. If a service includes SSDP Strategies 2.1, 2.2, </a:t>
            </a:r>
            <a:r>
              <a:rPr lang="en-US" sz="1800" b="0" i="0" strike="sngStrike" dirty="0">
                <a:solidFill>
                  <a:srgbClr val="000000"/>
                </a:solidFill>
                <a:effectLst/>
                <a:latin typeface="Calibri" panose="020F0502020204030204" pitchFamily="34" charset="0"/>
              </a:rPr>
              <a:t>3.0,</a:t>
            </a:r>
            <a:r>
              <a:rPr lang="en-US" sz="1800" b="0" i="0" dirty="0">
                <a:solidFill>
                  <a:srgbClr val="000000"/>
                </a:solidFill>
                <a:effectLst/>
                <a:latin typeface="Calibri" panose="020F0502020204030204" pitchFamily="34" charset="0"/>
              </a:rPr>
              <a:t> and 12.1 which skills would you include in the Key Skills field?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 Parents will learn evidence-based strategies to participate in school and support their children academically.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b. Objectives for the Math Family Nights.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c. Parents will learn how to read student achievement data for mathematics.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d. Students will exchange information and ideas as well as offer opinions when working with classmates to solve word problems involving multiplication (of whole numbers, fractions, etc. depending on grade level).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e. Students will write for two genres and use student-friendly rubrics.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f. a, b, c (correct answer) </a:t>
            </a:r>
            <a:endParaRPr lang="en-US" b="0" i="0" dirty="0">
              <a:solidFill>
                <a:srgbClr val="000000"/>
              </a:solidFill>
              <a:effectLst/>
              <a:latin typeface="Segoe UI" panose="020B0502040204020203" pitchFamily="34" charset="0"/>
            </a:endParaRPr>
          </a:p>
          <a:p>
            <a:pPr algn="l" rtl="0" fontAlgn="base"/>
            <a:endParaRPr lang="en-US" sz="1800" b="0" i="0" dirty="0">
              <a:solidFill>
                <a:srgbClr val="000000"/>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3. True or False? Each SSDP Strategy selected for Staff Development should include a moderately detailed description of the PD to be offered. Details may include title of PD, description of PD, and key objectives for the PD. </a:t>
            </a:r>
            <a:endParaRPr lang="en-US" b="0" i="0" dirty="0">
              <a:solidFill>
                <a:srgbClr val="000000"/>
              </a:solidFill>
              <a:effectLst/>
              <a:latin typeface="Segoe UI" panose="020B0502040204020203" pitchFamily="34" charset="0"/>
            </a:endParaRPr>
          </a:p>
          <a:p>
            <a:pPr algn="l" rtl="0" fontAlgn="base">
              <a:buFont typeface="+mj-lt"/>
              <a:buAutoNum type="arabicPeriod"/>
            </a:pPr>
            <a:r>
              <a:rPr lang="en-US" sz="1800" b="0" i="0" dirty="0">
                <a:solidFill>
                  <a:srgbClr val="000000"/>
                </a:solidFill>
                <a:effectLst/>
                <a:latin typeface="Calibri" panose="020F0502020204030204" pitchFamily="34" charset="0"/>
              </a:rPr>
              <a:t>True (correct answer) </a:t>
            </a:r>
          </a:p>
          <a:p>
            <a:pPr algn="l" rtl="0" fontAlgn="base">
              <a:buFont typeface="+mj-lt"/>
              <a:buAutoNum type="arabicPeriod" startAt="2"/>
            </a:pPr>
            <a:r>
              <a:rPr lang="en-US" sz="1800" b="0" i="0" dirty="0">
                <a:solidFill>
                  <a:srgbClr val="000000"/>
                </a:solidFill>
                <a:effectLst/>
                <a:latin typeface="Calibri" panose="020F0502020204030204" pitchFamily="34" charset="0"/>
              </a:rPr>
              <a:t>False </a:t>
            </a:r>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1889341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dirty="0"/>
          </a:p>
        </p:txBody>
      </p:sp>
    </p:spTree>
    <p:extLst>
      <p:ext uri="{BB962C8B-B14F-4D97-AF65-F5344CB8AC3E}">
        <p14:creationId xmlns:p14="http://schemas.microsoft.com/office/powerpoint/2010/main" val="2435999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Melissa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past three years we reviewed sample services and worked in small groups to identify what is missing from each service. This year I’ve changed it up a bit in which we are going to specifically look at three prompts which correspond to different SSDP Strategies and fields within the application itself. Participants will review the prompts in small groups in a breakout room and identify specifics for each prompt.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indent="0">
              <a:buNone/>
            </a:pPr>
            <a:r>
              <a:rPr lang="en-US" dirty="0"/>
              <a:t>Directions:</a:t>
            </a:r>
          </a:p>
          <a:p>
            <a:pPr marL="514350" indent="-514350">
              <a:buAutoNum type="arabicPeriod"/>
            </a:pPr>
            <a:r>
              <a:rPr lang="en-US" sz="1200" dirty="0"/>
              <a:t>Select a facilitator, note taker, and volunteer to report out.</a:t>
            </a:r>
          </a:p>
          <a:p>
            <a:pPr marL="514350" indent="-514350">
              <a:buFont typeface="Arial" panose="020B0604020202020204" pitchFamily="34" charset="0"/>
              <a:buAutoNum type="arabicPeriod"/>
            </a:pPr>
            <a:r>
              <a:rPr lang="en-US" sz="1200" dirty="0"/>
              <a:t>Open the Google doc link via the Chat or Outlook.</a:t>
            </a:r>
          </a:p>
          <a:p>
            <a:pPr marL="514350" indent="-514350">
              <a:buFont typeface="Arial" panose="020B0604020202020204" pitchFamily="34" charset="0"/>
              <a:buAutoNum type="arabicPeriod"/>
            </a:pPr>
            <a:r>
              <a:rPr lang="en-US" sz="1200" dirty="0"/>
              <a:t>Your Breakout Room group number will be the group number for your slides.</a:t>
            </a:r>
          </a:p>
          <a:p>
            <a:pPr marL="514350" indent="-514350">
              <a:buAutoNum type="arabicPeriod"/>
            </a:pPr>
            <a:r>
              <a:rPr lang="en-US" sz="1200" dirty="0"/>
              <a:t>In your Breakout Room, you will have three prompts to practice what was covered today.</a:t>
            </a:r>
          </a:p>
          <a:p>
            <a:pPr marL="514350" indent="-514350">
              <a:buAutoNum type="arabicPeriod"/>
            </a:pPr>
            <a:r>
              <a:rPr lang="en-US" sz="1200" dirty="0"/>
              <a:t>Take notes to address the prompts on your group’s slides in Google Docs. </a:t>
            </a:r>
          </a:p>
          <a:p>
            <a:pPr marL="514350" indent="-514350">
              <a:buAutoNum type="arabicPeriod"/>
            </a:pPr>
            <a:r>
              <a:rPr lang="en-US" sz="1200" dirty="0"/>
              <a:t>After the 20 minutes, we will reconvene the whole group and share what was discussed in the Breakout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Once we reunite as a whole group, I will share each groups slides when they share their insights on the review of the grant application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 to group slides: https://docs.google.com/presentation/d/13TC-h6MQV3y3cfHT73KpFdgjWQhNqIBnAHCFb3EpHRk/edit?usp=sharing</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dirty="0"/>
          </a:p>
        </p:txBody>
      </p:sp>
    </p:spTree>
    <p:extLst>
      <p:ext uri="{BB962C8B-B14F-4D97-AF65-F5344CB8AC3E}">
        <p14:creationId xmlns:p14="http://schemas.microsoft.com/office/powerpoint/2010/main" val="1505743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Melissa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 to group slides: https://docs.google.com/presentation/d/13TC-h6MQV3y3cfHT73KpFdgjWQhNqIBnAHCFb3EpHRk/edit?usp=sharing </a:t>
            </a:r>
            <a:endParaRPr lang="en-US" dirty="0">
              <a:latin typeface="Arial" panose="020B0604020202020204" pitchFamily="34" charset="0"/>
              <a:cs typeface="Arial" panose="020B0604020202020204" pitchFamily="34" charset="0"/>
            </a:endParaRPr>
          </a:p>
          <a:p>
            <a:pPr rtl="0">
              <a:spcBef>
                <a:spcPts val="0"/>
              </a:spcBef>
              <a:spcAft>
                <a:spcPts val="1200"/>
              </a:spcAft>
            </a:pPr>
            <a:r>
              <a:rPr lang="es-MX" sz="1800" b="0" i="0" u="none" strike="noStrike" dirty="0">
                <a:solidFill>
                  <a:srgbClr val="595959"/>
                </a:solidFill>
                <a:effectLst/>
                <a:latin typeface="Arial" panose="020B0604020202020204" pitchFamily="34" charset="0"/>
              </a:rPr>
              <a:t>Framework: </a:t>
            </a:r>
            <a:r>
              <a:rPr lang="es-MX" sz="1800" b="0" i="0" u="none" strike="noStrike" dirty="0" err="1">
                <a:solidFill>
                  <a:srgbClr val="595959"/>
                </a:solidFill>
                <a:effectLst/>
                <a:latin typeface="Arial" panose="020B0604020202020204" pitchFamily="34" charset="0"/>
              </a:rPr>
              <a:t>chrome-extension</a:t>
            </a:r>
            <a:r>
              <a:rPr lang="es-MX" sz="1800" b="0" i="0" u="none" strike="noStrike" dirty="0">
                <a:solidFill>
                  <a:srgbClr val="595959"/>
                </a:solidFill>
                <a:effectLst/>
                <a:latin typeface="Arial" panose="020B0604020202020204" pitchFamily="34" charset="0"/>
              </a:rPr>
              <a:t>://</a:t>
            </a:r>
            <a:r>
              <a:rPr lang="es-MX" sz="1800" b="0" i="0" u="none" strike="noStrike" dirty="0" err="1">
                <a:solidFill>
                  <a:srgbClr val="595959"/>
                </a:solidFill>
                <a:effectLst/>
                <a:latin typeface="Arial" panose="020B0604020202020204" pitchFamily="34" charset="0"/>
              </a:rPr>
              <a:t>efaidnbmnnnibpcajpcglclefindmkaj</a:t>
            </a:r>
            <a:r>
              <a:rPr lang="es-MX" sz="1800" b="0" i="0" u="none" strike="noStrike" dirty="0">
                <a:solidFill>
                  <a:srgbClr val="595959"/>
                </a:solidFill>
                <a:effectLst/>
                <a:latin typeface="Arial" panose="020B0604020202020204" pitchFamily="34" charset="0"/>
              </a:rPr>
              <a:t>/</a:t>
            </a:r>
            <a:r>
              <a:rPr lang="es-MX" sz="1800" b="0" i="0" u="sng" strike="noStrike" dirty="0">
                <a:solidFill>
                  <a:srgbClr val="0097A7"/>
                </a:solidFill>
                <a:effectLst/>
                <a:latin typeface="Arial" panose="020B0604020202020204" pitchFamily="34" charset="0"/>
                <a:hlinkClick r:id="rId3"/>
              </a:rPr>
              <a:t>https://www.cde.ca.gov/ci/rl/cf/documents/elaeldfwchapter7.pdf</a:t>
            </a:r>
            <a:r>
              <a:rPr lang="es-MX" sz="1800" b="0" i="0" u="none" strike="noStrike" dirty="0">
                <a:solidFill>
                  <a:srgbClr val="595959"/>
                </a:solidFill>
                <a:effectLst/>
                <a:latin typeface="Arial" panose="020B0604020202020204" pitchFamily="34" charset="0"/>
              </a:rPr>
              <a:t> </a:t>
            </a:r>
            <a:endParaRPr lang="es-MX" b="0" dirty="0">
              <a:effectLst/>
            </a:endParaRPr>
          </a:p>
          <a:p>
            <a:pPr rtl="0">
              <a:spcBef>
                <a:spcPts val="0"/>
              </a:spcBef>
              <a:spcAft>
                <a:spcPts val="1200"/>
              </a:spcAft>
            </a:pPr>
            <a:r>
              <a:rPr lang="es-MX" sz="1800" b="0" i="0" u="none" strike="noStrike" dirty="0">
                <a:solidFill>
                  <a:srgbClr val="595959"/>
                </a:solidFill>
                <a:effectLst/>
                <a:latin typeface="Arial" panose="020B0604020202020204" pitchFamily="34" charset="0"/>
              </a:rPr>
              <a:t>ELD </a:t>
            </a:r>
            <a:r>
              <a:rPr lang="es-MX" sz="1800" b="0" i="0" u="none" strike="noStrike" dirty="0" err="1">
                <a:solidFill>
                  <a:srgbClr val="595959"/>
                </a:solidFill>
                <a:effectLst/>
                <a:latin typeface="Arial" panose="020B0604020202020204" pitchFamily="34" charset="0"/>
              </a:rPr>
              <a:t>Standards</a:t>
            </a:r>
            <a:r>
              <a:rPr lang="es-MX" sz="1800" b="0" i="0" u="none" strike="noStrike" dirty="0">
                <a:solidFill>
                  <a:srgbClr val="595959"/>
                </a:solidFill>
                <a:effectLst/>
                <a:latin typeface="Arial" panose="020B0604020202020204" pitchFamily="34" charset="0"/>
              </a:rPr>
              <a:t>: </a:t>
            </a:r>
            <a:r>
              <a:rPr lang="es-MX" sz="1800" b="0" i="0" u="none" strike="noStrike" dirty="0" err="1">
                <a:solidFill>
                  <a:srgbClr val="595959"/>
                </a:solidFill>
                <a:effectLst/>
                <a:latin typeface="Arial" panose="020B0604020202020204" pitchFamily="34" charset="0"/>
              </a:rPr>
              <a:t>chrome-extension</a:t>
            </a:r>
            <a:r>
              <a:rPr lang="es-MX" sz="1800" b="0" i="0" u="none" strike="noStrike" dirty="0">
                <a:solidFill>
                  <a:srgbClr val="595959"/>
                </a:solidFill>
                <a:effectLst/>
                <a:latin typeface="Arial" panose="020B0604020202020204" pitchFamily="34" charset="0"/>
              </a:rPr>
              <a:t>://</a:t>
            </a:r>
            <a:r>
              <a:rPr lang="es-MX" sz="1800" b="0" i="0" u="none" strike="noStrike" dirty="0" err="1">
                <a:solidFill>
                  <a:srgbClr val="595959"/>
                </a:solidFill>
                <a:effectLst/>
                <a:latin typeface="Arial" panose="020B0604020202020204" pitchFamily="34" charset="0"/>
              </a:rPr>
              <a:t>efaidnbmnnnibpcajpcglclefindmkaj</a:t>
            </a:r>
            <a:r>
              <a:rPr lang="es-MX" sz="1800" b="0" i="0" u="none" strike="noStrike" dirty="0">
                <a:solidFill>
                  <a:srgbClr val="595959"/>
                </a:solidFill>
                <a:effectLst/>
                <a:latin typeface="Arial" panose="020B0604020202020204" pitchFamily="34" charset="0"/>
              </a:rPr>
              <a:t>/</a:t>
            </a:r>
            <a:r>
              <a:rPr lang="es-MX" sz="1800" b="0" i="0" u="sng" strike="noStrike" dirty="0">
                <a:solidFill>
                  <a:srgbClr val="0097A7"/>
                </a:solidFill>
                <a:effectLst/>
                <a:latin typeface="Arial" panose="020B0604020202020204" pitchFamily="34" charset="0"/>
                <a:hlinkClick r:id="rId4"/>
              </a:rPr>
              <a:t>https://www.cde.ca.gov/sp/el/er/documents/eldstndspublication14.pdf</a:t>
            </a:r>
            <a:r>
              <a:rPr lang="es-MX" sz="1800" b="0" i="0" u="none" strike="noStrike" dirty="0">
                <a:solidFill>
                  <a:srgbClr val="595959"/>
                </a:solidFill>
                <a:effectLst/>
                <a:latin typeface="Arial" panose="020B0604020202020204" pitchFamily="34" charset="0"/>
              </a:rPr>
              <a:t> </a:t>
            </a:r>
            <a:endParaRPr lang="es-MX" b="0" dirty="0">
              <a:effectLst/>
            </a:endParaRPr>
          </a:p>
          <a:p>
            <a:br>
              <a:rPr lang="es-MX" dirty="0"/>
            </a:b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dirty="0"/>
          </a:p>
        </p:txBody>
      </p:sp>
    </p:spTree>
    <p:extLst>
      <p:ext uri="{BB962C8B-B14F-4D97-AF65-F5344CB8AC3E}">
        <p14:creationId xmlns:p14="http://schemas.microsoft.com/office/powerpoint/2010/main" val="70567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Emily</a:t>
            </a:r>
          </a:p>
          <a:p>
            <a:r>
              <a:rPr lang="en-US" dirty="0"/>
              <a:t>My name is Emily Smith, an Education Programs Assistant, for the Migrant Education Office and I am the lead for the Migrant Education Program grant application. Joining me today is Melissa Mallory, the lead for the State Service Delivery Plan.</a:t>
            </a:r>
          </a:p>
        </p:txBody>
      </p:sp>
      <p:sp>
        <p:nvSpPr>
          <p:cNvPr id="4" name="Slide Number Placeholder 3"/>
          <p:cNvSpPr>
            <a:spLocks noGrp="1"/>
          </p:cNvSpPr>
          <p:nvPr>
            <p:ph type="sldNum" sz="quarter" idx="10"/>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2949240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Melissa</a:t>
            </a:r>
            <a:endParaRPr lang="en-US" dirty="0"/>
          </a:p>
          <a:p>
            <a:r>
              <a:rPr lang="en-US" dirty="0"/>
              <a:t>Welcome back, everyone. What about prompt #1? What needed to be added to mark this tab as adequate or comprehensive? </a:t>
            </a:r>
          </a:p>
          <a:p>
            <a:endParaRPr lang="en-US" dirty="0"/>
          </a:p>
          <a:p>
            <a:r>
              <a:rPr lang="en-US" dirty="0"/>
              <a:t>Answers:</a:t>
            </a:r>
          </a:p>
          <a:p>
            <a:r>
              <a:rPr lang="en-US" dirty="0"/>
              <a:t>Prompt 1</a:t>
            </a:r>
          </a:p>
          <a:p>
            <a:pPr marL="171450" indent="-171450">
              <a:buFont typeface="Arial" panose="020B0604020202020204" pitchFamily="34" charset="0"/>
              <a:buChar char="•"/>
            </a:pPr>
            <a:r>
              <a:rPr lang="en-US" dirty="0"/>
              <a:t>Service starts in Sept., but the PD is in November. PD should happen prior to the service starting. </a:t>
            </a:r>
          </a:p>
          <a:p>
            <a:pPr marL="171450" indent="-171450">
              <a:buFont typeface="Arial" panose="020B0604020202020204" pitchFamily="34" charset="0"/>
              <a:buChar char="•"/>
            </a:pPr>
            <a:r>
              <a:rPr lang="en-US" dirty="0"/>
              <a:t>Description should have key objectives for staff </a:t>
            </a:r>
          </a:p>
          <a:p>
            <a:pPr marL="628650" lvl="1" indent="-171450">
              <a:buFont typeface="Arial" panose="020B0604020202020204" pitchFamily="34" charset="0"/>
              <a:buChar char="•"/>
            </a:pPr>
            <a:r>
              <a:rPr lang="en-US" dirty="0"/>
              <a:t>Staff learn how to embed ELD standards into lessons with accompanying CCSS standards.</a:t>
            </a:r>
          </a:p>
          <a:p>
            <a:pPr marL="628650" lvl="1" indent="-171450">
              <a:buFont typeface="Arial" panose="020B0604020202020204" pitchFamily="34" charset="0"/>
              <a:buChar char="•"/>
            </a:pPr>
            <a:r>
              <a:rPr lang="en-US" dirty="0"/>
              <a:t>Staff learn how to provide opportunities in class for students to gain and exchange information and ideas in three communicative modes (collaborative, interpretive, and productive), and to apply knowledge of language to academic tasks via three cross-mode language processes (structuring cohesive texts, expanding and enriching ideas, and connecting and condensing ideas) using various linguistic resources. </a:t>
            </a:r>
          </a:p>
          <a:p>
            <a:pPr marL="171450" indent="-171450">
              <a:buFont typeface="Arial" panose="020B0604020202020204" pitchFamily="34" charset="0"/>
              <a:buChar char="•"/>
            </a:pPr>
            <a:r>
              <a:rPr lang="en-US" dirty="0"/>
              <a:t>Standard being addressed is 3.1</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Prompt 2:</a:t>
            </a:r>
          </a:p>
          <a:p>
            <a:pPr marL="171450" indent="-171450">
              <a:buFont typeface="Arial" panose="020B0604020202020204" pitchFamily="34" charset="0"/>
              <a:buChar char="•"/>
            </a:pPr>
            <a:r>
              <a:rPr lang="en-US" dirty="0"/>
              <a:t>Yes, it meets the intent of 13.0 because cultural pride is being explicitly taught. Key skills could include: 1) Students build an appreciation of culturally relevant non-fiction. 2) Students identify the valuable contributions of migratory farm workers and discuss what traits make them most proud to be part of this community.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Prompt 3:</a:t>
            </a:r>
          </a:p>
          <a:p>
            <a:pPr marL="171450" indent="-171450">
              <a:buFont typeface="Arial" panose="020B0604020202020204" pitchFamily="34" charset="0"/>
              <a:buChar char="•"/>
            </a:pPr>
            <a:r>
              <a:rPr lang="en-US" dirty="0"/>
              <a:t>Students exchange information and ideas with others through oral collaborative discussions on their shared experiences.</a:t>
            </a:r>
          </a:p>
          <a:p>
            <a:pPr marL="171450" indent="-171450">
              <a:buFont typeface="Arial" panose="020B0604020202020204" pitchFamily="34" charset="0"/>
              <a:buChar char="•"/>
            </a:pPr>
            <a:r>
              <a:rPr lang="en-US" dirty="0"/>
              <a:t>Students offer and justify opinions, negotiating with and persuading others in communicative exchanges</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dirty="0"/>
          </a:p>
        </p:txBody>
      </p:sp>
    </p:spTree>
    <p:extLst>
      <p:ext uri="{BB962C8B-B14F-4D97-AF65-F5344CB8AC3E}">
        <p14:creationId xmlns:p14="http://schemas.microsoft.com/office/powerpoint/2010/main" val="1691662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Melissa</a:t>
            </a:r>
            <a:endParaRPr lang="en-US" dirty="0"/>
          </a:p>
          <a:p>
            <a:r>
              <a:rPr lang="en-US" dirty="0"/>
              <a:t>Common missteps in application development when it comes to the SSDP include:</a:t>
            </a:r>
          </a:p>
          <a:p>
            <a:pPr marL="171450" indent="-171450">
              <a:lnSpc>
                <a:spcPct val="100000"/>
              </a:lnSpc>
              <a:spcBef>
                <a:spcPts val="0"/>
              </a:spcBef>
              <a:spcAft>
                <a:spcPts val="1800"/>
              </a:spcAft>
              <a:buFont typeface="Arial" panose="020B0604020202020204" pitchFamily="34" charset="0"/>
              <a:buChar char="•"/>
            </a:pPr>
            <a:r>
              <a:rPr lang="en-US" sz="1200" dirty="0"/>
              <a:t>Ensuring selected strategy/MPO requirements are included within the application narrative and tables (e.g., Key Skills, Staff Development, Migrant Students Served, Activity Time, etc.).</a:t>
            </a:r>
          </a:p>
          <a:p>
            <a:pPr marL="171450" indent="-171450">
              <a:lnSpc>
                <a:spcPct val="100000"/>
              </a:lnSpc>
              <a:spcBef>
                <a:spcPts val="0"/>
              </a:spcBef>
              <a:spcAft>
                <a:spcPts val="1800"/>
              </a:spcAft>
              <a:buFont typeface="Arial" panose="020B0604020202020204" pitchFamily="34" charset="0"/>
              <a:buChar char="•"/>
            </a:pPr>
            <a:r>
              <a:rPr lang="en-US" sz="1200" dirty="0"/>
              <a:t>Not calculating the percentage of SSDP Components (MPOs 3.0, 8.0, 13.0, and 13.1) included in instructional services.</a:t>
            </a:r>
          </a:p>
          <a:p>
            <a:pPr marL="0" indent="0">
              <a:lnSpc>
                <a:spcPct val="100000"/>
              </a:lnSpc>
              <a:spcBef>
                <a:spcPts val="0"/>
              </a:spcBef>
              <a:spcAft>
                <a:spcPts val="1800"/>
              </a:spcAft>
              <a:buFont typeface="Arial" panose="020B0604020202020204" pitchFamily="34" charset="0"/>
              <a:buNone/>
            </a:pPr>
            <a:endParaRPr lang="en-US" sz="1200" b="1" dirty="0"/>
          </a:p>
          <a:p>
            <a:pPr marL="0" indent="0">
              <a:lnSpc>
                <a:spcPct val="100000"/>
              </a:lnSpc>
              <a:spcBef>
                <a:spcPts val="0"/>
              </a:spcBef>
              <a:spcAft>
                <a:spcPts val="1800"/>
              </a:spcAft>
              <a:buFont typeface="Arial" panose="020B0604020202020204" pitchFamily="34" charset="0"/>
              <a:buNone/>
            </a:pPr>
            <a:r>
              <a:rPr lang="en-US" sz="1200" b="1" dirty="0"/>
              <a:t>Common errors specific to regional subgrantees include:</a:t>
            </a:r>
          </a:p>
          <a:p>
            <a:pPr marL="171450" indent="-171450">
              <a:lnSpc>
                <a:spcPct val="100000"/>
              </a:lnSpc>
              <a:spcBef>
                <a:spcPts val="0"/>
              </a:spcBef>
              <a:spcAft>
                <a:spcPts val="1800"/>
              </a:spcAft>
              <a:buFont typeface="Arial" panose="020B0604020202020204" pitchFamily="34" charset="0"/>
              <a:buChar char="•"/>
            </a:pPr>
            <a:r>
              <a:rPr lang="en-US" sz="1200" dirty="0"/>
              <a:t>Not reviewing district service agreements to ensure that the local MEP, as a whole, plans to meet the MPOs.</a:t>
            </a:r>
          </a:p>
          <a:p>
            <a:pPr marL="171450" indent="-171450">
              <a:lnSpc>
                <a:spcPct val="100000"/>
              </a:lnSpc>
              <a:spcBef>
                <a:spcPts val="0"/>
              </a:spcBef>
              <a:spcAft>
                <a:spcPts val="1800"/>
              </a:spcAft>
              <a:buFont typeface="Arial" panose="020B0604020202020204" pitchFamily="34" charset="0"/>
              <a:buChar char="•"/>
            </a:pPr>
            <a:r>
              <a:rPr lang="en-US" sz="1200" dirty="0"/>
              <a:t>Not tracking what strategies are being implemented at reimbursable districts.</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dirty="0"/>
          </a:p>
        </p:txBody>
      </p:sp>
    </p:spTree>
    <p:extLst>
      <p:ext uri="{BB962C8B-B14F-4D97-AF65-F5344CB8AC3E}">
        <p14:creationId xmlns:p14="http://schemas.microsoft.com/office/powerpoint/2010/main" val="404280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Melissa</a:t>
            </a:r>
            <a:endParaRPr lang="en-US" dirty="0"/>
          </a:p>
          <a:p>
            <a:r>
              <a:rPr lang="en-US" dirty="0"/>
              <a:t>Now I’d like to review some best practices for ensuring that services are properly aligned to the SSDP and that all necessary information is included.</a:t>
            </a:r>
          </a:p>
          <a:p>
            <a:endParaRPr lang="en-US" dirty="0"/>
          </a:p>
          <a:p>
            <a:pPr marL="171450" indent="-171450">
              <a:lnSpc>
                <a:spcPct val="100000"/>
              </a:lnSpc>
              <a:spcBef>
                <a:spcPts val="0"/>
              </a:spcBef>
              <a:spcAft>
                <a:spcPts val="2400"/>
              </a:spcAft>
              <a:buFont typeface="Arial" panose="020B0604020202020204" pitchFamily="34" charset="0"/>
              <a:buChar char="•"/>
            </a:pPr>
            <a:r>
              <a:rPr lang="en-US" dirty="0"/>
              <a:t>Ensure selected strategy/MPO requirements are met by identifying where the strategies are addressed in the application narrative for each service including a percentage of students served.</a:t>
            </a:r>
          </a:p>
          <a:p>
            <a:pPr marL="171450" indent="-171450">
              <a:buFont typeface="Arial" panose="020B0604020202020204" pitchFamily="34" charset="0"/>
              <a:buChar char="•"/>
            </a:pPr>
            <a:r>
              <a:rPr lang="en-US" dirty="0"/>
              <a:t>Use the Academic Risk Report to calculate the number of students who need to be served by the region/direct funded district and reimbursable districts (each district has its own number of students that should be reviewed).</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dirty="0"/>
          </a:p>
        </p:txBody>
      </p:sp>
    </p:spTree>
    <p:extLst>
      <p:ext uri="{BB962C8B-B14F-4D97-AF65-F5344CB8AC3E}">
        <p14:creationId xmlns:p14="http://schemas.microsoft.com/office/powerpoint/2010/main" val="35550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b="1" dirty="0">
                <a:latin typeface="Arial" panose="020B0604020202020204" pitchFamily="34" charset="0"/>
                <a:cs typeface="Arial" panose="020B0604020202020204" pitchFamily="34" charset="0"/>
              </a:rPr>
              <a:t>Melissa</a:t>
            </a:r>
            <a:endParaRPr lang="en-US" dirty="0"/>
          </a:p>
          <a:p>
            <a:pPr marL="0" indent="0">
              <a:lnSpc>
                <a:spcPct val="100000"/>
              </a:lnSpc>
              <a:spcBef>
                <a:spcPts val="0"/>
              </a:spcBef>
              <a:spcAft>
                <a:spcPts val="2400"/>
              </a:spcAft>
              <a:buFont typeface="Arial" panose="020B0604020202020204" pitchFamily="34" charset="0"/>
              <a:buNone/>
            </a:pPr>
            <a:r>
              <a:rPr lang="en-US" dirty="0"/>
              <a:t>As Emily noted earlier in this morning’s presentation…</a:t>
            </a:r>
          </a:p>
          <a:p>
            <a:pPr marL="171450" indent="-171450">
              <a:lnSpc>
                <a:spcPct val="100000"/>
              </a:lnSpc>
              <a:spcBef>
                <a:spcPts val="0"/>
              </a:spcBef>
              <a:spcAft>
                <a:spcPts val="2400"/>
              </a:spcAft>
              <a:buFont typeface="Arial" panose="020B0604020202020204" pitchFamily="34" charset="0"/>
              <a:buChar char="•"/>
            </a:pPr>
            <a:r>
              <a:rPr lang="en-US" dirty="0"/>
              <a:t>Track SSDP Components for instructional services and identify if the subgrantee as a whole has met the targets for MPOs 3.0, 8.0, 13.0, and 13.1.</a:t>
            </a:r>
          </a:p>
          <a:p>
            <a:pPr marL="171450" indent="-171450">
              <a:buFont typeface="Arial" panose="020B0604020202020204" pitchFamily="34" charset="0"/>
              <a:buChar char="•"/>
            </a:pPr>
            <a:r>
              <a:rPr lang="en-US" dirty="0"/>
              <a:t>Use a monitoring/tracking tool to ensure that the local MEP as a whole plans to meet the MPOs when reviewing the regional and reimbursable district applications. </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dirty="0"/>
          </a:p>
        </p:txBody>
      </p:sp>
    </p:spTree>
    <p:extLst>
      <p:ext uri="{BB962C8B-B14F-4D97-AF65-F5344CB8AC3E}">
        <p14:creationId xmlns:p14="http://schemas.microsoft.com/office/powerpoint/2010/main" val="1633954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a:t>
            </a:r>
          </a:p>
          <a:p>
            <a:r>
              <a:rPr lang="es-MX" dirty="0" err="1"/>
              <a:t>If</a:t>
            </a:r>
            <a:r>
              <a:rPr lang="es-MX" dirty="0"/>
              <a:t> </a:t>
            </a:r>
            <a:r>
              <a:rPr lang="es-MX" dirty="0" err="1"/>
              <a:t>there</a:t>
            </a:r>
            <a:r>
              <a:rPr lang="es-MX" dirty="0"/>
              <a:t> are </a:t>
            </a:r>
            <a:r>
              <a:rPr lang="es-MX" dirty="0" err="1"/>
              <a:t>any</a:t>
            </a:r>
            <a:r>
              <a:rPr lang="es-MX" dirty="0"/>
              <a:t> </a:t>
            </a:r>
            <a:r>
              <a:rPr lang="es-MX" dirty="0" err="1"/>
              <a:t>remaining</a:t>
            </a:r>
            <a:r>
              <a:rPr lang="es-MX" dirty="0"/>
              <a:t> </a:t>
            </a:r>
            <a:r>
              <a:rPr lang="es-MX" dirty="0" err="1"/>
              <a:t>questions</a:t>
            </a:r>
            <a:r>
              <a:rPr lang="es-MX" dirty="0"/>
              <a:t>, </a:t>
            </a:r>
            <a:r>
              <a:rPr lang="es-MX" dirty="0" err="1"/>
              <a:t>please</a:t>
            </a:r>
            <a:r>
              <a:rPr lang="es-MX" dirty="0"/>
              <a:t> </a:t>
            </a:r>
            <a:r>
              <a:rPr lang="es-MX" dirty="0" err="1"/>
              <a:t>feel</a:t>
            </a:r>
            <a:r>
              <a:rPr lang="es-MX" dirty="0"/>
              <a:t> free </a:t>
            </a:r>
            <a:r>
              <a:rPr lang="es-MX" dirty="0" err="1"/>
              <a:t>to</a:t>
            </a:r>
            <a:r>
              <a:rPr lang="es-MX" dirty="0"/>
              <a:t> </a:t>
            </a:r>
            <a:r>
              <a:rPr lang="es-MX" dirty="0" err="1"/>
              <a:t>enter</a:t>
            </a:r>
            <a:r>
              <a:rPr lang="es-MX" dirty="0"/>
              <a:t> </a:t>
            </a:r>
            <a:r>
              <a:rPr lang="es-MX" dirty="0" err="1"/>
              <a:t>them</a:t>
            </a:r>
            <a:r>
              <a:rPr lang="es-MX" dirty="0"/>
              <a:t> </a:t>
            </a:r>
            <a:r>
              <a:rPr lang="es-MX" dirty="0" err="1"/>
              <a:t>into</a:t>
            </a:r>
            <a:r>
              <a:rPr lang="es-MX" dirty="0"/>
              <a:t> </a:t>
            </a:r>
            <a:r>
              <a:rPr lang="es-MX" dirty="0" err="1"/>
              <a:t>the</a:t>
            </a:r>
            <a:r>
              <a:rPr lang="es-MX" dirty="0"/>
              <a:t> Q&amp;A </a:t>
            </a:r>
            <a:r>
              <a:rPr lang="es-MX" dirty="0" err="1"/>
              <a:t>feature</a:t>
            </a:r>
            <a:r>
              <a:rPr lang="es-MX" dirty="0"/>
              <a:t>. </a:t>
            </a:r>
            <a:r>
              <a:rPr lang="es-MX" dirty="0" err="1"/>
              <a:t>We’ll</a:t>
            </a:r>
            <a:r>
              <a:rPr lang="es-MX" dirty="0"/>
              <a:t> </a:t>
            </a:r>
            <a:r>
              <a:rPr lang="es-MX" dirty="0" err="1"/>
              <a:t>take</a:t>
            </a:r>
            <a:r>
              <a:rPr lang="es-MX" dirty="0"/>
              <a:t> a </a:t>
            </a:r>
            <a:r>
              <a:rPr lang="es-MX" dirty="0" err="1"/>
              <a:t>few</a:t>
            </a:r>
            <a:r>
              <a:rPr lang="es-MX" dirty="0"/>
              <a:t> minutes </a:t>
            </a:r>
            <a:r>
              <a:rPr lang="es-MX" dirty="0" err="1"/>
              <a:t>to</a:t>
            </a:r>
            <a:r>
              <a:rPr lang="es-MX" dirty="0"/>
              <a:t> </a:t>
            </a:r>
            <a:r>
              <a:rPr lang="es-MX" dirty="0" err="1"/>
              <a:t>respond</a:t>
            </a:r>
            <a:r>
              <a:rPr lang="es-MX" dirty="0"/>
              <a:t> </a:t>
            </a:r>
            <a:r>
              <a:rPr lang="es-MX" dirty="0" err="1"/>
              <a:t>to</a:t>
            </a:r>
            <a:r>
              <a:rPr lang="es-MX" dirty="0"/>
              <a:t> </a:t>
            </a:r>
            <a:r>
              <a:rPr lang="es-MX" dirty="0" err="1"/>
              <a:t>any</a:t>
            </a:r>
            <a:r>
              <a:rPr lang="es-MX" dirty="0"/>
              <a:t> </a:t>
            </a:r>
            <a:r>
              <a:rPr lang="es-MX" dirty="0" err="1"/>
              <a:t>questions</a:t>
            </a:r>
            <a:r>
              <a:rPr lang="es-MX" dirty="0"/>
              <a:t>.</a:t>
            </a:r>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dirty="0"/>
          </a:p>
        </p:txBody>
      </p:sp>
    </p:spTree>
    <p:extLst>
      <p:ext uri="{BB962C8B-B14F-4D97-AF65-F5344CB8AC3E}">
        <p14:creationId xmlns:p14="http://schemas.microsoft.com/office/powerpoint/2010/main" val="135456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dirty="0"/>
              <a:t>Emily</a:t>
            </a:r>
          </a:p>
          <a:p>
            <a:r>
              <a:rPr lang="en-US" sz="900" b="0" dirty="0"/>
              <a:t>Read slide</a:t>
            </a:r>
          </a:p>
          <a:p>
            <a:endParaRPr lang="en-US" b="0" dirty="0"/>
          </a:p>
        </p:txBody>
      </p:sp>
      <p:sp>
        <p:nvSpPr>
          <p:cNvPr id="4" name="Slide Number Placeholder 3"/>
          <p:cNvSpPr>
            <a:spLocks noGrp="1"/>
          </p:cNvSpPr>
          <p:nvPr>
            <p:ph type="sldNum" sz="quarter" idx="5"/>
          </p:nvPr>
        </p:nvSpPr>
        <p:spPr/>
        <p:txBody>
          <a:bodyPr/>
          <a:lstStyle/>
          <a:p>
            <a:fld id="{0852AC79-A108-4FDF-A0BE-96CEB0D6FF0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84919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Emily</a:t>
            </a:r>
          </a:p>
          <a:p>
            <a:r>
              <a:rPr lang="en-US" dirty="0">
                <a:latin typeface="Arial" panose="020B0604020202020204" pitchFamily="34" charset="0"/>
                <a:cs typeface="Arial" panose="020B0604020202020204" pitchFamily="34" charset="0"/>
              </a:rPr>
              <a:t>For our webinar today:</a:t>
            </a:r>
          </a:p>
          <a:p>
            <a:pPr>
              <a:lnSpc>
                <a:spcPct val="100000"/>
              </a:lnSpc>
              <a:spcBef>
                <a:spcPts val="0"/>
              </a:spcBef>
              <a:spcAft>
                <a:spcPts val="3000"/>
              </a:spcAft>
            </a:pPr>
            <a:r>
              <a:rPr lang="en-US" dirty="0">
                <a:latin typeface="Arial" panose="020B0604020202020204" pitchFamily="34" charset="0"/>
                <a:cs typeface="Arial" panose="020B0604020202020204" pitchFamily="34" charset="0"/>
              </a:rPr>
              <a:t>Participants will review how to develop services in the grant application that align to the State Service Delivery Plan (SSDP).</a:t>
            </a:r>
          </a:p>
          <a:p>
            <a:pPr>
              <a:lnSpc>
                <a:spcPct val="100000"/>
              </a:lnSpc>
              <a:spcBef>
                <a:spcPts val="0"/>
              </a:spcBef>
              <a:spcAft>
                <a:spcPts val="120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Participants will identify what needs to be included in services that map to specific measurable program objectives (MPOs).</a:t>
            </a:r>
          </a:p>
          <a:p>
            <a:pPr>
              <a:lnSpc>
                <a:spcPct val="100000"/>
              </a:lnSpc>
              <a:spcBef>
                <a:spcPts val="0"/>
              </a:spcBef>
              <a:spcAft>
                <a:spcPts val="120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During the webinar today we will review resources necessary to complete the grant application, review a sample service and discuss the SSDP requirements based on the selected SSDP Strategies as well as practice reviewing a service and identifying common missteps and best practices.</a:t>
            </a:r>
          </a:p>
          <a:p>
            <a:pPr>
              <a:lnSpc>
                <a:spcPct val="100000"/>
              </a:lnSpc>
              <a:spcBef>
                <a:spcPts val="0"/>
              </a:spcBef>
              <a:spcAft>
                <a:spcPts val="120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Now I will turn it over to my colleague, Melissa Mallory, who will continue with the presentation.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195572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During the webinar today we will review webinar objectives, resources necessary to complete the grant application, review a sample service and discuss the SSDP requirements based on the selected SSDP Strategies as well as practice reviewing a service and identifying common missteps and best practices.</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406891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Emily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audience for this presentation includes Directors, Coordinators/Program Managers, and Other Migrant Education Program, or MEP, staff who develop services in the grant application.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4136617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 continues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To develop your grant application, you’ll need a few resources. Section III of the Amended SSDP identifies the SSDP Strategies and the MPOs that will guide service development. The MPO Tracking Tool provides a way to track where SSDP Strategies are being implemented to ensure that all strategies are implemented and all individual MPO requirements are met. This includes aggregating the number of students who are below proficiency planned to be served by the region and reimbursable districts. Additionally, the </a:t>
            </a:r>
            <a:r>
              <a:rPr lang="en-US" dirty="0" err="1">
                <a:latin typeface="Arial" panose="020B0604020202020204" pitchFamily="34" charset="0"/>
                <a:cs typeface="Arial" panose="020B0604020202020204" pitchFamily="34" charset="0"/>
              </a:rPr>
              <a:t>Subgranting</a:t>
            </a:r>
            <a:r>
              <a:rPr lang="en-US" dirty="0">
                <a:latin typeface="Arial" panose="020B0604020202020204" pitchFamily="34" charset="0"/>
                <a:cs typeface="Arial" panose="020B0604020202020204" pitchFamily="34" charset="0"/>
              </a:rPr>
              <a:t> Report identifies the number of migratory students in each district. If a district has 200+ students, they should have a district service agreement (DSA).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Because the Academic Risk Report also includes the English Learner indicator, you should use MPO Reports 1.0 and 2.0 to identify the number of students who are not proficient in ELA and math and then figure out your 60% target. For your case management service, the MPO 5.0 Report may provide some insight into how many 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 students will be served in the upcoming year. For credit accrual services, MPO 5.1/6.1 Report may give you a good idea of the number of proposed students to be served in 2024-25. Using the reports to plan service delivery in addition to regular use of the MPO reports throughout the year to match students with specific needs to services offered has a huge impact on the MEP’s ability to meet the needs of students. We’ll discuss use of the tracking tool, </a:t>
            </a:r>
            <a:r>
              <a:rPr lang="en-US" dirty="0" err="1">
                <a:latin typeface="Arial" panose="020B0604020202020204" pitchFamily="34" charset="0"/>
                <a:cs typeface="Arial" panose="020B0604020202020204" pitchFamily="34" charset="0"/>
              </a:rPr>
              <a:t>subgranting</a:t>
            </a:r>
            <a:r>
              <a:rPr lang="en-US" dirty="0">
                <a:latin typeface="Arial" panose="020B0604020202020204" pitchFamily="34" charset="0"/>
                <a:cs typeface="Arial" panose="020B0604020202020204" pitchFamily="34" charset="0"/>
              </a:rPr>
              <a:t> report, and MPO Reports during the next few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 would also like to note that the past years’ presentations on aligning the grant application to the SSDP are included on LACOE’s MEP Training web page. Past presentations have focused specifically on ELA, math, and pre-K services aligned to MP) 7.0. I highly encourage any folks who are somewhat new to this process to review those recordings as well.</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137074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Melissa</a:t>
            </a:r>
          </a:p>
          <a:p>
            <a:r>
              <a:rPr lang="en-US" dirty="0">
                <a:latin typeface="Arial" panose="020B0604020202020204" pitchFamily="34" charset="0"/>
                <a:cs typeface="Arial" panose="020B0604020202020204" pitchFamily="34" charset="0"/>
              </a:rPr>
              <a:t>As noted in previous trainings, Region 10 created an MPO Tracking Tool that has been shared with the field and it’s still in the SSDP Google Drive Folder. For districts, this is pretty easy as the district can easily track the strategies within their own districts. A little more organization is needed when regions have multiple DSA and MOU districts. This year I’d like to share a modified program tracking tool that my colleague, Teresa Palomino, developed. Subgrantees should use a tool that serves the same purpose, to track implementation of strategies and to strategically plan to meet all MPOs for each focus area as you review your regional and reimbursable districts’ applications. For regional subgrantees, you’ll want to identify the strategies being implemented at each of your reimbursable districts as well as at the regional level. Please be sure to check that your districts and the region as a whole are meeting the requirements in the MPOs.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 going to stop sharing so I spend a few minutes walking participants through the different functions of this tool.</a:t>
            </a: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746432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234" y="155576"/>
            <a:ext cx="195156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4"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5" name="Slide Number Placeholder 3"/>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751F8256-9C6F-41C9-8458-3E5F6F1525E2}" type="slidenum">
              <a:rPr lang="en-US"/>
              <a:pPr>
                <a:defRPr/>
              </a:pPr>
              <a:t>‹#›</a:t>
            </a:fld>
            <a:endParaRPr lang="en-US" dirty="0"/>
          </a:p>
        </p:txBody>
      </p:sp>
    </p:spTree>
    <p:extLst>
      <p:ext uri="{BB962C8B-B14F-4D97-AF65-F5344CB8AC3E}">
        <p14:creationId xmlns:p14="http://schemas.microsoft.com/office/powerpoint/2010/main" val="1817552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86" r:id="rId5"/>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me/mt/statesrvcdelivrypln.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rive.google.com/drive/folders/1XbK2v4eNbv4Wg2O4tLZe5AjZkiGacrKx?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jualbelimarmut.blogspot.com/2020/12/meeting-clipart-meeting-stock.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mmallory@cde.ca.gov" TargetMode="External"/><Relationship Id="rId2" Type="http://schemas.openxmlformats.org/officeDocument/2006/relationships/hyperlink" Target="mailto:tpalomino@cde.ca.go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lacoe.edu/services/accountability/migrant-education/online-syste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FF65-BA09-4891-B349-79F03EC85D11}"/>
              </a:ext>
            </a:extLst>
          </p:cNvPr>
          <p:cNvSpPr>
            <a:spLocks noGrp="1"/>
          </p:cNvSpPr>
          <p:nvPr>
            <p:ph type="ctrTitle"/>
          </p:nvPr>
        </p:nvSpPr>
        <p:spPr>
          <a:xfrm>
            <a:off x="2867816" y="3429000"/>
            <a:ext cx="9153525" cy="1309471"/>
          </a:xfrm>
        </p:spPr>
        <p:txBody>
          <a:bodyPr>
            <a:normAutofit/>
          </a:bodyPr>
          <a:lstStyle/>
          <a:p>
            <a:pPr algn="l"/>
            <a:r>
              <a:rPr lang="es-MX" sz="2400" dirty="0"/>
              <a:t>As </a:t>
            </a:r>
            <a:r>
              <a:rPr lang="en-US" sz="2400" dirty="0"/>
              <a:t>you</a:t>
            </a:r>
            <a:r>
              <a:rPr lang="es-MX" sz="2400" dirty="0"/>
              <a:t> join us, please type into the Chat a movie or show you’re currenly watching or recently watched that you’d recommend.</a:t>
            </a:r>
          </a:p>
        </p:txBody>
      </p:sp>
      <p:pic>
        <p:nvPicPr>
          <p:cNvPr id="3" name="Picture 2" descr="Welcome sign">
            <a:extLst>
              <a:ext uri="{FF2B5EF4-FFF2-40B4-BE49-F238E27FC236}">
                <a16:creationId xmlns:a16="http://schemas.microsoft.com/office/drawing/2014/main" id="{96ED968D-EFB1-43D9-B0C0-F8301ED8E2F5}"/>
              </a:ext>
            </a:extLst>
          </p:cNvPr>
          <p:cNvPicPr>
            <a:picLocks noChangeAspect="1"/>
          </p:cNvPicPr>
          <p:nvPr/>
        </p:nvPicPr>
        <p:blipFill>
          <a:blip r:embed="rId3"/>
          <a:stretch>
            <a:fillRect/>
          </a:stretch>
        </p:blipFill>
        <p:spPr>
          <a:xfrm>
            <a:off x="2201334" y="565356"/>
            <a:ext cx="8015110" cy="2462721"/>
          </a:xfrm>
          <a:prstGeom prst="rect">
            <a:avLst/>
          </a:prstGeom>
        </p:spPr>
      </p:pic>
    </p:spTree>
    <p:extLst>
      <p:ext uri="{BB962C8B-B14F-4D97-AF65-F5344CB8AC3E}">
        <p14:creationId xmlns:p14="http://schemas.microsoft.com/office/powerpoint/2010/main" val="3296271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4928-5D92-4E66-9326-F322C0DBC891}"/>
              </a:ext>
            </a:extLst>
          </p:cNvPr>
          <p:cNvSpPr>
            <a:spLocks noGrp="1"/>
          </p:cNvSpPr>
          <p:nvPr>
            <p:ph type="title"/>
          </p:nvPr>
        </p:nvSpPr>
        <p:spPr>
          <a:xfrm>
            <a:off x="152400" y="163048"/>
            <a:ext cx="11887200" cy="1325563"/>
          </a:xfrm>
        </p:spPr>
        <p:txBody>
          <a:bodyPr/>
          <a:lstStyle/>
          <a:p>
            <a:r>
              <a:rPr lang="en-US" b="1" dirty="0"/>
              <a:t>Checking for Understanding: </a:t>
            </a:r>
            <a:br>
              <a:rPr lang="en-US" b="1" dirty="0"/>
            </a:br>
            <a:r>
              <a:rPr lang="en-US" b="1" dirty="0"/>
              <a:t>Subgranting Report</a:t>
            </a:r>
          </a:p>
        </p:txBody>
      </p:sp>
      <p:pic>
        <p:nvPicPr>
          <p:cNvPr id="4" name="Picture 3">
            <a:extLst>
              <a:ext uri="{FF2B5EF4-FFF2-40B4-BE49-F238E27FC236}">
                <a16:creationId xmlns:a16="http://schemas.microsoft.com/office/drawing/2014/main" id="{8F0081B1-22DA-F46C-4B93-8A389F41F297}"/>
              </a:ext>
            </a:extLst>
          </p:cNvPr>
          <p:cNvPicPr>
            <a:picLocks noChangeAspect="1"/>
          </p:cNvPicPr>
          <p:nvPr/>
        </p:nvPicPr>
        <p:blipFill>
          <a:blip r:embed="rId3"/>
          <a:stretch>
            <a:fillRect/>
          </a:stretch>
        </p:blipFill>
        <p:spPr>
          <a:xfrm>
            <a:off x="2099702" y="1488611"/>
            <a:ext cx="8335216" cy="5275192"/>
          </a:xfrm>
          <a:prstGeom prst="rect">
            <a:avLst/>
          </a:prstGeom>
        </p:spPr>
      </p:pic>
    </p:spTree>
    <p:extLst>
      <p:ext uri="{BB962C8B-B14F-4D97-AF65-F5344CB8AC3E}">
        <p14:creationId xmlns:p14="http://schemas.microsoft.com/office/powerpoint/2010/main" val="170164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646-7262-4F22-A514-67A9786887FC}"/>
              </a:ext>
            </a:extLst>
          </p:cNvPr>
          <p:cNvSpPr>
            <a:spLocks noGrp="1"/>
          </p:cNvSpPr>
          <p:nvPr>
            <p:ph type="title"/>
          </p:nvPr>
        </p:nvSpPr>
        <p:spPr>
          <a:xfrm>
            <a:off x="104231" y="90802"/>
            <a:ext cx="11887200" cy="1325563"/>
          </a:xfrm>
        </p:spPr>
        <p:txBody>
          <a:bodyPr anchor="ctr">
            <a:normAutofit/>
          </a:bodyPr>
          <a:lstStyle/>
          <a:p>
            <a:r>
              <a:rPr lang="en-US" b="1" dirty="0"/>
              <a:t>Using the MPO Reports</a:t>
            </a:r>
          </a:p>
        </p:txBody>
      </p:sp>
      <p:pic>
        <p:nvPicPr>
          <p:cNvPr id="6" name="Picture 5">
            <a:extLst>
              <a:ext uri="{FF2B5EF4-FFF2-40B4-BE49-F238E27FC236}">
                <a16:creationId xmlns:a16="http://schemas.microsoft.com/office/drawing/2014/main" id="{3FD033C6-F1E6-1BF6-F8AB-0D7DC18A3C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231" y="1161350"/>
            <a:ext cx="7737523" cy="1730852"/>
          </a:xfrm>
          <a:prstGeom prst="rect">
            <a:avLst/>
          </a:prstGeom>
        </p:spPr>
      </p:pic>
      <p:pic>
        <p:nvPicPr>
          <p:cNvPr id="5" name="Picture 4">
            <a:extLst>
              <a:ext uri="{FF2B5EF4-FFF2-40B4-BE49-F238E27FC236}">
                <a16:creationId xmlns:a16="http://schemas.microsoft.com/office/drawing/2014/main" id="{745098A3-D55C-0587-C580-4A4B3E4623B8}"/>
              </a:ext>
            </a:extLst>
          </p:cNvPr>
          <p:cNvPicPr>
            <a:picLocks noChangeAspect="1"/>
          </p:cNvPicPr>
          <p:nvPr/>
        </p:nvPicPr>
        <p:blipFill rotWithShape="1">
          <a:blip r:embed="rId4"/>
          <a:srcRect b="5845"/>
          <a:stretch/>
        </p:blipFill>
        <p:spPr>
          <a:xfrm>
            <a:off x="104231" y="2892202"/>
            <a:ext cx="6667500" cy="3784600"/>
          </a:xfrm>
          <a:prstGeom prst="rect">
            <a:avLst/>
          </a:prstGeom>
        </p:spPr>
      </p:pic>
      <p:graphicFrame>
        <p:nvGraphicFramePr>
          <p:cNvPr id="11" name="Table 10">
            <a:extLst>
              <a:ext uri="{FF2B5EF4-FFF2-40B4-BE49-F238E27FC236}">
                <a16:creationId xmlns:a16="http://schemas.microsoft.com/office/drawing/2014/main" id="{785BDD02-088F-6F38-DD3E-318D819C0D94}"/>
              </a:ext>
            </a:extLst>
          </p:cNvPr>
          <p:cNvGraphicFramePr>
            <a:graphicFrameLocks noGrp="1"/>
          </p:cNvGraphicFramePr>
          <p:nvPr>
            <p:extLst>
              <p:ext uri="{D42A27DB-BD31-4B8C-83A1-F6EECF244321}">
                <p14:modId xmlns:p14="http://schemas.microsoft.com/office/powerpoint/2010/main" val="1352066519"/>
              </p:ext>
            </p:extLst>
          </p:nvPr>
        </p:nvGraphicFramePr>
        <p:xfrm>
          <a:off x="5642238" y="2261726"/>
          <a:ext cx="6016362" cy="3784600"/>
        </p:xfrm>
        <a:graphic>
          <a:graphicData uri="http://schemas.openxmlformats.org/drawingml/2006/table">
            <a:tbl>
              <a:tblPr firstRow="1" bandRow="1">
                <a:tableStyleId>{5C22544A-7EE6-4342-B048-85BDC9FD1C3A}</a:tableStyleId>
              </a:tblPr>
              <a:tblGrid>
                <a:gridCol w="2382825">
                  <a:extLst>
                    <a:ext uri="{9D8B030D-6E8A-4147-A177-3AD203B41FA5}">
                      <a16:colId xmlns:a16="http://schemas.microsoft.com/office/drawing/2014/main" val="3479264211"/>
                    </a:ext>
                  </a:extLst>
                </a:gridCol>
                <a:gridCol w="1682055">
                  <a:extLst>
                    <a:ext uri="{9D8B030D-6E8A-4147-A177-3AD203B41FA5}">
                      <a16:colId xmlns:a16="http://schemas.microsoft.com/office/drawing/2014/main" val="448541645"/>
                    </a:ext>
                  </a:extLst>
                </a:gridCol>
                <a:gridCol w="1951482">
                  <a:extLst>
                    <a:ext uri="{9D8B030D-6E8A-4147-A177-3AD203B41FA5}">
                      <a16:colId xmlns:a16="http://schemas.microsoft.com/office/drawing/2014/main" val="2243930784"/>
                    </a:ext>
                  </a:extLst>
                </a:gridCol>
              </a:tblGrid>
              <a:tr h="370840">
                <a:tc>
                  <a:txBody>
                    <a:bodyPr/>
                    <a:lstStyle/>
                    <a:p>
                      <a:r>
                        <a:rPr lang="en-US" dirty="0"/>
                        <a:t>District</a:t>
                      </a:r>
                      <a:endParaRPr lang="es-MX" dirty="0"/>
                    </a:p>
                  </a:txBody>
                  <a:tcPr/>
                </a:tc>
                <a:tc>
                  <a:txBody>
                    <a:bodyPr/>
                    <a:lstStyle/>
                    <a:p>
                      <a:r>
                        <a:rPr lang="en-US" dirty="0"/>
                        <a:t># of eligible</a:t>
                      </a:r>
                    </a:p>
                    <a:p>
                      <a:r>
                        <a:rPr lang="en-US" dirty="0"/>
                        <a:t>students </a:t>
                      </a:r>
                    </a:p>
                    <a:p>
                      <a:r>
                        <a:rPr lang="es-MX" dirty="0"/>
                        <a:t>(</a:t>
                      </a:r>
                      <a:r>
                        <a:rPr lang="es-MX" dirty="0" err="1"/>
                        <a:t>Subgranting</a:t>
                      </a:r>
                      <a:r>
                        <a:rPr lang="es-MX" dirty="0"/>
                        <a:t> </a:t>
                      </a:r>
                      <a:r>
                        <a:rPr lang="es-MX" dirty="0" err="1"/>
                        <a:t>Report</a:t>
                      </a:r>
                      <a:r>
                        <a:rPr lang="es-MX" dirty="0"/>
                        <a:t>)</a:t>
                      </a:r>
                    </a:p>
                  </a:txBody>
                  <a:tcPr/>
                </a:tc>
                <a:tc>
                  <a:txBody>
                    <a:bodyPr/>
                    <a:lstStyle/>
                    <a:p>
                      <a:r>
                        <a:rPr lang="en-US" dirty="0"/>
                        <a:t># of students below proficiency (MPO  Report)</a:t>
                      </a:r>
                      <a:endParaRPr lang="es-MX" dirty="0"/>
                    </a:p>
                  </a:txBody>
                  <a:tcPr/>
                </a:tc>
                <a:extLst>
                  <a:ext uri="{0D108BD9-81ED-4DB2-BD59-A6C34878D82A}">
                    <a16:rowId xmlns:a16="http://schemas.microsoft.com/office/drawing/2014/main" val="4041879189"/>
                  </a:ext>
                </a:extLst>
              </a:tr>
              <a:tr h="370840">
                <a:tc>
                  <a:txBody>
                    <a:bodyPr/>
                    <a:lstStyle/>
                    <a:p>
                      <a:r>
                        <a:rPr lang="en-US" dirty="0"/>
                        <a:t>Brawley Elementary</a:t>
                      </a:r>
                      <a:endParaRPr lang="es-MX" dirty="0"/>
                    </a:p>
                  </a:txBody>
                  <a:tcPr/>
                </a:tc>
                <a:tc>
                  <a:txBody>
                    <a:bodyPr/>
                    <a:lstStyle/>
                    <a:p>
                      <a:r>
                        <a:rPr lang="en-US" dirty="0"/>
                        <a:t>642</a:t>
                      </a:r>
                      <a:endParaRPr lang="es-MX" dirty="0"/>
                    </a:p>
                  </a:txBody>
                  <a:tcPr/>
                </a:tc>
                <a:tc>
                  <a:txBody>
                    <a:bodyPr/>
                    <a:lstStyle/>
                    <a:p>
                      <a:r>
                        <a:rPr lang="en-US" dirty="0"/>
                        <a:t>303</a:t>
                      </a:r>
                      <a:endParaRPr lang="es-MX" dirty="0"/>
                    </a:p>
                  </a:txBody>
                  <a:tcPr/>
                </a:tc>
                <a:extLst>
                  <a:ext uri="{0D108BD9-81ED-4DB2-BD59-A6C34878D82A}">
                    <a16:rowId xmlns:a16="http://schemas.microsoft.com/office/drawing/2014/main" val="451406696"/>
                  </a:ext>
                </a:extLst>
              </a:tr>
              <a:tr h="370840">
                <a:tc>
                  <a:txBody>
                    <a:bodyPr/>
                    <a:lstStyle/>
                    <a:p>
                      <a:r>
                        <a:rPr lang="en-US" dirty="0"/>
                        <a:t>Brawley Union High</a:t>
                      </a:r>
                      <a:endParaRPr lang="es-MX" dirty="0"/>
                    </a:p>
                  </a:txBody>
                  <a:tcPr/>
                </a:tc>
                <a:tc>
                  <a:txBody>
                    <a:bodyPr/>
                    <a:lstStyle/>
                    <a:p>
                      <a:r>
                        <a:rPr lang="en-US" dirty="0"/>
                        <a:t>291</a:t>
                      </a:r>
                      <a:endParaRPr lang="es-MX" dirty="0"/>
                    </a:p>
                  </a:txBody>
                  <a:tcPr/>
                </a:tc>
                <a:tc>
                  <a:txBody>
                    <a:bodyPr/>
                    <a:lstStyle/>
                    <a:p>
                      <a:r>
                        <a:rPr lang="en-US" dirty="0"/>
                        <a:t>118</a:t>
                      </a:r>
                      <a:endParaRPr lang="es-MX" dirty="0"/>
                    </a:p>
                  </a:txBody>
                  <a:tcPr/>
                </a:tc>
                <a:extLst>
                  <a:ext uri="{0D108BD9-81ED-4DB2-BD59-A6C34878D82A}">
                    <a16:rowId xmlns:a16="http://schemas.microsoft.com/office/drawing/2014/main" val="2749529999"/>
                  </a:ext>
                </a:extLst>
              </a:tr>
              <a:tr h="370840">
                <a:tc>
                  <a:txBody>
                    <a:bodyPr/>
                    <a:lstStyle/>
                    <a:p>
                      <a:r>
                        <a:rPr lang="en-US" dirty="0"/>
                        <a:t>Calexico Unified</a:t>
                      </a:r>
                      <a:endParaRPr lang="es-MX" dirty="0"/>
                    </a:p>
                  </a:txBody>
                  <a:tcPr/>
                </a:tc>
                <a:tc>
                  <a:txBody>
                    <a:bodyPr/>
                    <a:lstStyle/>
                    <a:p>
                      <a:r>
                        <a:rPr lang="en-US" dirty="0"/>
                        <a:t>694</a:t>
                      </a:r>
                      <a:endParaRPr lang="es-MX" dirty="0"/>
                    </a:p>
                  </a:txBody>
                  <a:tcPr/>
                </a:tc>
                <a:tc>
                  <a:txBody>
                    <a:bodyPr/>
                    <a:lstStyle/>
                    <a:p>
                      <a:r>
                        <a:rPr lang="en-US" dirty="0"/>
                        <a:t>284</a:t>
                      </a:r>
                      <a:endParaRPr lang="es-MX" dirty="0"/>
                    </a:p>
                  </a:txBody>
                  <a:tcPr/>
                </a:tc>
                <a:extLst>
                  <a:ext uri="{0D108BD9-81ED-4DB2-BD59-A6C34878D82A}">
                    <a16:rowId xmlns:a16="http://schemas.microsoft.com/office/drawing/2014/main" val="3919209275"/>
                  </a:ext>
                </a:extLst>
              </a:tr>
              <a:tr h="370840">
                <a:tc>
                  <a:txBody>
                    <a:bodyPr/>
                    <a:lstStyle/>
                    <a:p>
                      <a:r>
                        <a:rPr lang="en-US" dirty="0"/>
                        <a:t>Calipatria Unified</a:t>
                      </a:r>
                      <a:endParaRPr lang="es-MX" dirty="0"/>
                    </a:p>
                  </a:txBody>
                  <a:tcPr/>
                </a:tc>
                <a:tc>
                  <a:txBody>
                    <a:bodyPr/>
                    <a:lstStyle/>
                    <a:p>
                      <a:r>
                        <a:rPr lang="en-US" dirty="0"/>
                        <a:t>290</a:t>
                      </a:r>
                      <a:endParaRPr lang="es-MX" dirty="0"/>
                    </a:p>
                  </a:txBody>
                  <a:tcPr/>
                </a:tc>
                <a:tc>
                  <a:txBody>
                    <a:bodyPr/>
                    <a:lstStyle/>
                    <a:p>
                      <a:r>
                        <a:rPr lang="en-US" dirty="0"/>
                        <a:t>100</a:t>
                      </a:r>
                      <a:endParaRPr lang="es-MX" dirty="0"/>
                    </a:p>
                  </a:txBody>
                  <a:tcPr/>
                </a:tc>
                <a:extLst>
                  <a:ext uri="{0D108BD9-81ED-4DB2-BD59-A6C34878D82A}">
                    <a16:rowId xmlns:a16="http://schemas.microsoft.com/office/drawing/2014/main" val="1039050632"/>
                  </a:ext>
                </a:extLst>
              </a:tr>
              <a:tr h="370840">
                <a:tc>
                  <a:txBody>
                    <a:bodyPr/>
                    <a:lstStyle/>
                    <a:p>
                      <a:r>
                        <a:rPr lang="en-US" dirty="0"/>
                        <a:t>Central Union High</a:t>
                      </a:r>
                    </a:p>
                  </a:txBody>
                  <a:tcPr/>
                </a:tc>
                <a:tc>
                  <a:txBody>
                    <a:bodyPr/>
                    <a:lstStyle/>
                    <a:p>
                      <a:r>
                        <a:rPr lang="en-US" dirty="0"/>
                        <a:t>368</a:t>
                      </a:r>
                      <a:endParaRPr lang="es-MX" dirty="0"/>
                    </a:p>
                  </a:txBody>
                  <a:tcPr/>
                </a:tc>
                <a:tc>
                  <a:txBody>
                    <a:bodyPr/>
                    <a:lstStyle/>
                    <a:p>
                      <a:r>
                        <a:rPr lang="en-US" dirty="0"/>
                        <a:t>108</a:t>
                      </a:r>
                      <a:endParaRPr lang="es-MX" dirty="0"/>
                    </a:p>
                  </a:txBody>
                  <a:tcPr/>
                </a:tc>
                <a:extLst>
                  <a:ext uri="{0D108BD9-81ED-4DB2-BD59-A6C34878D82A}">
                    <a16:rowId xmlns:a16="http://schemas.microsoft.com/office/drawing/2014/main" val="2988972301"/>
                  </a:ext>
                </a:extLst>
              </a:tr>
              <a:tr h="370840">
                <a:tc>
                  <a:txBody>
                    <a:bodyPr/>
                    <a:lstStyle/>
                    <a:p>
                      <a:r>
                        <a:rPr lang="en-US" dirty="0"/>
                        <a:t>El Centro Elementary</a:t>
                      </a:r>
                      <a:endParaRPr lang="es-MX" dirty="0"/>
                    </a:p>
                  </a:txBody>
                  <a:tcPr/>
                </a:tc>
                <a:tc>
                  <a:txBody>
                    <a:bodyPr/>
                    <a:lstStyle/>
                    <a:p>
                      <a:r>
                        <a:rPr lang="en-US" dirty="0"/>
                        <a:t>328</a:t>
                      </a:r>
                      <a:endParaRPr lang="es-MX" dirty="0"/>
                    </a:p>
                  </a:txBody>
                  <a:tcPr/>
                </a:tc>
                <a:tc>
                  <a:txBody>
                    <a:bodyPr/>
                    <a:lstStyle/>
                    <a:p>
                      <a:r>
                        <a:rPr lang="en-US" dirty="0"/>
                        <a:t>175</a:t>
                      </a:r>
                      <a:endParaRPr lang="es-MX" dirty="0"/>
                    </a:p>
                  </a:txBody>
                  <a:tcPr/>
                </a:tc>
                <a:extLst>
                  <a:ext uri="{0D108BD9-81ED-4DB2-BD59-A6C34878D82A}">
                    <a16:rowId xmlns:a16="http://schemas.microsoft.com/office/drawing/2014/main" val="1390705394"/>
                  </a:ext>
                </a:extLst>
              </a:tr>
              <a:tr h="370840">
                <a:tc>
                  <a:txBody>
                    <a:bodyPr/>
                    <a:lstStyle/>
                    <a:p>
                      <a:r>
                        <a:rPr lang="en-US" dirty="0"/>
                        <a:t>Holtville</a:t>
                      </a:r>
                      <a:endParaRPr lang="es-MX" dirty="0"/>
                    </a:p>
                  </a:txBody>
                  <a:tcPr/>
                </a:tc>
                <a:tc>
                  <a:txBody>
                    <a:bodyPr/>
                    <a:lstStyle/>
                    <a:p>
                      <a:r>
                        <a:rPr lang="en-US" dirty="0"/>
                        <a:t>248</a:t>
                      </a:r>
                      <a:endParaRPr lang="es-MX" dirty="0"/>
                    </a:p>
                  </a:txBody>
                  <a:tcPr/>
                </a:tc>
                <a:tc>
                  <a:txBody>
                    <a:bodyPr/>
                    <a:lstStyle/>
                    <a:p>
                      <a:r>
                        <a:rPr lang="en-US" dirty="0"/>
                        <a:t>96</a:t>
                      </a:r>
                      <a:endParaRPr lang="es-MX" dirty="0"/>
                    </a:p>
                  </a:txBody>
                  <a:tcPr/>
                </a:tc>
                <a:extLst>
                  <a:ext uri="{0D108BD9-81ED-4DB2-BD59-A6C34878D82A}">
                    <a16:rowId xmlns:a16="http://schemas.microsoft.com/office/drawing/2014/main" val="3672957680"/>
                  </a:ext>
                </a:extLst>
              </a:tr>
            </a:tbl>
          </a:graphicData>
        </a:graphic>
      </p:graphicFrame>
    </p:spTree>
    <p:extLst>
      <p:ext uri="{BB962C8B-B14F-4D97-AF65-F5344CB8AC3E}">
        <p14:creationId xmlns:p14="http://schemas.microsoft.com/office/powerpoint/2010/main" val="2683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7823-4FD1-40C8-A144-4D4D0C5DCCBE}"/>
              </a:ext>
            </a:extLst>
          </p:cNvPr>
          <p:cNvSpPr>
            <a:spLocks noGrp="1"/>
          </p:cNvSpPr>
          <p:nvPr>
            <p:ph type="title"/>
          </p:nvPr>
        </p:nvSpPr>
        <p:spPr>
          <a:xfrm>
            <a:off x="152400" y="1"/>
            <a:ext cx="11887200" cy="1092778"/>
          </a:xfrm>
        </p:spPr>
        <p:txBody>
          <a:bodyPr/>
          <a:lstStyle/>
          <a:p>
            <a:r>
              <a:rPr lang="en-US" b="1" dirty="0"/>
              <a:t>Measurable Program Objectives</a:t>
            </a:r>
          </a:p>
        </p:txBody>
      </p:sp>
      <p:sp>
        <p:nvSpPr>
          <p:cNvPr id="3" name="Content Placeholder 2">
            <a:extLst>
              <a:ext uri="{FF2B5EF4-FFF2-40B4-BE49-F238E27FC236}">
                <a16:creationId xmlns:a16="http://schemas.microsoft.com/office/drawing/2014/main" id="{AC31E867-56DD-4EDE-AFF6-CD9E308B7D81}"/>
              </a:ext>
            </a:extLst>
          </p:cNvPr>
          <p:cNvSpPr>
            <a:spLocks noGrp="1"/>
          </p:cNvSpPr>
          <p:nvPr>
            <p:ph idx="1"/>
          </p:nvPr>
        </p:nvSpPr>
        <p:spPr>
          <a:xfrm>
            <a:off x="152400" y="1092778"/>
            <a:ext cx="11887200" cy="5460422"/>
          </a:xfrm>
        </p:spPr>
        <p:txBody>
          <a:bodyPr>
            <a:normAutofit fontScale="92500" lnSpcReduction="20000"/>
          </a:bodyPr>
          <a:lstStyle/>
          <a:p>
            <a:pPr>
              <a:spcAft>
                <a:spcPts val="2400"/>
              </a:spcAft>
            </a:pPr>
            <a:r>
              <a:rPr lang="en-US" dirty="0"/>
              <a:t>All MPOs should be considered and reviewed as the grant application is being developed. </a:t>
            </a:r>
          </a:p>
          <a:p>
            <a:pPr>
              <a:spcAft>
                <a:spcPts val="2400"/>
              </a:spcAft>
            </a:pPr>
            <a:r>
              <a:rPr lang="en-US" dirty="0"/>
              <a:t>The MPOs provide additional information on SSDP Strategy implementation as well as identify implementation targets or goals for the local MEPs.</a:t>
            </a:r>
          </a:p>
          <a:p>
            <a:pPr lvl="1">
              <a:spcAft>
                <a:spcPts val="2400"/>
              </a:spcAft>
            </a:pPr>
            <a:r>
              <a:rPr lang="en-US" dirty="0"/>
              <a:t>For example, some MPOs identify a percentage of children who need to be served, service duration, staffing, and grades. Other MPOs identify the number of workshops that need to be offered by the local MEP.</a:t>
            </a:r>
          </a:p>
          <a:p>
            <a:pPr marL="0" lvl="1" indent="0">
              <a:spcAft>
                <a:spcPts val="2400"/>
              </a:spcAft>
              <a:buNone/>
            </a:pPr>
            <a:r>
              <a:rPr lang="en-US" dirty="0">
                <a:solidFill>
                  <a:schemeClr val="accent2"/>
                </a:solidFill>
              </a:rPr>
              <a:t>Link to the SSDP: </a:t>
            </a:r>
            <a:r>
              <a:rPr lang="en-US" dirty="0">
                <a:hlinkClick r:id="rId3"/>
              </a:rPr>
              <a:t>https://www.cde.ca.gov/sp/me/mt/statesrvcdelivrypln.asp</a:t>
            </a:r>
            <a:r>
              <a:rPr lang="en-US" dirty="0"/>
              <a:t> </a:t>
            </a:r>
          </a:p>
          <a:p>
            <a:pPr marL="0" lvl="1" indent="0">
              <a:spcAft>
                <a:spcPts val="2400"/>
              </a:spcAft>
              <a:buNone/>
            </a:pPr>
            <a:r>
              <a:rPr lang="en-US" dirty="0">
                <a:solidFill>
                  <a:schemeClr val="accent2"/>
                </a:solidFill>
              </a:rPr>
              <a:t>Link to other SSDP trainings/resources:</a:t>
            </a:r>
            <a:r>
              <a:rPr lang="en-US" dirty="0"/>
              <a:t> </a:t>
            </a:r>
            <a:r>
              <a:rPr lang="en-US" dirty="0">
                <a:hlinkClick r:id="rId4"/>
              </a:rPr>
              <a:t>https://drive.google.com/drive/folders/1XbK2v4eNbv4Wg2O4tLZe5AjZkiGacrKx?usp=sharing</a:t>
            </a:r>
            <a:r>
              <a:rPr lang="en-US" dirty="0"/>
              <a:t> </a:t>
            </a:r>
          </a:p>
        </p:txBody>
      </p:sp>
    </p:spTree>
    <p:extLst>
      <p:ext uri="{BB962C8B-B14F-4D97-AF65-F5344CB8AC3E}">
        <p14:creationId xmlns:p14="http://schemas.microsoft.com/office/powerpoint/2010/main" val="2399558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88BC-214E-CE87-4C45-9D4618952A10}"/>
              </a:ext>
            </a:extLst>
          </p:cNvPr>
          <p:cNvSpPr>
            <a:spLocks noGrp="1"/>
          </p:cNvSpPr>
          <p:nvPr>
            <p:ph type="title"/>
          </p:nvPr>
        </p:nvSpPr>
        <p:spPr/>
        <p:txBody>
          <a:bodyPr/>
          <a:lstStyle/>
          <a:p>
            <a:r>
              <a:rPr lang="en-US" dirty="0"/>
              <a:t>Time for Questions</a:t>
            </a:r>
            <a:endParaRPr lang="es-MX" dirty="0"/>
          </a:p>
        </p:txBody>
      </p:sp>
      <p:pic>
        <p:nvPicPr>
          <p:cNvPr id="4" name="Content Placeholder 3" descr="Any questions?">
            <a:extLst>
              <a:ext uri="{FF2B5EF4-FFF2-40B4-BE49-F238E27FC236}">
                <a16:creationId xmlns:a16="http://schemas.microsoft.com/office/drawing/2014/main" id="{A2390C6D-78ED-3A66-B3CB-22AAAACE1E37}"/>
              </a:ext>
            </a:extLst>
          </p:cNvPr>
          <p:cNvPicPr>
            <a:picLocks noGrp="1" noChangeAspect="1"/>
          </p:cNvPicPr>
          <p:nvPr>
            <p:ph idx="1"/>
          </p:nvPr>
        </p:nvPicPr>
        <p:blipFill>
          <a:blip r:embed="rId3"/>
          <a:stretch>
            <a:fillRect/>
          </a:stretch>
        </p:blipFill>
        <p:spPr>
          <a:xfrm>
            <a:off x="4512039" y="1830220"/>
            <a:ext cx="2469786" cy="3611730"/>
          </a:xfrm>
          <a:prstGeom prst="rect">
            <a:avLst/>
          </a:prstGeom>
        </p:spPr>
      </p:pic>
    </p:spTree>
    <p:extLst>
      <p:ext uri="{BB962C8B-B14F-4D97-AF65-F5344CB8AC3E}">
        <p14:creationId xmlns:p14="http://schemas.microsoft.com/office/powerpoint/2010/main" val="2858726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B139-1799-43B9-91F2-D5F2EE00BE74}"/>
              </a:ext>
            </a:extLst>
          </p:cNvPr>
          <p:cNvSpPr>
            <a:spLocks noGrp="1"/>
          </p:cNvSpPr>
          <p:nvPr>
            <p:ph type="title"/>
          </p:nvPr>
        </p:nvSpPr>
        <p:spPr>
          <a:xfrm>
            <a:off x="152400" y="5361"/>
            <a:ext cx="11887200" cy="1325563"/>
          </a:xfrm>
        </p:spPr>
        <p:txBody>
          <a:bodyPr/>
          <a:lstStyle/>
          <a:p>
            <a:r>
              <a:rPr lang="en-US" b="1" dirty="0"/>
              <a:t>Example Service: SSDP Strategies</a:t>
            </a:r>
          </a:p>
        </p:txBody>
      </p:sp>
      <p:sp>
        <p:nvSpPr>
          <p:cNvPr id="3" name="Content Placeholder 2">
            <a:extLst>
              <a:ext uri="{FF2B5EF4-FFF2-40B4-BE49-F238E27FC236}">
                <a16:creationId xmlns:a16="http://schemas.microsoft.com/office/drawing/2014/main" id="{2E86A2CD-C298-4A09-B57F-EAA8B9A2BE3D}"/>
              </a:ext>
            </a:extLst>
          </p:cNvPr>
          <p:cNvSpPr>
            <a:spLocks noGrp="1"/>
          </p:cNvSpPr>
          <p:nvPr>
            <p:ph idx="1"/>
          </p:nvPr>
        </p:nvSpPr>
        <p:spPr>
          <a:xfrm>
            <a:off x="152400" y="1141143"/>
            <a:ext cx="11887200" cy="5323277"/>
          </a:xfrm>
        </p:spPr>
        <p:txBody>
          <a:bodyPr>
            <a:normAutofit fontScale="92500" lnSpcReduction="10000"/>
          </a:bodyPr>
          <a:lstStyle/>
          <a:p>
            <a:pPr marL="0" indent="0">
              <a:lnSpc>
                <a:spcPct val="100000"/>
              </a:lnSpc>
              <a:spcBef>
                <a:spcPts val="0"/>
              </a:spcBef>
              <a:spcAft>
                <a:spcPts val="1200"/>
              </a:spcAft>
              <a:buNone/>
            </a:pPr>
            <a:r>
              <a:rPr lang="en-US" sz="2600" dirty="0"/>
              <a:t>The example service selected the following SSDP Strategies: </a:t>
            </a:r>
          </a:p>
          <a:p>
            <a:pPr>
              <a:lnSpc>
                <a:spcPct val="120000"/>
              </a:lnSpc>
              <a:spcBef>
                <a:spcPts val="0"/>
              </a:spcBef>
              <a:spcAft>
                <a:spcPts val="1200"/>
              </a:spcAft>
            </a:pPr>
            <a:r>
              <a:rPr lang="en-US" sz="2800" dirty="0">
                <a:solidFill>
                  <a:schemeClr val="accent2"/>
                </a:solidFill>
              </a:rPr>
              <a:t>Strategy 2.1: </a:t>
            </a:r>
            <a:r>
              <a:rPr lang="en-US" sz="2800" dirty="0">
                <a:effectLst/>
                <a:ea typeface="Calibri" panose="020F0502020204030204" pitchFamily="34" charset="0"/>
              </a:rPr>
              <a:t>Offer </a:t>
            </a:r>
            <a:r>
              <a:rPr lang="en-US" sz="2800" dirty="0">
                <a:solidFill>
                  <a:schemeClr val="accent2"/>
                </a:solidFill>
                <a:effectLst/>
                <a:ea typeface="Calibri" panose="020F0502020204030204" pitchFamily="34" charset="0"/>
              </a:rPr>
              <a:t>Math Literacy Family Nights</a:t>
            </a:r>
            <a:r>
              <a:rPr lang="en-US" sz="2800" dirty="0">
                <a:effectLst/>
                <a:ea typeface="Calibri" panose="020F0502020204030204" pitchFamily="34" charset="0"/>
              </a:rPr>
              <a:t>, targeting priority for services and migratory students scoring Below Standard, focused on math Common Core State Standards and learning strategies to use at home.</a:t>
            </a:r>
          </a:p>
          <a:p>
            <a:pPr>
              <a:lnSpc>
                <a:spcPct val="120000"/>
              </a:lnSpc>
              <a:spcBef>
                <a:spcPts val="0"/>
              </a:spcBef>
              <a:spcAft>
                <a:spcPts val="1200"/>
              </a:spcAft>
            </a:pPr>
            <a:r>
              <a:rPr lang="en-US" sz="2800" dirty="0">
                <a:solidFill>
                  <a:schemeClr val="accent2"/>
                </a:solidFill>
              </a:rPr>
              <a:t>Strategy 2.2: </a:t>
            </a:r>
            <a:r>
              <a:rPr lang="en-US" sz="2800" dirty="0">
                <a:effectLst/>
                <a:ea typeface="Calibri" panose="020F0502020204030204" pitchFamily="34" charset="0"/>
              </a:rPr>
              <a:t>Provide </a:t>
            </a:r>
            <a:r>
              <a:rPr lang="en-US" sz="2800" dirty="0">
                <a:solidFill>
                  <a:schemeClr val="accent2"/>
                </a:solidFill>
                <a:effectLst/>
                <a:ea typeface="Calibri" panose="020F0502020204030204" pitchFamily="34" charset="0"/>
              </a:rPr>
              <a:t>professional development</a:t>
            </a:r>
            <a:r>
              <a:rPr lang="en-US" sz="2800" dirty="0">
                <a:effectLst/>
                <a:ea typeface="Calibri" panose="020F0502020204030204" pitchFamily="34" charset="0"/>
              </a:rPr>
              <a:t> opportunities for MEP staff to understand student math achievement data, </a:t>
            </a:r>
            <a:r>
              <a:rPr lang="en-US" sz="2800" dirty="0">
                <a:solidFill>
                  <a:schemeClr val="accent2"/>
                </a:solidFill>
                <a:effectLst/>
                <a:ea typeface="Calibri" panose="020F0502020204030204" pitchFamily="34" charset="0"/>
              </a:rPr>
              <a:t>increase their knowledge and skill set for teaching concepts and procedures and problem solving and data modeling in mathematics.</a:t>
            </a:r>
            <a:r>
              <a:rPr lang="es-MX" sz="2800" dirty="0">
                <a:effectLst/>
              </a:rPr>
              <a:t> </a:t>
            </a:r>
            <a:r>
              <a:rPr lang="en-US" sz="2800" dirty="0">
                <a:effectLst/>
                <a:ea typeface="Times New Roman" panose="02020603050405020304" pitchFamily="18" charset="0"/>
                <a:cs typeface="Times New Roman" panose="02020603050405020304" pitchFamily="18" charset="0"/>
              </a:rPr>
              <a:t>Professional development should also include strategies for communicating and reasoning in mathematics as this piece should be integrated in learning for both mathematical claims identified in this strategy.</a:t>
            </a:r>
            <a:endParaRPr lang="en-US" sz="2800" dirty="0"/>
          </a:p>
          <a:p>
            <a:pPr marL="579438" indent="-342900">
              <a:lnSpc>
                <a:spcPct val="100000"/>
              </a:lnSpc>
              <a:spcBef>
                <a:spcPts val="0"/>
              </a:spcBef>
              <a:spcAft>
                <a:spcPts val="1200"/>
              </a:spcAft>
              <a:buFont typeface="Courier New" panose="02070309020205020404" pitchFamily="49" charset="0"/>
              <a:buChar char="o"/>
            </a:pPr>
            <a:endParaRPr lang="en-US" sz="2400" dirty="0"/>
          </a:p>
        </p:txBody>
      </p:sp>
    </p:spTree>
    <p:extLst>
      <p:ext uri="{BB962C8B-B14F-4D97-AF65-F5344CB8AC3E}">
        <p14:creationId xmlns:p14="http://schemas.microsoft.com/office/powerpoint/2010/main" val="366287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B139-1799-43B9-91F2-D5F2EE00BE74}"/>
              </a:ext>
            </a:extLst>
          </p:cNvPr>
          <p:cNvSpPr>
            <a:spLocks noGrp="1"/>
          </p:cNvSpPr>
          <p:nvPr>
            <p:ph type="title"/>
          </p:nvPr>
        </p:nvSpPr>
        <p:spPr>
          <a:xfrm>
            <a:off x="152400" y="5361"/>
            <a:ext cx="11887200" cy="1325563"/>
          </a:xfrm>
        </p:spPr>
        <p:txBody>
          <a:bodyPr/>
          <a:lstStyle/>
          <a:p>
            <a:r>
              <a:rPr lang="en-US" b="1" dirty="0"/>
              <a:t>Example Service: SSDP Strategies (2)</a:t>
            </a:r>
          </a:p>
        </p:txBody>
      </p:sp>
      <p:sp>
        <p:nvSpPr>
          <p:cNvPr id="3" name="Content Placeholder 2">
            <a:extLst>
              <a:ext uri="{FF2B5EF4-FFF2-40B4-BE49-F238E27FC236}">
                <a16:creationId xmlns:a16="http://schemas.microsoft.com/office/drawing/2014/main" id="{2E86A2CD-C298-4A09-B57F-EAA8B9A2BE3D}"/>
              </a:ext>
            </a:extLst>
          </p:cNvPr>
          <p:cNvSpPr>
            <a:spLocks noGrp="1"/>
          </p:cNvSpPr>
          <p:nvPr>
            <p:ph idx="1"/>
          </p:nvPr>
        </p:nvSpPr>
        <p:spPr>
          <a:xfrm>
            <a:off x="152400" y="1141143"/>
            <a:ext cx="11887200" cy="5323277"/>
          </a:xfrm>
        </p:spPr>
        <p:txBody>
          <a:bodyPr>
            <a:normAutofit/>
          </a:bodyPr>
          <a:lstStyle/>
          <a:p>
            <a:pPr marL="0" indent="0">
              <a:lnSpc>
                <a:spcPct val="100000"/>
              </a:lnSpc>
              <a:spcBef>
                <a:spcPts val="0"/>
              </a:spcBef>
              <a:spcAft>
                <a:spcPts val="1200"/>
              </a:spcAft>
              <a:buNone/>
            </a:pPr>
            <a:r>
              <a:rPr lang="en-US" sz="2600" dirty="0"/>
              <a:t>The example service selected the following SSDP Strategies: </a:t>
            </a:r>
          </a:p>
          <a:p>
            <a:pPr>
              <a:lnSpc>
                <a:spcPct val="100000"/>
              </a:lnSpc>
              <a:spcBef>
                <a:spcPts val="0"/>
              </a:spcBef>
              <a:spcAft>
                <a:spcPts val="1200"/>
              </a:spcAft>
            </a:pPr>
            <a:r>
              <a:rPr lang="en-US" sz="2800" dirty="0">
                <a:solidFill>
                  <a:schemeClr val="accent2"/>
                </a:solidFill>
              </a:rPr>
              <a:t>Strategy 7.1: </a:t>
            </a:r>
            <a:r>
              <a:rPr lang="en-US" sz="2800" dirty="0"/>
              <a:t>Provide training and resources to parents:</a:t>
            </a:r>
          </a:p>
          <a:p>
            <a:pPr marL="579438" lvl="0" indent="-342900">
              <a:lnSpc>
                <a:spcPct val="100000"/>
              </a:lnSpc>
              <a:spcBef>
                <a:spcPts val="0"/>
              </a:spcBef>
              <a:spcAft>
                <a:spcPts val="1200"/>
              </a:spcAft>
              <a:buFont typeface="Courier New" panose="02070309020205020404" pitchFamily="49" charset="0"/>
              <a:buChar char="o"/>
            </a:pPr>
            <a:r>
              <a:rPr lang="en-US" sz="2800" dirty="0"/>
              <a:t>Workshops to increase awareness of school readiness skills including the </a:t>
            </a:r>
            <a:r>
              <a:rPr lang="en-US" sz="2800" dirty="0">
                <a:solidFill>
                  <a:schemeClr val="accent2"/>
                </a:solidFill>
              </a:rPr>
              <a:t>importance of and strategies to develop primary language </a:t>
            </a:r>
            <a:r>
              <a:rPr lang="en-US" sz="2800" dirty="0"/>
              <a:t>skills</a:t>
            </a:r>
          </a:p>
          <a:p>
            <a:pPr marL="579438" lvl="0" indent="-342900">
              <a:lnSpc>
                <a:spcPct val="100000"/>
              </a:lnSpc>
              <a:spcBef>
                <a:spcPts val="0"/>
              </a:spcBef>
              <a:spcAft>
                <a:spcPts val="1200"/>
              </a:spcAft>
              <a:buFont typeface="Courier New" panose="02070309020205020404" pitchFamily="49" charset="0"/>
              <a:buChar char="o"/>
            </a:pPr>
            <a:r>
              <a:rPr lang="en-US" sz="2800" dirty="0"/>
              <a:t>Workshops to teach strategies that </a:t>
            </a:r>
            <a:r>
              <a:rPr lang="en-US" sz="2800" dirty="0">
                <a:solidFill>
                  <a:schemeClr val="accent2"/>
                </a:solidFill>
              </a:rPr>
              <a:t>support early learning </a:t>
            </a:r>
            <a:r>
              <a:rPr lang="en-US" sz="2800" dirty="0"/>
              <a:t>at home</a:t>
            </a:r>
          </a:p>
          <a:p>
            <a:pPr marL="579438" indent="-342900">
              <a:lnSpc>
                <a:spcPct val="100000"/>
              </a:lnSpc>
              <a:spcBef>
                <a:spcPts val="0"/>
              </a:spcBef>
              <a:spcAft>
                <a:spcPts val="1200"/>
              </a:spcAft>
              <a:buFont typeface="Courier New" panose="02070309020205020404" pitchFamily="49" charset="0"/>
              <a:buChar char="o"/>
            </a:pPr>
            <a:r>
              <a:rPr lang="en-US" sz="2800" dirty="0"/>
              <a:t>Workshops </a:t>
            </a:r>
            <a:r>
              <a:rPr lang="en-US" sz="2800" dirty="0">
                <a:solidFill>
                  <a:schemeClr val="accent2"/>
                </a:solidFill>
              </a:rPr>
              <a:t>to increase social emotional learning </a:t>
            </a:r>
            <a:r>
              <a:rPr lang="en-US" sz="2800" dirty="0"/>
              <a:t>at home</a:t>
            </a:r>
          </a:p>
          <a:p>
            <a:pPr marL="234950" indent="-234950">
              <a:lnSpc>
                <a:spcPct val="100000"/>
              </a:lnSpc>
              <a:spcBef>
                <a:spcPts val="0"/>
              </a:spcBef>
              <a:spcAft>
                <a:spcPts val="1200"/>
              </a:spcAft>
            </a:pPr>
            <a:r>
              <a:rPr lang="en-US" sz="2800" dirty="0">
                <a:solidFill>
                  <a:schemeClr val="accent2"/>
                </a:solidFill>
                <a:cs typeface="Calibri" panose="020F0502020204030204" pitchFamily="34" charset="0"/>
              </a:rPr>
              <a:t>Strategy 11.0: </a:t>
            </a:r>
            <a:r>
              <a:rPr lang="en-US" sz="2800" dirty="0">
                <a:effectLst/>
                <a:ea typeface="Calibri" panose="020F0502020204030204" pitchFamily="34" charset="0"/>
                <a:cs typeface="Calibri" panose="020F0502020204030204" pitchFamily="34" charset="0"/>
              </a:rPr>
              <a:t>Each year, MEPs will offer </a:t>
            </a:r>
            <a:r>
              <a:rPr lang="en-US" sz="2800" dirty="0">
                <a:solidFill>
                  <a:schemeClr val="accent2"/>
                </a:solidFill>
                <a:effectLst/>
                <a:ea typeface="Calibri" panose="020F0502020204030204" pitchFamily="34" charset="0"/>
                <a:cs typeface="Calibri" panose="020F0502020204030204" pitchFamily="34" charset="0"/>
              </a:rPr>
              <a:t>two health education workshops that focuses on mental health</a:t>
            </a:r>
            <a:r>
              <a:rPr lang="en-US" sz="2800" dirty="0">
                <a:effectLst/>
                <a:ea typeface="Calibri" panose="020F0502020204030204" pitchFamily="34" charset="0"/>
                <a:cs typeface="Calibri" panose="020F0502020204030204" pitchFamily="34" charset="0"/>
              </a:rPr>
              <a:t> (e.g., self-esteem, depression, anxiety, etc.)</a:t>
            </a:r>
            <a:endParaRPr lang="en-US" sz="2800" dirty="0">
              <a:cs typeface="Calibri" panose="020F0502020204030204" pitchFamily="34" charset="0"/>
            </a:endParaRPr>
          </a:p>
          <a:p>
            <a:pPr marL="236538" indent="0">
              <a:lnSpc>
                <a:spcPct val="100000"/>
              </a:lnSpc>
              <a:spcBef>
                <a:spcPts val="0"/>
              </a:spcBef>
              <a:spcAft>
                <a:spcPts val="1200"/>
              </a:spcAft>
              <a:buNone/>
            </a:pPr>
            <a:endParaRPr lang="en-US" sz="2400" dirty="0"/>
          </a:p>
        </p:txBody>
      </p:sp>
    </p:spTree>
    <p:extLst>
      <p:ext uri="{BB962C8B-B14F-4D97-AF65-F5344CB8AC3E}">
        <p14:creationId xmlns:p14="http://schemas.microsoft.com/office/powerpoint/2010/main" val="52635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B139-1799-43B9-91F2-D5F2EE00BE74}"/>
              </a:ext>
            </a:extLst>
          </p:cNvPr>
          <p:cNvSpPr>
            <a:spLocks noGrp="1"/>
          </p:cNvSpPr>
          <p:nvPr>
            <p:ph type="title"/>
          </p:nvPr>
        </p:nvSpPr>
        <p:spPr>
          <a:xfrm>
            <a:off x="152399" y="49456"/>
            <a:ext cx="11887200" cy="1325563"/>
          </a:xfrm>
        </p:spPr>
        <p:txBody>
          <a:bodyPr/>
          <a:lstStyle/>
          <a:p>
            <a:r>
              <a:rPr lang="en-US" b="1" dirty="0"/>
              <a:t>Example Service: SSDP Strategies (3)</a:t>
            </a:r>
          </a:p>
        </p:txBody>
      </p:sp>
      <p:sp>
        <p:nvSpPr>
          <p:cNvPr id="3" name="Content Placeholder 2">
            <a:extLst>
              <a:ext uri="{FF2B5EF4-FFF2-40B4-BE49-F238E27FC236}">
                <a16:creationId xmlns:a16="http://schemas.microsoft.com/office/drawing/2014/main" id="{2E86A2CD-C298-4A09-B57F-EAA8B9A2BE3D}"/>
              </a:ext>
            </a:extLst>
          </p:cNvPr>
          <p:cNvSpPr>
            <a:spLocks noGrp="1"/>
          </p:cNvSpPr>
          <p:nvPr>
            <p:ph idx="1"/>
          </p:nvPr>
        </p:nvSpPr>
        <p:spPr>
          <a:xfrm>
            <a:off x="152400" y="1375020"/>
            <a:ext cx="11887200" cy="5279182"/>
          </a:xfrm>
        </p:spPr>
        <p:txBody>
          <a:bodyPr>
            <a:normAutofit/>
          </a:bodyPr>
          <a:lstStyle/>
          <a:p>
            <a:pPr marL="0" indent="0">
              <a:lnSpc>
                <a:spcPct val="100000"/>
              </a:lnSpc>
              <a:spcBef>
                <a:spcPts val="0"/>
              </a:spcBef>
              <a:spcAft>
                <a:spcPts val="1800"/>
              </a:spcAft>
              <a:buNone/>
            </a:pPr>
            <a:r>
              <a:rPr lang="en-US" sz="2400" dirty="0"/>
              <a:t>The example service selected the following SSDP Strategies: </a:t>
            </a:r>
          </a:p>
          <a:p>
            <a:pPr marL="342900" indent="-342900">
              <a:lnSpc>
                <a:spcPct val="100000"/>
              </a:lnSpc>
              <a:spcBef>
                <a:spcPts val="0"/>
              </a:spcBef>
              <a:spcAft>
                <a:spcPts val="1200"/>
              </a:spcAft>
              <a:tabLst>
                <a:tab pos="287338" algn="l"/>
              </a:tabLst>
            </a:pPr>
            <a:r>
              <a:rPr lang="en-US" sz="2400" dirty="0">
                <a:solidFill>
                  <a:schemeClr val="accent2"/>
                </a:solidFill>
                <a:cs typeface="Calibri" panose="020F0502020204030204" pitchFamily="34" charset="0"/>
              </a:rPr>
              <a:t>Strategy 12.1: </a:t>
            </a:r>
            <a:r>
              <a:rPr lang="en-US" sz="2400" dirty="0">
                <a:effectLst/>
                <a:ea typeface="Calibri" panose="020F0502020204030204" pitchFamily="34" charset="0"/>
              </a:rPr>
              <a:t>Provide a variety of workshop series for parents including:</a:t>
            </a:r>
            <a:endParaRPr lang="es-MX" sz="2400" dirty="0">
              <a:effectLst/>
              <a:ea typeface="Calibri" panose="020F0502020204030204" pitchFamily="34" charset="0"/>
            </a:endParaRPr>
          </a:p>
          <a:p>
            <a:pPr marL="692150" marR="0" lvl="0">
              <a:lnSpc>
                <a:spcPct val="100000"/>
              </a:lnSpc>
              <a:spcBef>
                <a:spcPts val="0"/>
              </a:spcBef>
              <a:spcAft>
                <a:spcPts val="1200"/>
              </a:spcAft>
              <a:buFont typeface="Courier New" panose="02070309020205020404" pitchFamily="49" charset="0"/>
              <a:buChar char="o"/>
            </a:pPr>
            <a:r>
              <a:rPr lang="en-US" sz="2400" dirty="0">
                <a:effectLst/>
                <a:ea typeface="Calibri" panose="020F0502020204030204" pitchFamily="34" charset="0"/>
              </a:rPr>
              <a:t>How the </a:t>
            </a:r>
            <a:r>
              <a:rPr lang="en-US" sz="2400" dirty="0">
                <a:solidFill>
                  <a:schemeClr val="accent2"/>
                </a:solidFill>
                <a:effectLst/>
                <a:ea typeface="Calibri" panose="020F0502020204030204" pitchFamily="34" charset="0"/>
              </a:rPr>
              <a:t>U.S. school systems works </a:t>
            </a:r>
            <a:r>
              <a:rPr lang="en-US" sz="2400" dirty="0">
                <a:effectLst/>
                <a:ea typeface="Calibri" panose="020F0502020204030204" pitchFamily="34" charset="0"/>
              </a:rPr>
              <a:t>and parent and family opportunities for participation within this system</a:t>
            </a:r>
            <a:endParaRPr lang="es-MX" sz="2400" dirty="0">
              <a:effectLst/>
              <a:ea typeface="Calibri" panose="020F0502020204030204" pitchFamily="34" charset="0"/>
            </a:endParaRPr>
          </a:p>
          <a:p>
            <a:pPr marL="692150" marR="0" lvl="0">
              <a:lnSpc>
                <a:spcPct val="100000"/>
              </a:lnSpc>
              <a:spcBef>
                <a:spcPts val="0"/>
              </a:spcBef>
              <a:spcAft>
                <a:spcPts val="1200"/>
              </a:spcAft>
              <a:buFont typeface="Courier New" panose="02070309020205020404" pitchFamily="49" charset="0"/>
              <a:buChar char="o"/>
            </a:pPr>
            <a:r>
              <a:rPr lang="en-US" sz="2400" dirty="0">
                <a:solidFill>
                  <a:schemeClr val="accent2"/>
                </a:solidFill>
                <a:effectLst/>
                <a:ea typeface="Calibri" panose="020F0502020204030204" pitchFamily="34" charset="0"/>
              </a:rPr>
              <a:t>Parent engagement evidence-based strategies</a:t>
            </a:r>
            <a:endParaRPr lang="es-MX" sz="2400" dirty="0">
              <a:solidFill>
                <a:schemeClr val="accent2"/>
              </a:solidFill>
              <a:effectLst/>
              <a:ea typeface="Calibri" panose="020F0502020204030204" pitchFamily="34" charset="0"/>
            </a:endParaRPr>
          </a:p>
          <a:p>
            <a:pPr marL="692150" marR="0" lvl="0">
              <a:lnSpc>
                <a:spcPct val="100000"/>
              </a:lnSpc>
              <a:spcBef>
                <a:spcPts val="0"/>
              </a:spcBef>
              <a:spcAft>
                <a:spcPts val="1200"/>
              </a:spcAft>
              <a:buFont typeface="Courier New" panose="02070309020205020404" pitchFamily="49" charset="0"/>
              <a:buChar char="o"/>
            </a:pPr>
            <a:r>
              <a:rPr lang="en-US" sz="2400" dirty="0">
                <a:solidFill>
                  <a:schemeClr val="accent2"/>
                </a:solidFill>
                <a:effectLst/>
                <a:ea typeface="Calibri" panose="020F0502020204030204" pitchFamily="34" charset="0"/>
              </a:rPr>
              <a:t>Understanding student achievement data</a:t>
            </a:r>
            <a:endParaRPr lang="es-MX" sz="2400" dirty="0">
              <a:solidFill>
                <a:schemeClr val="accent2"/>
              </a:solidFill>
              <a:effectLst/>
              <a:ea typeface="Calibri" panose="020F0502020204030204" pitchFamily="34" charset="0"/>
            </a:endParaRPr>
          </a:p>
          <a:p>
            <a:pPr marL="692150" marR="0" lvl="0">
              <a:lnSpc>
                <a:spcPct val="100000"/>
              </a:lnSpc>
              <a:spcBef>
                <a:spcPts val="0"/>
              </a:spcBef>
              <a:spcAft>
                <a:spcPts val="1200"/>
              </a:spcAft>
              <a:buFont typeface="Courier New" panose="02070309020205020404" pitchFamily="49" charset="0"/>
              <a:buChar char="o"/>
            </a:pPr>
            <a:r>
              <a:rPr lang="en-US" sz="2400" dirty="0">
                <a:solidFill>
                  <a:schemeClr val="accent2"/>
                </a:solidFill>
                <a:effectLst/>
                <a:ea typeface="Calibri" panose="020F0502020204030204" pitchFamily="34" charset="0"/>
              </a:rPr>
              <a:t>Supporting your child in obtaining a high school diploma</a:t>
            </a:r>
            <a:endParaRPr lang="es-MX" sz="2400" dirty="0">
              <a:solidFill>
                <a:schemeClr val="accent2"/>
              </a:solidFill>
              <a:effectLst/>
              <a:ea typeface="Calibri" panose="020F0502020204030204" pitchFamily="34" charset="0"/>
            </a:endParaRPr>
          </a:p>
          <a:p>
            <a:pPr marL="692150" marR="0" lvl="0">
              <a:lnSpc>
                <a:spcPct val="100000"/>
              </a:lnSpc>
              <a:spcBef>
                <a:spcPts val="0"/>
              </a:spcBef>
              <a:spcAft>
                <a:spcPts val="1200"/>
              </a:spcAft>
              <a:buFont typeface="Courier New" panose="02070309020205020404" pitchFamily="49" charset="0"/>
              <a:buChar char="o"/>
            </a:pPr>
            <a:r>
              <a:rPr lang="en-US" sz="2400" dirty="0">
                <a:solidFill>
                  <a:schemeClr val="accent2"/>
                </a:solidFill>
                <a:effectLst/>
                <a:ea typeface="Calibri" panose="020F0502020204030204" pitchFamily="34" charset="0"/>
              </a:rPr>
              <a:t>Understanding career technical education</a:t>
            </a:r>
            <a:endParaRPr lang="es-MX" sz="2400" dirty="0">
              <a:solidFill>
                <a:schemeClr val="accent2"/>
              </a:solidFill>
              <a:effectLst/>
              <a:ea typeface="Calibri" panose="020F0502020204030204" pitchFamily="34" charset="0"/>
            </a:endParaRPr>
          </a:p>
          <a:p>
            <a:pPr marL="692150">
              <a:lnSpc>
                <a:spcPct val="100000"/>
              </a:lnSpc>
              <a:spcBef>
                <a:spcPts val="0"/>
              </a:spcBef>
              <a:spcAft>
                <a:spcPts val="1200"/>
              </a:spcAft>
              <a:buFont typeface="Courier New" panose="02070309020205020404" pitchFamily="49" charset="0"/>
              <a:buChar char="o"/>
            </a:pPr>
            <a:r>
              <a:rPr lang="en-US" sz="2400" dirty="0">
                <a:solidFill>
                  <a:schemeClr val="accent2"/>
                </a:solidFill>
                <a:effectLst/>
                <a:ea typeface="Calibri" panose="020F0502020204030204" pitchFamily="34" charset="0"/>
              </a:rPr>
              <a:t>Learning educational vocabulary </a:t>
            </a:r>
            <a:r>
              <a:rPr lang="en-US" sz="2400" dirty="0">
                <a:effectLst/>
                <a:ea typeface="Calibri" panose="020F0502020204030204" pitchFamily="34" charset="0"/>
              </a:rPr>
              <a:t>(acronyms, A-G, parent homework dictionary, educational glossary)</a:t>
            </a:r>
            <a:endParaRPr lang="en-US" sz="2400" dirty="0">
              <a:cs typeface="Calibri" panose="020F0502020204030204" pitchFamily="34" charset="0"/>
            </a:endParaRPr>
          </a:p>
        </p:txBody>
      </p:sp>
    </p:spTree>
    <p:extLst>
      <p:ext uri="{BB962C8B-B14F-4D97-AF65-F5344CB8AC3E}">
        <p14:creationId xmlns:p14="http://schemas.microsoft.com/office/powerpoint/2010/main" val="3713423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3DC0-8003-4EF6-8A65-2649B80AB19B}"/>
              </a:ext>
            </a:extLst>
          </p:cNvPr>
          <p:cNvSpPr>
            <a:spLocks noGrp="1"/>
          </p:cNvSpPr>
          <p:nvPr>
            <p:ph type="title"/>
          </p:nvPr>
        </p:nvSpPr>
        <p:spPr>
          <a:xfrm>
            <a:off x="152400" y="0"/>
            <a:ext cx="11887200" cy="1325563"/>
          </a:xfrm>
        </p:spPr>
        <p:txBody>
          <a:bodyPr/>
          <a:lstStyle/>
          <a:p>
            <a:r>
              <a:rPr lang="en-US" b="1" dirty="0"/>
              <a:t>Example Service: Service Description</a:t>
            </a:r>
          </a:p>
        </p:txBody>
      </p:sp>
      <p:sp>
        <p:nvSpPr>
          <p:cNvPr id="3" name="Content Placeholder 2">
            <a:extLst>
              <a:ext uri="{FF2B5EF4-FFF2-40B4-BE49-F238E27FC236}">
                <a16:creationId xmlns:a16="http://schemas.microsoft.com/office/drawing/2014/main" id="{F2BB473B-B2B2-41C8-A9E1-F11829BBB74F}"/>
              </a:ext>
            </a:extLst>
          </p:cNvPr>
          <p:cNvSpPr>
            <a:spLocks noGrp="1"/>
          </p:cNvSpPr>
          <p:nvPr>
            <p:ph idx="1"/>
          </p:nvPr>
        </p:nvSpPr>
        <p:spPr>
          <a:xfrm>
            <a:off x="152400" y="1325563"/>
            <a:ext cx="11887200" cy="5015901"/>
          </a:xfrm>
        </p:spPr>
        <p:txBody>
          <a:bodyPr>
            <a:normAutofit/>
          </a:bodyPr>
          <a:lstStyle/>
          <a:p>
            <a:pPr marL="0" indent="0">
              <a:buNone/>
            </a:pPr>
            <a:r>
              <a:rPr lang="en-US" dirty="0">
                <a:solidFill>
                  <a:schemeClr val="accent2"/>
                </a:solidFill>
              </a:rPr>
              <a:t>Migrant Family Conference: Service Description</a:t>
            </a:r>
          </a:p>
          <a:p>
            <a:pPr marL="0" indent="0">
              <a:lnSpc>
                <a:spcPct val="100000"/>
              </a:lnSpc>
              <a:buNone/>
            </a:pPr>
            <a:r>
              <a:rPr lang="en-US" sz="2400" dirty="0"/>
              <a:t>The local MEP will hold an all-day Migrant Family Conference. The day will start with a keynote speaker to set the tone of the conference’s theme, Increasing Proficiency: Expanding Future College and Career Opportunities. After the keynote speaker, there will be three sessions of workshops with five workshops per session to choose from. Workshops include, but are not limited to:</a:t>
            </a:r>
          </a:p>
          <a:p>
            <a:pPr>
              <a:lnSpc>
                <a:spcPct val="100000"/>
              </a:lnSpc>
            </a:pPr>
            <a:r>
              <a:rPr lang="en-US" sz="2400" dirty="0"/>
              <a:t>Mindfulness Meditation: Dealing with Feelings of Anxiety and Depression</a:t>
            </a:r>
          </a:p>
          <a:p>
            <a:pPr>
              <a:lnSpc>
                <a:spcPct val="100000"/>
              </a:lnSpc>
            </a:pPr>
            <a:r>
              <a:rPr lang="en-US" sz="2400" dirty="0"/>
              <a:t>Math Family Session (for parents and children)</a:t>
            </a:r>
          </a:p>
          <a:p>
            <a:pPr>
              <a:lnSpc>
                <a:spcPct val="100000"/>
              </a:lnSpc>
            </a:pPr>
            <a:r>
              <a:rPr lang="en-US" sz="2400" dirty="0"/>
              <a:t>Parent Engagement Evidence-based Strategies</a:t>
            </a:r>
          </a:p>
          <a:p>
            <a:pPr>
              <a:lnSpc>
                <a:spcPct val="100000"/>
              </a:lnSpc>
            </a:pPr>
            <a:r>
              <a:rPr lang="en-US" sz="2400" dirty="0"/>
              <a:t>Career Technical Education: What educational options are available other than college?</a:t>
            </a:r>
          </a:p>
        </p:txBody>
      </p:sp>
    </p:spTree>
    <p:extLst>
      <p:ext uri="{BB962C8B-B14F-4D97-AF65-F5344CB8AC3E}">
        <p14:creationId xmlns:p14="http://schemas.microsoft.com/office/powerpoint/2010/main" val="56453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3DC0-8003-4EF6-8A65-2649B80AB19B}"/>
              </a:ext>
            </a:extLst>
          </p:cNvPr>
          <p:cNvSpPr>
            <a:spLocks noGrp="1"/>
          </p:cNvSpPr>
          <p:nvPr>
            <p:ph type="title"/>
          </p:nvPr>
        </p:nvSpPr>
        <p:spPr>
          <a:xfrm>
            <a:off x="152400" y="0"/>
            <a:ext cx="11887200" cy="1325563"/>
          </a:xfrm>
        </p:spPr>
        <p:txBody>
          <a:bodyPr/>
          <a:lstStyle/>
          <a:p>
            <a:r>
              <a:rPr lang="en-US" b="1" dirty="0"/>
              <a:t>Example Service: Service Description (2)</a:t>
            </a:r>
          </a:p>
        </p:txBody>
      </p:sp>
      <p:sp>
        <p:nvSpPr>
          <p:cNvPr id="3" name="Content Placeholder 2">
            <a:extLst>
              <a:ext uri="{FF2B5EF4-FFF2-40B4-BE49-F238E27FC236}">
                <a16:creationId xmlns:a16="http://schemas.microsoft.com/office/drawing/2014/main" id="{F2BB473B-B2B2-41C8-A9E1-F11829BBB74F}"/>
              </a:ext>
            </a:extLst>
          </p:cNvPr>
          <p:cNvSpPr>
            <a:spLocks noGrp="1"/>
          </p:cNvSpPr>
          <p:nvPr>
            <p:ph idx="1"/>
          </p:nvPr>
        </p:nvSpPr>
        <p:spPr>
          <a:xfrm>
            <a:off x="152400" y="1325563"/>
            <a:ext cx="11887200" cy="5015901"/>
          </a:xfrm>
        </p:spPr>
        <p:txBody>
          <a:bodyPr>
            <a:normAutofit lnSpcReduction="10000"/>
          </a:bodyPr>
          <a:lstStyle/>
          <a:p>
            <a:pPr marL="0" indent="0">
              <a:buNone/>
            </a:pPr>
            <a:r>
              <a:rPr lang="en-US" dirty="0">
                <a:solidFill>
                  <a:schemeClr val="accent2"/>
                </a:solidFill>
              </a:rPr>
              <a:t>Migrant Family Conference: Service Description (continued)</a:t>
            </a:r>
          </a:p>
          <a:p>
            <a:pPr marL="0" indent="0">
              <a:lnSpc>
                <a:spcPct val="100000"/>
              </a:lnSpc>
              <a:buNone/>
            </a:pPr>
            <a:r>
              <a:rPr lang="en-US" sz="2400" dirty="0"/>
              <a:t>Workshops include (continued):</a:t>
            </a:r>
          </a:p>
          <a:p>
            <a:pPr>
              <a:lnSpc>
                <a:spcPct val="100000"/>
              </a:lnSpc>
            </a:pPr>
            <a:r>
              <a:rPr lang="en-US" sz="2400" dirty="0"/>
              <a:t>Getting a Diploma: How to Support your High School Student</a:t>
            </a:r>
          </a:p>
          <a:p>
            <a:pPr>
              <a:lnSpc>
                <a:spcPct val="100000"/>
              </a:lnSpc>
            </a:pPr>
            <a:r>
              <a:rPr lang="en-US" sz="2400" dirty="0"/>
              <a:t>Ready for Kinder!</a:t>
            </a:r>
          </a:p>
          <a:p>
            <a:pPr>
              <a:lnSpc>
                <a:spcPct val="100000"/>
              </a:lnSpc>
            </a:pPr>
            <a:r>
              <a:rPr lang="en-US" sz="2400" dirty="0"/>
              <a:t>Self-management and Self-awareness: Strategies to Support PreK students </a:t>
            </a:r>
          </a:p>
          <a:p>
            <a:pPr>
              <a:lnSpc>
                <a:spcPct val="100000"/>
              </a:lnSpc>
            </a:pPr>
            <a:endParaRPr lang="en-US" sz="2400" dirty="0"/>
          </a:p>
          <a:p>
            <a:pPr marL="0" indent="0">
              <a:lnSpc>
                <a:spcPct val="100000"/>
              </a:lnSpc>
              <a:buNone/>
            </a:pPr>
            <a:r>
              <a:rPr lang="en-US" sz="2400" dirty="0"/>
              <a:t>Sessions one and two will offer separate workshops/activities for parents and students; however, session three will offer workshops in which parents and students can participation together. Childcare will also be provided for younger children. Because the conference will begin at 9 a.m. and last until 3 p.m. a light lunch and snacks will be provided. The conference will conclude with a children’s folklorico dance performance.</a:t>
            </a:r>
          </a:p>
          <a:p>
            <a:pPr>
              <a:lnSpc>
                <a:spcPct val="100000"/>
              </a:lnSpc>
            </a:pPr>
            <a:endParaRPr lang="en-US" sz="2400" dirty="0"/>
          </a:p>
        </p:txBody>
      </p:sp>
    </p:spTree>
    <p:extLst>
      <p:ext uri="{BB962C8B-B14F-4D97-AF65-F5344CB8AC3E}">
        <p14:creationId xmlns:p14="http://schemas.microsoft.com/office/powerpoint/2010/main" val="3473616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E115-73D1-4C55-A15A-4D428AC8EC2D}"/>
              </a:ext>
            </a:extLst>
          </p:cNvPr>
          <p:cNvSpPr>
            <a:spLocks noGrp="1"/>
          </p:cNvSpPr>
          <p:nvPr>
            <p:ph type="title"/>
          </p:nvPr>
        </p:nvSpPr>
        <p:spPr/>
        <p:txBody>
          <a:bodyPr/>
          <a:lstStyle/>
          <a:p>
            <a:r>
              <a:rPr lang="en-US" b="1" dirty="0"/>
              <a:t>Is the Service Description Sufficient?</a:t>
            </a:r>
          </a:p>
        </p:txBody>
      </p:sp>
      <p:sp>
        <p:nvSpPr>
          <p:cNvPr id="3" name="Content Placeholder 2">
            <a:extLst>
              <a:ext uri="{FF2B5EF4-FFF2-40B4-BE49-F238E27FC236}">
                <a16:creationId xmlns:a16="http://schemas.microsoft.com/office/drawing/2014/main" id="{2AAE3288-C12A-42F2-8251-384F8B29609D}"/>
              </a:ext>
            </a:extLst>
          </p:cNvPr>
          <p:cNvSpPr>
            <a:spLocks noGrp="1"/>
          </p:cNvSpPr>
          <p:nvPr>
            <p:ph idx="1"/>
          </p:nvPr>
        </p:nvSpPr>
        <p:spPr/>
        <p:txBody>
          <a:bodyPr/>
          <a:lstStyle/>
          <a:p>
            <a:r>
              <a:rPr lang="en-US" dirty="0"/>
              <a:t>To participate, please unmute yourself to discuss the service description or use the Chat feature to share your thoughts. </a:t>
            </a:r>
          </a:p>
          <a:p>
            <a:endParaRPr lang="en-US" dirty="0"/>
          </a:p>
          <a:p>
            <a:r>
              <a:rPr lang="en-US" dirty="0">
                <a:solidFill>
                  <a:schemeClr val="accent2"/>
                </a:solidFill>
              </a:rPr>
              <a:t>Some questions to consider…</a:t>
            </a:r>
          </a:p>
          <a:p>
            <a:pPr lvl="1">
              <a:lnSpc>
                <a:spcPct val="100000"/>
              </a:lnSpc>
              <a:spcBef>
                <a:spcPts val="0"/>
              </a:spcBef>
              <a:spcAft>
                <a:spcPts val="1200"/>
              </a:spcAft>
            </a:pPr>
            <a:r>
              <a:rPr lang="en-US" dirty="0"/>
              <a:t>Does the service description paint a picture of the service? Do I know what’s happening more or less?</a:t>
            </a:r>
          </a:p>
          <a:p>
            <a:pPr lvl="1">
              <a:lnSpc>
                <a:spcPct val="100000"/>
              </a:lnSpc>
              <a:spcBef>
                <a:spcPts val="0"/>
              </a:spcBef>
              <a:spcAft>
                <a:spcPts val="1200"/>
              </a:spcAft>
            </a:pPr>
            <a:r>
              <a:rPr lang="en-US" dirty="0"/>
              <a:t>Which strategies are identified in the description? If it doesn’t address  all the strategies, does it need to, or can we find information on a missing strategy elsewhere?</a:t>
            </a:r>
          </a:p>
          <a:p>
            <a:pPr lvl="1"/>
            <a:endParaRPr lang="en-US" dirty="0"/>
          </a:p>
        </p:txBody>
      </p:sp>
    </p:spTree>
    <p:extLst>
      <p:ext uri="{BB962C8B-B14F-4D97-AF65-F5344CB8AC3E}">
        <p14:creationId xmlns:p14="http://schemas.microsoft.com/office/powerpoint/2010/main" val="289657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13FF1D-BB93-403E-A172-7CB695A0A030}"/>
              </a:ext>
            </a:extLst>
          </p:cNvPr>
          <p:cNvSpPr txBox="1"/>
          <p:nvPr/>
        </p:nvSpPr>
        <p:spPr>
          <a:xfrm>
            <a:off x="1885092" y="3059669"/>
            <a:ext cx="10306908" cy="2123658"/>
          </a:xfrm>
          <a:prstGeom prst="rect">
            <a:avLst/>
          </a:prstGeom>
          <a:noFill/>
        </p:spPr>
        <p:txBody>
          <a:bodyPr wrap="square" rtlCol="0">
            <a:spAutoFit/>
          </a:bodyPr>
          <a:lstStyle/>
          <a:p>
            <a:pPr algn="ctr"/>
            <a:r>
              <a:rPr lang="en-US" sz="2400" dirty="0">
                <a:solidFill>
                  <a:schemeClr val="bg1"/>
                </a:solidFill>
              </a:rPr>
              <a:t>February 28, 2024</a:t>
            </a:r>
          </a:p>
          <a:p>
            <a:pPr algn="ctr"/>
            <a:endParaRPr lang="en-US" sz="2400" dirty="0">
              <a:solidFill>
                <a:schemeClr val="bg1"/>
              </a:solidFill>
            </a:endParaRPr>
          </a:p>
          <a:p>
            <a:pPr algn="ctr"/>
            <a:r>
              <a:rPr lang="en-US" sz="2800" dirty="0">
                <a:solidFill>
                  <a:schemeClr val="bg1"/>
                </a:solidFill>
              </a:rPr>
              <a:t>Welcome! Please complete the brief Google Form to confirm your attendance (link provided in the chat).</a:t>
            </a:r>
            <a:endParaRPr lang="en-US" sz="3200" dirty="0">
              <a:solidFill>
                <a:schemeClr val="bg1"/>
              </a:solidFill>
            </a:endParaRPr>
          </a:p>
          <a:p>
            <a:pPr algn="ctr"/>
            <a:endParaRPr lang="en-US" sz="2800" dirty="0">
              <a:solidFill>
                <a:schemeClr val="bg1"/>
              </a:solidFill>
            </a:endParaRPr>
          </a:p>
        </p:txBody>
      </p:sp>
      <p:sp>
        <p:nvSpPr>
          <p:cNvPr id="2" name="Title 1">
            <a:extLst>
              <a:ext uri="{FF2B5EF4-FFF2-40B4-BE49-F238E27FC236}">
                <a16:creationId xmlns:a16="http://schemas.microsoft.com/office/drawing/2014/main" id="{A272CA7B-7BEA-4443-AA24-78E11629E3CF}"/>
              </a:ext>
            </a:extLst>
          </p:cNvPr>
          <p:cNvSpPr>
            <a:spLocks noGrp="1"/>
          </p:cNvSpPr>
          <p:nvPr>
            <p:ph type="ctrTitle"/>
          </p:nvPr>
        </p:nvSpPr>
        <p:spPr>
          <a:xfrm>
            <a:off x="752603" y="522430"/>
            <a:ext cx="10686794" cy="2275628"/>
          </a:xfrm>
        </p:spPr>
        <p:txBody>
          <a:bodyPr>
            <a:noAutofit/>
          </a:bodyPr>
          <a:lstStyle/>
          <a:p>
            <a:r>
              <a:rPr lang="en-US" sz="4400" b="1" dirty="0"/>
              <a:t>Designing Services and Activities</a:t>
            </a:r>
            <a:br>
              <a:rPr lang="en-US" sz="4400" b="1" dirty="0"/>
            </a:br>
            <a:r>
              <a:rPr lang="en-US" sz="4400" b="1" dirty="0"/>
              <a:t> to Align with the</a:t>
            </a:r>
            <a:br>
              <a:rPr lang="en-US" sz="4400" b="1" dirty="0"/>
            </a:br>
            <a:r>
              <a:rPr lang="en-US" sz="4400" b="1" dirty="0"/>
              <a:t>Migrant Education Program </a:t>
            </a:r>
            <a:br>
              <a:rPr lang="en-US" sz="4400" b="1" dirty="0"/>
            </a:br>
            <a:r>
              <a:rPr lang="en-US" sz="4400" b="1" dirty="0"/>
              <a:t>State Service Delivery Plan</a:t>
            </a:r>
          </a:p>
        </p:txBody>
      </p:sp>
    </p:spTree>
    <p:extLst>
      <p:ext uri="{BB962C8B-B14F-4D97-AF65-F5344CB8AC3E}">
        <p14:creationId xmlns:p14="http://schemas.microsoft.com/office/powerpoint/2010/main" val="368290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ED48-949A-4ACD-9156-330B740E9C87}"/>
              </a:ext>
            </a:extLst>
          </p:cNvPr>
          <p:cNvSpPr>
            <a:spLocks noGrp="1"/>
          </p:cNvSpPr>
          <p:nvPr>
            <p:ph type="title"/>
          </p:nvPr>
        </p:nvSpPr>
        <p:spPr>
          <a:xfrm>
            <a:off x="152400" y="54663"/>
            <a:ext cx="11887200" cy="1325563"/>
          </a:xfrm>
        </p:spPr>
        <p:txBody>
          <a:bodyPr/>
          <a:lstStyle/>
          <a:p>
            <a:r>
              <a:rPr lang="en-US" b="1" dirty="0"/>
              <a:t>Example Service: Key Skills</a:t>
            </a:r>
          </a:p>
        </p:txBody>
      </p:sp>
      <p:sp>
        <p:nvSpPr>
          <p:cNvPr id="3" name="Content Placeholder 2">
            <a:extLst>
              <a:ext uri="{FF2B5EF4-FFF2-40B4-BE49-F238E27FC236}">
                <a16:creationId xmlns:a16="http://schemas.microsoft.com/office/drawing/2014/main" id="{184C1DDA-A75E-4038-A131-3E8DE86FD5DF}"/>
              </a:ext>
            </a:extLst>
          </p:cNvPr>
          <p:cNvSpPr>
            <a:spLocks noGrp="1"/>
          </p:cNvSpPr>
          <p:nvPr>
            <p:ph idx="1"/>
          </p:nvPr>
        </p:nvSpPr>
        <p:spPr>
          <a:xfrm>
            <a:off x="152400" y="1162594"/>
            <a:ext cx="11887200" cy="5491607"/>
          </a:xfrm>
        </p:spPr>
        <p:txBody>
          <a:bodyPr>
            <a:noAutofit/>
          </a:bodyPr>
          <a:lstStyle/>
          <a:p>
            <a:pPr marL="0" indent="0">
              <a:lnSpc>
                <a:spcPct val="100000"/>
              </a:lnSpc>
              <a:spcBef>
                <a:spcPts val="600"/>
              </a:spcBef>
              <a:spcAft>
                <a:spcPts val="600"/>
              </a:spcAft>
              <a:buNone/>
            </a:pPr>
            <a:r>
              <a:rPr lang="en-US" sz="2000" dirty="0"/>
              <a:t>During the Migrant Family Conference, participants will learn many key skills depending on the workshops they attend.</a:t>
            </a:r>
          </a:p>
          <a:p>
            <a:pPr marL="457200" indent="-457200">
              <a:lnSpc>
                <a:spcPct val="100000"/>
              </a:lnSpc>
              <a:spcBef>
                <a:spcPts val="600"/>
              </a:spcBef>
              <a:spcAft>
                <a:spcPts val="600"/>
              </a:spcAft>
              <a:buAutoNum type="arabicPeriod"/>
            </a:pPr>
            <a:r>
              <a:rPr lang="en-US" sz="2000" dirty="0"/>
              <a:t>Students and parents will learn </a:t>
            </a:r>
            <a:r>
              <a:rPr lang="en-US" sz="2000" dirty="0">
                <a:solidFill>
                  <a:schemeClr val="accent2"/>
                </a:solidFill>
              </a:rPr>
              <a:t>techniques on how to deal with stress and anxiety</a:t>
            </a:r>
            <a:r>
              <a:rPr lang="en-US" sz="2000" dirty="0"/>
              <a:t>.</a:t>
            </a:r>
          </a:p>
          <a:p>
            <a:pPr marL="457200" indent="-457200">
              <a:lnSpc>
                <a:spcPct val="100000"/>
              </a:lnSpc>
              <a:spcBef>
                <a:spcPts val="600"/>
              </a:spcBef>
              <a:spcAft>
                <a:spcPts val="600"/>
              </a:spcAft>
              <a:buAutoNum type="arabicPeriod"/>
            </a:pPr>
            <a:r>
              <a:rPr lang="en-US" sz="2000" dirty="0"/>
              <a:t>Parents will learn how to </a:t>
            </a:r>
            <a:r>
              <a:rPr lang="en-US" sz="2000" dirty="0">
                <a:solidFill>
                  <a:schemeClr val="accent2"/>
                </a:solidFill>
              </a:rPr>
              <a:t>support several key mathematical standards </a:t>
            </a:r>
            <a:r>
              <a:rPr lang="en-US" sz="2000" dirty="0"/>
              <a:t>after learning how to play specific math games with their children.</a:t>
            </a:r>
          </a:p>
          <a:p>
            <a:pPr marL="457200" indent="-457200">
              <a:lnSpc>
                <a:spcPct val="100000"/>
              </a:lnSpc>
              <a:spcBef>
                <a:spcPts val="600"/>
              </a:spcBef>
              <a:spcAft>
                <a:spcPts val="600"/>
              </a:spcAft>
              <a:buAutoNum type="arabicPeriod"/>
            </a:pPr>
            <a:r>
              <a:rPr lang="en-US" sz="2000" dirty="0"/>
              <a:t>Parents will learn how to </a:t>
            </a:r>
            <a:r>
              <a:rPr lang="en-US" sz="2000" dirty="0">
                <a:solidFill>
                  <a:schemeClr val="accent2"/>
                </a:solidFill>
              </a:rPr>
              <a:t>support their children’s early learning </a:t>
            </a:r>
            <a:r>
              <a:rPr lang="en-US" sz="2000" dirty="0"/>
              <a:t>at home.</a:t>
            </a:r>
          </a:p>
          <a:p>
            <a:pPr marL="457200" indent="-457200">
              <a:lnSpc>
                <a:spcPct val="100000"/>
              </a:lnSpc>
              <a:spcBef>
                <a:spcPts val="600"/>
              </a:spcBef>
              <a:spcAft>
                <a:spcPts val="600"/>
              </a:spcAft>
              <a:buAutoNum type="arabicPeriod"/>
            </a:pPr>
            <a:r>
              <a:rPr lang="en-US" sz="2000" dirty="0"/>
              <a:t>Parents and preK students will learn </a:t>
            </a:r>
            <a:r>
              <a:rPr lang="en-US" sz="2000" dirty="0">
                <a:solidFill>
                  <a:schemeClr val="accent2"/>
                </a:solidFill>
              </a:rPr>
              <a:t>strategies for managing their emotions and actions in different environments</a:t>
            </a:r>
            <a:r>
              <a:rPr lang="en-US" sz="2000" dirty="0"/>
              <a:t>. Parents will learn how to support their children during difficult emotions.</a:t>
            </a:r>
          </a:p>
          <a:p>
            <a:pPr marL="457200" indent="-457200">
              <a:lnSpc>
                <a:spcPct val="100000"/>
              </a:lnSpc>
              <a:spcBef>
                <a:spcPts val="600"/>
              </a:spcBef>
              <a:spcAft>
                <a:spcPts val="600"/>
              </a:spcAft>
              <a:buAutoNum type="arabicPeriod"/>
            </a:pPr>
            <a:r>
              <a:rPr lang="en-US" sz="2000" dirty="0"/>
              <a:t>Parents and students learn what is </a:t>
            </a:r>
            <a:r>
              <a:rPr lang="en-US" sz="2000" dirty="0">
                <a:solidFill>
                  <a:schemeClr val="accent2"/>
                </a:solidFill>
              </a:rPr>
              <a:t>required to graduate high school, attend a California State University or University of California</a:t>
            </a:r>
            <a:r>
              <a:rPr lang="en-US" sz="2000" dirty="0"/>
              <a:t>, and what opportunities are available through </a:t>
            </a:r>
            <a:r>
              <a:rPr lang="en-US" sz="2000" dirty="0">
                <a:solidFill>
                  <a:schemeClr val="accent2"/>
                </a:solidFill>
              </a:rPr>
              <a:t>Career Technical Education</a:t>
            </a:r>
            <a:r>
              <a:rPr lang="en-US" sz="2000" dirty="0"/>
              <a:t>.</a:t>
            </a:r>
          </a:p>
          <a:p>
            <a:pPr marL="457200" indent="-457200">
              <a:lnSpc>
                <a:spcPct val="100000"/>
              </a:lnSpc>
              <a:spcBef>
                <a:spcPts val="600"/>
              </a:spcBef>
              <a:spcAft>
                <a:spcPts val="600"/>
              </a:spcAft>
              <a:buAutoNum type="arabicPeriod"/>
            </a:pPr>
            <a:r>
              <a:rPr lang="en-US" sz="2000" dirty="0"/>
              <a:t>Parents learn </a:t>
            </a:r>
            <a:r>
              <a:rPr lang="en-US" sz="2000" dirty="0">
                <a:solidFill>
                  <a:schemeClr val="accent2"/>
                </a:solidFill>
              </a:rPr>
              <a:t>ways to engage with school and how to support their child’s education</a:t>
            </a:r>
            <a:r>
              <a:rPr lang="en-US" sz="2000" dirty="0"/>
              <a:t> through high school.</a:t>
            </a:r>
          </a:p>
          <a:p>
            <a:pPr marL="457200" indent="-457200">
              <a:buAutoNum type="arabicPeriod"/>
            </a:pPr>
            <a:endParaRPr lang="en-US" sz="2400" dirty="0"/>
          </a:p>
          <a:p>
            <a:pPr marL="0" indent="0">
              <a:buNone/>
            </a:pPr>
            <a:endParaRPr lang="en-US" sz="2400" dirty="0"/>
          </a:p>
          <a:p>
            <a:pPr marL="236538" indent="0" defTabSz="11714163">
              <a:buNone/>
            </a:pPr>
            <a:r>
              <a:rPr lang="en-US" sz="2400" dirty="0"/>
              <a:t>                                                                                                                                   </a:t>
            </a:r>
          </a:p>
          <a:p>
            <a:pPr marL="0" indent="0">
              <a:buNone/>
            </a:pPr>
            <a:endParaRPr lang="en-US" dirty="0"/>
          </a:p>
        </p:txBody>
      </p:sp>
    </p:spTree>
    <p:extLst>
      <p:ext uri="{BB962C8B-B14F-4D97-AF65-F5344CB8AC3E}">
        <p14:creationId xmlns:p14="http://schemas.microsoft.com/office/powerpoint/2010/main" val="270641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5B9B-B02E-4443-9D64-B1B276EE0344}"/>
              </a:ext>
            </a:extLst>
          </p:cNvPr>
          <p:cNvSpPr>
            <a:spLocks noGrp="1"/>
          </p:cNvSpPr>
          <p:nvPr>
            <p:ph type="title"/>
          </p:nvPr>
        </p:nvSpPr>
        <p:spPr/>
        <p:txBody>
          <a:bodyPr/>
          <a:lstStyle/>
          <a:p>
            <a:r>
              <a:rPr lang="en-US" b="1" dirty="0"/>
              <a:t>Example Service: Instructional Strategies</a:t>
            </a:r>
          </a:p>
        </p:txBody>
      </p:sp>
      <p:sp>
        <p:nvSpPr>
          <p:cNvPr id="3" name="Content Placeholder 2">
            <a:extLst>
              <a:ext uri="{FF2B5EF4-FFF2-40B4-BE49-F238E27FC236}">
                <a16:creationId xmlns:a16="http://schemas.microsoft.com/office/drawing/2014/main" id="{889609BB-911A-6313-EC54-E0A8EDD09307}"/>
              </a:ext>
            </a:extLst>
          </p:cNvPr>
          <p:cNvSpPr>
            <a:spLocks noGrp="1"/>
          </p:cNvSpPr>
          <p:nvPr>
            <p:ph idx="1"/>
          </p:nvPr>
        </p:nvSpPr>
        <p:spPr/>
        <p:txBody>
          <a:bodyPr/>
          <a:lstStyle/>
          <a:p>
            <a:pPr marL="0" indent="0">
              <a:buNone/>
            </a:pPr>
            <a:r>
              <a:rPr lang="en-US" dirty="0"/>
              <a:t>Teachers will use a variety of strategies including teacher modeling, use of visuals/manipulatives, various opportunities to discuss content, scaffolding when needed, and primary language support. </a:t>
            </a:r>
          </a:p>
          <a:p>
            <a:endParaRPr lang="en-US" dirty="0"/>
          </a:p>
          <a:p>
            <a:endParaRPr lang="en-US" dirty="0"/>
          </a:p>
          <a:p>
            <a:endParaRPr lang="en-US" dirty="0"/>
          </a:p>
          <a:p>
            <a:r>
              <a:rPr lang="en-US" dirty="0"/>
              <a:t>What do we think about this narrative? Is it sufficient? Are there any SSDP components that needed to be included? </a:t>
            </a:r>
            <a:endParaRPr lang="es-MX" dirty="0"/>
          </a:p>
        </p:txBody>
      </p:sp>
    </p:spTree>
    <p:extLst>
      <p:ext uri="{BB962C8B-B14F-4D97-AF65-F5344CB8AC3E}">
        <p14:creationId xmlns:p14="http://schemas.microsoft.com/office/powerpoint/2010/main" val="1252935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D0EC-11B1-4D4E-856D-44DF87205E63}"/>
              </a:ext>
            </a:extLst>
          </p:cNvPr>
          <p:cNvSpPr>
            <a:spLocks noGrp="1"/>
          </p:cNvSpPr>
          <p:nvPr>
            <p:ph type="title"/>
          </p:nvPr>
        </p:nvSpPr>
        <p:spPr>
          <a:xfrm>
            <a:off x="152400" y="1"/>
            <a:ext cx="11887200" cy="1245664"/>
          </a:xfrm>
        </p:spPr>
        <p:txBody>
          <a:bodyPr/>
          <a:lstStyle/>
          <a:p>
            <a:r>
              <a:rPr lang="en-US" b="1" dirty="0"/>
              <a:t>Example Service: Staff Development</a:t>
            </a:r>
          </a:p>
        </p:txBody>
      </p:sp>
      <p:graphicFrame>
        <p:nvGraphicFramePr>
          <p:cNvPr id="3" name="Table 2">
            <a:extLst>
              <a:ext uri="{FF2B5EF4-FFF2-40B4-BE49-F238E27FC236}">
                <a16:creationId xmlns:a16="http://schemas.microsoft.com/office/drawing/2014/main" id="{E0679F4B-CEC0-418B-8862-116561E85477}"/>
              </a:ext>
            </a:extLst>
          </p:cNvPr>
          <p:cNvGraphicFramePr>
            <a:graphicFrameLocks noGrp="1"/>
          </p:cNvGraphicFramePr>
          <p:nvPr>
            <p:extLst>
              <p:ext uri="{D42A27DB-BD31-4B8C-83A1-F6EECF244321}">
                <p14:modId xmlns:p14="http://schemas.microsoft.com/office/powerpoint/2010/main" val="2673149536"/>
              </p:ext>
            </p:extLst>
          </p:nvPr>
        </p:nvGraphicFramePr>
        <p:xfrm>
          <a:off x="362309" y="1602574"/>
          <a:ext cx="11677292" cy="4075852"/>
        </p:xfrm>
        <a:graphic>
          <a:graphicData uri="http://schemas.openxmlformats.org/drawingml/2006/table">
            <a:tbl>
              <a:tblPr firstRow="1"/>
              <a:tblGrid>
                <a:gridCol w="1897812">
                  <a:extLst>
                    <a:ext uri="{9D8B030D-6E8A-4147-A177-3AD203B41FA5}">
                      <a16:colId xmlns:a16="http://schemas.microsoft.com/office/drawing/2014/main" val="1602324189"/>
                    </a:ext>
                  </a:extLst>
                </a:gridCol>
                <a:gridCol w="1240725">
                  <a:extLst>
                    <a:ext uri="{9D8B030D-6E8A-4147-A177-3AD203B41FA5}">
                      <a16:colId xmlns:a16="http://schemas.microsoft.com/office/drawing/2014/main" val="1001384104"/>
                    </a:ext>
                  </a:extLst>
                </a:gridCol>
                <a:gridCol w="1450716">
                  <a:extLst>
                    <a:ext uri="{9D8B030D-6E8A-4147-A177-3AD203B41FA5}">
                      <a16:colId xmlns:a16="http://schemas.microsoft.com/office/drawing/2014/main" val="4085478047"/>
                    </a:ext>
                  </a:extLst>
                </a:gridCol>
                <a:gridCol w="5175849">
                  <a:extLst>
                    <a:ext uri="{9D8B030D-6E8A-4147-A177-3AD203B41FA5}">
                      <a16:colId xmlns:a16="http://schemas.microsoft.com/office/drawing/2014/main" val="559231566"/>
                    </a:ext>
                  </a:extLst>
                </a:gridCol>
                <a:gridCol w="1912190">
                  <a:extLst>
                    <a:ext uri="{9D8B030D-6E8A-4147-A177-3AD203B41FA5}">
                      <a16:colId xmlns:a16="http://schemas.microsoft.com/office/drawing/2014/main" val="38763912"/>
                    </a:ext>
                  </a:extLst>
                </a:gridCol>
              </a:tblGrid>
              <a:tr h="770999">
                <a:tc>
                  <a:txBody>
                    <a:bodyPr/>
                    <a:lstStyle/>
                    <a:p>
                      <a:r>
                        <a:rPr lang="en-US" sz="2400" b="1" i="0" dirty="0">
                          <a:solidFill>
                            <a:srgbClr val="000000"/>
                          </a:solidFill>
                          <a:effectLst/>
                          <a:latin typeface="+mn-lt"/>
                        </a:rPr>
                        <a:t>Name of Training</a:t>
                      </a:r>
                    </a:p>
                  </a:txBody>
                  <a:tcPr marL="50065" marR="50065" marT="25032" marB="25032" anchor="ctr">
                    <a:lnL>
                      <a:noFill/>
                    </a:lnL>
                    <a:lnR>
                      <a:noFill/>
                    </a:lnR>
                    <a:lnT>
                      <a:noFill/>
                    </a:lnT>
                    <a:lnB>
                      <a:noFill/>
                    </a:lnB>
                    <a:solidFill>
                      <a:srgbClr val="E2B751"/>
                    </a:solidFill>
                  </a:tcPr>
                </a:tc>
                <a:tc>
                  <a:txBody>
                    <a:bodyPr/>
                    <a:lstStyle/>
                    <a:p>
                      <a:r>
                        <a:rPr lang="en-US" sz="2400" b="1" i="0" dirty="0">
                          <a:solidFill>
                            <a:srgbClr val="000000"/>
                          </a:solidFill>
                          <a:effectLst/>
                          <a:latin typeface="+mn-lt"/>
                        </a:rPr>
                        <a:t>Dates</a:t>
                      </a:r>
                    </a:p>
                  </a:txBody>
                  <a:tcPr marL="50065" marR="50065" marT="25032" marB="25032" anchor="ctr">
                    <a:lnL>
                      <a:noFill/>
                    </a:lnL>
                    <a:lnR>
                      <a:noFill/>
                    </a:lnR>
                    <a:lnT>
                      <a:noFill/>
                    </a:lnT>
                    <a:lnB>
                      <a:noFill/>
                    </a:lnB>
                    <a:solidFill>
                      <a:srgbClr val="E2B751"/>
                    </a:solidFill>
                  </a:tcPr>
                </a:tc>
                <a:tc>
                  <a:txBody>
                    <a:bodyPr/>
                    <a:lstStyle/>
                    <a:p>
                      <a:r>
                        <a:rPr lang="en-US" sz="2400" b="1" i="0" dirty="0">
                          <a:solidFill>
                            <a:srgbClr val="000000"/>
                          </a:solidFill>
                          <a:effectLst/>
                          <a:latin typeface="+mn-lt"/>
                        </a:rPr>
                        <a:t>Minutes</a:t>
                      </a:r>
                    </a:p>
                  </a:txBody>
                  <a:tcPr marL="50065" marR="50065" marT="25032" marB="25032" anchor="ctr">
                    <a:lnL>
                      <a:noFill/>
                    </a:lnL>
                    <a:lnR>
                      <a:noFill/>
                    </a:lnR>
                    <a:lnT>
                      <a:noFill/>
                    </a:lnT>
                    <a:lnB>
                      <a:noFill/>
                    </a:lnB>
                    <a:solidFill>
                      <a:srgbClr val="E2B751"/>
                    </a:solidFill>
                  </a:tcPr>
                </a:tc>
                <a:tc>
                  <a:txBody>
                    <a:bodyPr/>
                    <a:lstStyle/>
                    <a:p>
                      <a:r>
                        <a:rPr lang="en-US" sz="2400" b="1" i="0" dirty="0">
                          <a:solidFill>
                            <a:srgbClr val="000000"/>
                          </a:solidFill>
                          <a:effectLst/>
                          <a:latin typeface="+mn-lt"/>
                        </a:rPr>
                        <a:t>Description</a:t>
                      </a:r>
                    </a:p>
                  </a:txBody>
                  <a:tcPr marL="50065" marR="50065" marT="25032" marB="25032" anchor="ctr">
                    <a:lnL>
                      <a:noFill/>
                    </a:lnL>
                    <a:lnR>
                      <a:noFill/>
                    </a:lnR>
                    <a:lnT>
                      <a:noFill/>
                    </a:lnT>
                    <a:lnB>
                      <a:noFill/>
                    </a:lnB>
                    <a:solidFill>
                      <a:srgbClr val="E2B751"/>
                    </a:solidFill>
                  </a:tcPr>
                </a:tc>
                <a:tc>
                  <a:txBody>
                    <a:bodyPr/>
                    <a:lstStyle/>
                    <a:p>
                      <a:r>
                        <a:rPr lang="en-US" sz="2400" b="1" i="0" dirty="0">
                          <a:solidFill>
                            <a:srgbClr val="000000"/>
                          </a:solidFill>
                          <a:effectLst/>
                          <a:latin typeface="+mn-lt"/>
                        </a:rPr>
                        <a:t>Strategy Being Met</a:t>
                      </a:r>
                    </a:p>
                  </a:txBody>
                  <a:tcPr marL="50065" marR="50065" marT="25032" marB="25032" anchor="ctr">
                    <a:lnL>
                      <a:noFill/>
                    </a:lnL>
                    <a:lnR>
                      <a:noFill/>
                    </a:lnR>
                    <a:lnT>
                      <a:noFill/>
                    </a:lnT>
                    <a:lnB>
                      <a:noFill/>
                    </a:lnB>
                    <a:solidFill>
                      <a:srgbClr val="E2B751"/>
                    </a:solidFill>
                  </a:tcPr>
                </a:tc>
                <a:extLst>
                  <a:ext uri="{0D108BD9-81ED-4DB2-BD59-A6C34878D82A}">
                    <a16:rowId xmlns:a16="http://schemas.microsoft.com/office/drawing/2014/main" val="147546489"/>
                  </a:ext>
                </a:extLst>
              </a:tr>
              <a:tr h="3294268">
                <a:tc>
                  <a:txBody>
                    <a:bodyPr/>
                    <a:lstStyle/>
                    <a:p>
                      <a:r>
                        <a:rPr lang="en-US" sz="2400" i="0" dirty="0">
                          <a:effectLst/>
                          <a:latin typeface="+mn-lt"/>
                        </a:rPr>
                        <a:t>Visual Math and Math Talks</a:t>
                      </a:r>
                    </a:p>
                  </a:txBody>
                  <a:tcPr marL="50065" marR="50065" marT="25032" marB="25032" anchor="ctr">
                    <a:lnL>
                      <a:noFill/>
                    </a:lnL>
                    <a:lnR>
                      <a:noFill/>
                    </a:lnR>
                    <a:lnT>
                      <a:noFill/>
                    </a:lnT>
                    <a:lnB>
                      <a:noFill/>
                    </a:lnB>
                    <a:solidFill>
                      <a:schemeClr val="bg1"/>
                    </a:solidFill>
                  </a:tcPr>
                </a:tc>
                <a:tc>
                  <a:txBody>
                    <a:bodyPr/>
                    <a:lstStyle/>
                    <a:p>
                      <a:r>
                        <a:rPr lang="en-US" sz="2400" i="0" dirty="0">
                          <a:effectLst/>
                          <a:latin typeface="+mn-lt"/>
                        </a:rPr>
                        <a:t>09/2024</a:t>
                      </a:r>
                    </a:p>
                  </a:txBody>
                  <a:tcPr marL="50065" marR="50065" marT="25032" marB="25032" anchor="ctr">
                    <a:lnL>
                      <a:noFill/>
                    </a:lnL>
                    <a:lnR>
                      <a:noFill/>
                    </a:lnR>
                    <a:lnT>
                      <a:noFill/>
                    </a:lnT>
                    <a:lnB>
                      <a:noFill/>
                    </a:lnB>
                    <a:solidFill>
                      <a:schemeClr val="bg1"/>
                    </a:solidFill>
                  </a:tcPr>
                </a:tc>
                <a:tc>
                  <a:txBody>
                    <a:bodyPr/>
                    <a:lstStyle/>
                    <a:p>
                      <a:r>
                        <a:rPr lang="en-US" sz="2400" i="0" dirty="0">
                          <a:effectLst/>
                          <a:latin typeface="+mn-lt"/>
                        </a:rPr>
                        <a:t>90</a:t>
                      </a:r>
                    </a:p>
                  </a:txBody>
                  <a:tcPr marL="50065" marR="50065" marT="25032" marB="25032" anchor="ctr">
                    <a:lnL>
                      <a:noFill/>
                    </a:lnL>
                    <a:lnR>
                      <a:noFill/>
                    </a:lnR>
                    <a:lnT>
                      <a:noFill/>
                    </a:lnT>
                    <a:lnB>
                      <a:noFill/>
                    </a:lnB>
                    <a:solidFill>
                      <a:schemeClr val="bg1"/>
                    </a:solidFill>
                  </a:tcPr>
                </a:tc>
                <a:tc>
                  <a:txBody>
                    <a:bodyPr/>
                    <a:lstStyle/>
                    <a:p>
                      <a:pPr marL="342900" indent="-342900">
                        <a:buFont typeface="Arial" panose="020B0604020202020204" pitchFamily="34" charset="0"/>
                        <a:buChar char="•"/>
                      </a:pPr>
                      <a:r>
                        <a:rPr lang="en-US" sz="2400" i="0" dirty="0">
                          <a:effectLst/>
                          <a:latin typeface="+mn-lt"/>
                        </a:rPr>
                        <a:t>Teachers learn about </a:t>
                      </a:r>
                      <a:r>
                        <a:rPr lang="en-US" sz="2400" b="0" i="0" kern="1200" dirty="0">
                          <a:solidFill>
                            <a:schemeClr val="tx1"/>
                          </a:solidFill>
                          <a:effectLst/>
                          <a:latin typeface="+mn-lt"/>
                          <a:ea typeface="+mn-ea"/>
                          <a:cs typeface="+mn-cs"/>
                        </a:rPr>
                        <a:t>new brain research tells us that visual mathematics even helps students learn numerical mathematics.</a:t>
                      </a:r>
                    </a:p>
                    <a:p>
                      <a:pPr marL="342900" indent="-342900">
                        <a:buFont typeface="Arial" panose="020B0604020202020204" pitchFamily="34" charset="0"/>
                        <a:buChar char="•"/>
                      </a:pPr>
                      <a:r>
                        <a:rPr lang="en-US" sz="2400" b="0" i="0" kern="1200" dirty="0">
                          <a:solidFill>
                            <a:schemeClr val="tx1"/>
                          </a:solidFill>
                          <a:effectLst/>
                          <a:latin typeface="+mn-lt"/>
                          <a:ea typeface="+mn-ea"/>
                          <a:cs typeface="+mn-cs"/>
                        </a:rPr>
                        <a:t>T</a:t>
                      </a:r>
                      <a:r>
                        <a:rPr lang="en-US" sz="2400" i="0" dirty="0">
                          <a:effectLst/>
                          <a:latin typeface="+mn-lt"/>
                        </a:rPr>
                        <a:t>eachers will learn about Visual Mathematics and Math Talks and learn how to use these techniques for various mathematical concepts.</a:t>
                      </a:r>
                    </a:p>
                  </a:txBody>
                  <a:tcPr marL="50065" marR="50065" marT="25032" marB="25032" anchor="ctr">
                    <a:lnL>
                      <a:noFill/>
                    </a:lnL>
                    <a:lnR>
                      <a:noFill/>
                    </a:lnR>
                    <a:lnT>
                      <a:noFill/>
                    </a:lnT>
                    <a:lnB>
                      <a:noFill/>
                    </a:lnB>
                    <a:solidFill>
                      <a:schemeClr val="bg1"/>
                    </a:solidFill>
                  </a:tcPr>
                </a:tc>
                <a:tc>
                  <a:txBody>
                    <a:bodyPr/>
                    <a:lstStyle/>
                    <a:p>
                      <a:r>
                        <a:rPr lang="en-US" sz="2400" i="0" dirty="0">
                          <a:effectLst/>
                          <a:latin typeface="+mn-lt"/>
                        </a:rPr>
                        <a:t>2.2</a:t>
                      </a:r>
                    </a:p>
                  </a:txBody>
                  <a:tcPr marL="50065" marR="50065" marT="25032" marB="25032" anchor="ctr">
                    <a:lnL>
                      <a:noFill/>
                    </a:lnL>
                    <a:lnR>
                      <a:noFill/>
                    </a:lnR>
                    <a:lnT>
                      <a:noFill/>
                    </a:lnT>
                    <a:lnB>
                      <a:noFill/>
                    </a:lnB>
                    <a:solidFill>
                      <a:schemeClr val="bg1"/>
                    </a:solidFill>
                  </a:tcPr>
                </a:tc>
                <a:extLst>
                  <a:ext uri="{0D108BD9-81ED-4DB2-BD59-A6C34878D82A}">
                    <a16:rowId xmlns:a16="http://schemas.microsoft.com/office/drawing/2014/main" val="1024995100"/>
                  </a:ext>
                </a:extLst>
              </a:tr>
            </a:tbl>
          </a:graphicData>
        </a:graphic>
      </p:graphicFrame>
    </p:spTree>
    <p:extLst>
      <p:ext uri="{BB962C8B-B14F-4D97-AF65-F5344CB8AC3E}">
        <p14:creationId xmlns:p14="http://schemas.microsoft.com/office/powerpoint/2010/main" val="2354246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A3D5-12E5-41FA-B533-D68BD8770DC6}"/>
              </a:ext>
            </a:extLst>
          </p:cNvPr>
          <p:cNvSpPr>
            <a:spLocks noGrp="1"/>
          </p:cNvSpPr>
          <p:nvPr>
            <p:ph type="title"/>
          </p:nvPr>
        </p:nvSpPr>
        <p:spPr/>
        <p:txBody>
          <a:bodyPr/>
          <a:lstStyle/>
          <a:p>
            <a:r>
              <a:rPr lang="en-US" b="1" dirty="0"/>
              <a:t>Example Service: Expected Outcome and Local Measures</a:t>
            </a:r>
          </a:p>
        </p:txBody>
      </p:sp>
      <p:sp>
        <p:nvSpPr>
          <p:cNvPr id="3" name="Content Placeholder 2">
            <a:extLst>
              <a:ext uri="{FF2B5EF4-FFF2-40B4-BE49-F238E27FC236}">
                <a16:creationId xmlns:a16="http://schemas.microsoft.com/office/drawing/2014/main" id="{29C11157-E3A2-C604-7408-A94DC28D0A6B}"/>
              </a:ext>
            </a:extLst>
          </p:cNvPr>
          <p:cNvSpPr>
            <a:spLocks noGrp="1"/>
          </p:cNvSpPr>
          <p:nvPr>
            <p:ph idx="1"/>
          </p:nvPr>
        </p:nvSpPr>
        <p:spPr/>
        <p:txBody>
          <a:bodyPr>
            <a:normAutofit/>
          </a:bodyPr>
          <a:lstStyle/>
          <a:p>
            <a:pPr marL="0" indent="0" algn="l">
              <a:buNone/>
            </a:pPr>
            <a:r>
              <a:rPr lang="en-US" sz="2400" b="0" i="0" dirty="0">
                <a:effectLst/>
              </a:rPr>
              <a:t>Expected Outcome: Parents who will participate in the </a:t>
            </a:r>
            <a:r>
              <a:rPr lang="en-US" sz="2400" dirty="0"/>
              <a:t>Migrant Family C</a:t>
            </a:r>
            <a:r>
              <a:rPr lang="en-US" sz="2400" b="0" i="0" dirty="0">
                <a:effectLst/>
              </a:rPr>
              <a:t>onference will be better prepared to support their children in the following areas:</a:t>
            </a:r>
          </a:p>
          <a:p>
            <a:pPr marL="457200" indent="0" algn="l">
              <a:lnSpc>
                <a:spcPct val="100000"/>
              </a:lnSpc>
              <a:spcBef>
                <a:spcPts val="0"/>
              </a:spcBef>
              <a:buNone/>
            </a:pPr>
            <a:r>
              <a:rPr lang="en-US" sz="2400" b="0" i="0" dirty="0">
                <a:effectLst/>
              </a:rPr>
              <a:t>a) academics, b) college and careers, c) health needs and d) school readiness, </a:t>
            </a:r>
          </a:p>
          <a:p>
            <a:pPr marL="457200" indent="0" algn="l">
              <a:lnSpc>
                <a:spcPct val="100000"/>
              </a:lnSpc>
              <a:spcBef>
                <a:spcPts val="0"/>
              </a:spcBef>
              <a:buNone/>
            </a:pPr>
            <a:r>
              <a:rPr lang="en-US" sz="2400" b="0" i="0" dirty="0">
                <a:effectLst/>
              </a:rPr>
              <a:t>e) as well as access the local community agencies when need of social services. </a:t>
            </a:r>
          </a:p>
          <a:p>
            <a:endParaRPr lang="es-MX" sz="2400" dirty="0"/>
          </a:p>
          <a:p>
            <a:pPr marL="0" indent="0">
              <a:buNone/>
            </a:pPr>
            <a:r>
              <a:rPr lang="es-MX" sz="2400" dirty="0"/>
              <a:t>Local Qualitative Measure</a:t>
            </a:r>
          </a:p>
        </p:txBody>
      </p:sp>
      <p:graphicFrame>
        <p:nvGraphicFramePr>
          <p:cNvPr id="4" name="Table 3">
            <a:extLst>
              <a:ext uri="{FF2B5EF4-FFF2-40B4-BE49-F238E27FC236}">
                <a16:creationId xmlns:a16="http://schemas.microsoft.com/office/drawing/2014/main" id="{7C5E34B7-E209-394A-DFA5-E4FCAB735940}"/>
              </a:ext>
            </a:extLst>
          </p:cNvPr>
          <p:cNvGraphicFramePr>
            <a:graphicFrameLocks noGrp="1"/>
          </p:cNvGraphicFramePr>
          <p:nvPr>
            <p:extLst>
              <p:ext uri="{D42A27DB-BD31-4B8C-83A1-F6EECF244321}">
                <p14:modId xmlns:p14="http://schemas.microsoft.com/office/powerpoint/2010/main" val="250665045"/>
              </p:ext>
            </p:extLst>
          </p:nvPr>
        </p:nvGraphicFramePr>
        <p:xfrm>
          <a:off x="412206" y="4146250"/>
          <a:ext cx="11161486" cy="1559560"/>
        </p:xfrm>
        <a:graphic>
          <a:graphicData uri="http://schemas.openxmlformats.org/drawingml/2006/table">
            <a:tbl>
              <a:tblPr firstRow="1" bandRow="1">
                <a:tableStyleId>{00A15C55-8517-42AA-B614-E9B94910E393}</a:tableStyleId>
              </a:tblPr>
              <a:tblGrid>
                <a:gridCol w="3794034">
                  <a:extLst>
                    <a:ext uri="{9D8B030D-6E8A-4147-A177-3AD203B41FA5}">
                      <a16:colId xmlns:a16="http://schemas.microsoft.com/office/drawing/2014/main" val="906036767"/>
                    </a:ext>
                  </a:extLst>
                </a:gridCol>
                <a:gridCol w="7367452">
                  <a:extLst>
                    <a:ext uri="{9D8B030D-6E8A-4147-A177-3AD203B41FA5}">
                      <a16:colId xmlns:a16="http://schemas.microsoft.com/office/drawing/2014/main" val="1910635616"/>
                    </a:ext>
                  </a:extLst>
                </a:gridCol>
              </a:tblGrid>
              <a:tr h="370840">
                <a:tc>
                  <a:txBody>
                    <a:bodyPr/>
                    <a:lstStyle/>
                    <a:p>
                      <a:r>
                        <a:rPr lang="en-US" dirty="0"/>
                        <a:t>Local Performance Measure</a:t>
                      </a:r>
                      <a:endParaRPr lang="es-MX" dirty="0"/>
                    </a:p>
                  </a:txBody>
                  <a:tcPr/>
                </a:tc>
                <a:tc>
                  <a:txBody>
                    <a:bodyPr/>
                    <a:lstStyle/>
                    <a:p>
                      <a:r>
                        <a:rPr lang="en-US" dirty="0"/>
                        <a:t>Local Performance Target</a:t>
                      </a:r>
                      <a:endParaRPr lang="es-MX" dirty="0"/>
                    </a:p>
                  </a:txBody>
                  <a:tcPr/>
                </a:tc>
                <a:extLst>
                  <a:ext uri="{0D108BD9-81ED-4DB2-BD59-A6C34878D82A}">
                    <a16:rowId xmlns:a16="http://schemas.microsoft.com/office/drawing/2014/main" val="161248398"/>
                  </a:ext>
                </a:extLst>
              </a:tr>
              <a:tr h="370840">
                <a:tc>
                  <a:txBody>
                    <a:bodyPr/>
                    <a:lstStyle/>
                    <a:p>
                      <a:r>
                        <a:rPr lang="en-US" dirty="0"/>
                        <a:t>Survey</a:t>
                      </a:r>
                      <a:endParaRPr lang="es-MX" dirty="0"/>
                    </a:p>
                  </a:txBody>
                  <a:tcPr/>
                </a:tc>
                <a:tc>
                  <a:txBody>
                    <a:bodyPr/>
                    <a:lstStyle/>
                    <a:p>
                      <a:r>
                        <a:rPr lang="en-US" sz="1800" b="0" kern="1200" dirty="0">
                          <a:solidFill>
                            <a:schemeClr val="dk1"/>
                          </a:solidFill>
                          <a:effectLst/>
                        </a:rPr>
                        <a:t>Eighty percent of the 400 parents who will participate will feel that the  conference prepared them well to better support their children’s education, as well as providing them information on how to access local health and social services. </a:t>
                      </a:r>
                      <a:endParaRPr lang="es-MX" dirty="0"/>
                    </a:p>
                  </a:txBody>
                  <a:tcPr/>
                </a:tc>
                <a:extLst>
                  <a:ext uri="{0D108BD9-81ED-4DB2-BD59-A6C34878D82A}">
                    <a16:rowId xmlns:a16="http://schemas.microsoft.com/office/drawing/2014/main" val="3513957629"/>
                  </a:ext>
                </a:extLst>
              </a:tr>
            </a:tbl>
          </a:graphicData>
        </a:graphic>
      </p:graphicFrame>
    </p:spTree>
    <p:extLst>
      <p:ext uri="{BB962C8B-B14F-4D97-AF65-F5344CB8AC3E}">
        <p14:creationId xmlns:p14="http://schemas.microsoft.com/office/powerpoint/2010/main" val="3954686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142F-0BE4-4BA0-8A8D-EDE052FEC198}"/>
              </a:ext>
            </a:extLst>
          </p:cNvPr>
          <p:cNvSpPr>
            <a:spLocks noGrp="1"/>
          </p:cNvSpPr>
          <p:nvPr>
            <p:ph type="title"/>
          </p:nvPr>
        </p:nvSpPr>
        <p:spPr/>
        <p:txBody>
          <a:bodyPr/>
          <a:lstStyle/>
          <a:p>
            <a:r>
              <a:rPr lang="en-US" b="1" dirty="0"/>
              <a:t>Example Service: Migrant Students Served and Activity Time</a:t>
            </a:r>
          </a:p>
        </p:txBody>
      </p:sp>
      <p:pic>
        <p:nvPicPr>
          <p:cNvPr id="6" name="Picture 5" descr="Screenshot identifying 185 priority for service (PFS) students and parents and 215 Non-PFS students in grades PreK - 12 who attend the Migrant Family Conference">
            <a:extLst>
              <a:ext uri="{FF2B5EF4-FFF2-40B4-BE49-F238E27FC236}">
                <a16:creationId xmlns:a16="http://schemas.microsoft.com/office/drawing/2014/main" id="{8075C45F-5F93-4658-7371-37F58C84E501}"/>
              </a:ext>
            </a:extLst>
          </p:cNvPr>
          <p:cNvPicPr>
            <a:picLocks noChangeAspect="1"/>
          </p:cNvPicPr>
          <p:nvPr/>
        </p:nvPicPr>
        <p:blipFill>
          <a:blip r:embed="rId3"/>
          <a:stretch>
            <a:fillRect/>
          </a:stretch>
        </p:blipFill>
        <p:spPr>
          <a:xfrm>
            <a:off x="452846" y="1751432"/>
            <a:ext cx="4863737" cy="4784004"/>
          </a:xfrm>
          <a:prstGeom prst="rect">
            <a:avLst/>
          </a:prstGeom>
        </p:spPr>
      </p:pic>
      <p:graphicFrame>
        <p:nvGraphicFramePr>
          <p:cNvPr id="7" name="Table 6">
            <a:extLst>
              <a:ext uri="{FF2B5EF4-FFF2-40B4-BE49-F238E27FC236}">
                <a16:creationId xmlns:a16="http://schemas.microsoft.com/office/drawing/2014/main" id="{1D924B48-C667-A63D-B99C-1C47C3FA16FC}"/>
              </a:ext>
            </a:extLst>
          </p:cNvPr>
          <p:cNvGraphicFramePr>
            <a:graphicFrameLocks noGrp="1"/>
          </p:cNvGraphicFramePr>
          <p:nvPr>
            <p:extLst>
              <p:ext uri="{D42A27DB-BD31-4B8C-83A1-F6EECF244321}">
                <p14:modId xmlns:p14="http://schemas.microsoft.com/office/powerpoint/2010/main" val="2075560725"/>
              </p:ext>
            </p:extLst>
          </p:nvPr>
        </p:nvGraphicFramePr>
        <p:xfrm>
          <a:off x="3816064" y="3942016"/>
          <a:ext cx="8128002" cy="1381760"/>
        </p:xfrm>
        <a:graphic>
          <a:graphicData uri="http://schemas.openxmlformats.org/drawingml/2006/table">
            <a:tbl>
              <a:tblPr firstRow="1" bandRow="1">
                <a:tableStyleId>{00A15C55-8517-42AA-B614-E9B94910E393}</a:tableStyleId>
              </a:tblPr>
              <a:tblGrid>
                <a:gridCol w="1547507">
                  <a:extLst>
                    <a:ext uri="{9D8B030D-6E8A-4147-A177-3AD203B41FA5}">
                      <a16:colId xmlns:a16="http://schemas.microsoft.com/office/drawing/2014/main" val="2629904810"/>
                    </a:ext>
                  </a:extLst>
                </a:gridCol>
                <a:gridCol w="1161827">
                  <a:extLst>
                    <a:ext uri="{9D8B030D-6E8A-4147-A177-3AD203B41FA5}">
                      <a16:colId xmlns:a16="http://schemas.microsoft.com/office/drawing/2014/main" val="1942811481"/>
                    </a:ext>
                  </a:extLst>
                </a:gridCol>
                <a:gridCol w="1354667">
                  <a:extLst>
                    <a:ext uri="{9D8B030D-6E8A-4147-A177-3AD203B41FA5}">
                      <a16:colId xmlns:a16="http://schemas.microsoft.com/office/drawing/2014/main" val="2076639731"/>
                    </a:ext>
                  </a:extLst>
                </a:gridCol>
                <a:gridCol w="1354667">
                  <a:extLst>
                    <a:ext uri="{9D8B030D-6E8A-4147-A177-3AD203B41FA5}">
                      <a16:colId xmlns:a16="http://schemas.microsoft.com/office/drawing/2014/main" val="2714699581"/>
                    </a:ext>
                  </a:extLst>
                </a:gridCol>
                <a:gridCol w="1354667">
                  <a:extLst>
                    <a:ext uri="{9D8B030D-6E8A-4147-A177-3AD203B41FA5}">
                      <a16:colId xmlns:a16="http://schemas.microsoft.com/office/drawing/2014/main" val="254459241"/>
                    </a:ext>
                  </a:extLst>
                </a:gridCol>
                <a:gridCol w="1354667">
                  <a:extLst>
                    <a:ext uri="{9D8B030D-6E8A-4147-A177-3AD203B41FA5}">
                      <a16:colId xmlns:a16="http://schemas.microsoft.com/office/drawing/2014/main" val="3838476606"/>
                    </a:ext>
                  </a:extLst>
                </a:gridCol>
              </a:tblGrid>
              <a:tr h="370840">
                <a:tc>
                  <a:txBody>
                    <a:bodyPr/>
                    <a:lstStyle/>
                    <a:p>
                      <a:r>
                        <a:rPr lang="en-US" dirty="0"/>
                        <a:t>Grade Levels </a:t>
                      </a:r>
                      <a:endParaRPr lang="es-MX" dirty="0"/>
                    </a:p>
                  </a:txBody>
                  <a:tcPr/>
                </a:tc>
                <a:tc>
                  <a:txBody>
                    <a:bodyPr/>
                    <a:lstStyle/>
                    <a:p>
                      <a:r>
                        <a:rPr lang="en-US" dirty="0"/>
                        <a:t>Students Served</a:t>
                      </a:r>
                      <a:endParaRPr lang="es-MX" dirty="0"/>
                    </a:p>
                  </a:txBody>
                  <a:tcPr/>
                </a:tc>
                <a:tc>
                  <a:txBody>
                    <a:bodyPr/>
                    <a:lstStyle/>
                    <a:p>
                      <a:r>
                        <a:rPr lang="en-US" dirty="0"/>
                        <a:t>Activity Dates</a:t>
                      </a:r>
                      <a:endParaRPr lang="es-MX" dirty="0"/>
                    </a:p>
                  </a:txBody>
                  <a:tcPr/>
                </a:tc>
                <a:tc>
                  <a:txBody>
                    <a:bodyPr/>
                    <a:lstStyle/>
                    <a:p>
                      <a:r>
                        <a:rPr lang="en-US" dirty="0"/>
                        <a:t>Total # of Days</a:t>
                      </a:r>
                      <a:endParaRPr lang="es-MX" dirty="0"/>
                    </a:p>
                  </a:txBody>
                  <a:tcPr/>
                </a:tc>
                <a:tc>
                  <a:txBody>
                    <a:bodyPr/>
                    <a:lstStyle/>
                    <a:p>
                      <a:r>
                        <a:rPr lang="en-US" dirty="0"/>
                        <a:t>Minutes/ Days</a:t>
                      </a:r>
                      <a:endParaRPr lang="es-MX" dirty="0"/>
                    </a:p>
                  </a:txBody>
                  <a:tcPr/>
                </a:tc>
                <a:tc>
                  <a:txBody>
                    <a:bodyPr/>
                    <a:lstStyle/>
                    <a:p>
                      <a:r>
                        <a:rPr lang="en-US" dirty="0"/>
                        <a:t>Total Minutes</a:t>
                      </a:r>
                      <a:endParaRPr lang="es-MX" dirty="0"/>
                    </a:p>
                  </a:txBody>
                  <a:tcPr/>
                </a:tc>
                <a:extLst>
                  <a:ext uri="{0D108BD9-81ED-4DB2-BD59-A6C34878D82A}">
                    <a16:rowId xmlns:a16="http://schemas.microsoft.com/office/drawing/2014/main" val="2715631700"/>
                  </a:ext>
                </a:extLst>
              </a:tr>
              <a:tr h="370840">
                <a:tc>
                  <a:txBody>
                    <a:bodyPr/>
                    <a:lstStyle/>
                    <a:p>
                      <a:r>
                        <a:rPr lang="en-US" dirty="0"/>
                        <a:t>PreK - OSY</a:t>
                      </a:r>
                      <a:endParaRPr lang="es-MX" dirty="0"/>
                    </a:p>
                  </a:txBody>
                  <a:tcPr/>
                </a:tc>
                <a:tc>
                  <a:txBody>
                    <a:bodyPr/>
                    <a:lstStyle/>
                    <a:p>
                      <a:r>
                        <a:rPr lang="en-US" dirty="0"/>
                        <a:t>125</a:t>
                      </a:r>
                      <a:endParaRPr lang="es-MX" dirty="0"/>
                    </a:p>
                  </a:txBody>
                  <a:tcPr/>
                </a:tc>
                <a:tc>
                  <a:txBody>
                    <a:bodyPr/>
                    <a:lstStyle/>
                    <a:p>
                      <a:r>
                        <a:rPr lang="en-US" dirty="0"/>
                        <a:t>3/9/2025</a:t>
                      </a:r>
                      <a:endParaRPr lang="es-MX" dirty="0"/>
                    </a:p>
                  </a:txBody>
                  <a:tcPr/>
                </a:tc>
                <a:tc>
                  <a:txBody>
                    <a:bodyPr/>
                    <a:lstStyle/>
                    <a:p>
                      <a:r>
                        <a:rPr lang="en-US" dirty="0"/>
                        <a:t>1</a:t>
                      </a:r>
                      <a:endParaRPr lang="es-MX" dirty="0"/>
                    </a:p>
                  </a:txBody>
                  <a:tcPr/>
                </a:tc>
                <a:tc>
                  <a:txBody>
                    <a:bodyPr/>
                    <a:lstStyle/>
                    <a:p>
                      <a:r>
                        <a:rPr lang="en-US" dirty="0"/>
                        <a:t>420</a:t>
                      </a:r>
                      <a:endParaRPr lang="es-MX" dirty="0"/>
                    </a:p>
                  </a:txBody>
                  <a:tcPr/>
                </a:tc>
                <a:tc>
                  <a:txBody>
                    <a:bodyPr/>
                    <a:lstStyle/>
                    <a:p>
                      <a:r>
                        <a:rPr lang="en-US" dirty="0"/>
                        <a:t>420</a:t>
                      </a:r>
                      <a:endParaRPr lang="es-MX" dirty="0"/>
                    </a:p>
                  </a:txBody>
                  <a:tcPr/>
                </a:tc>
                <a:extLst>
                  <a:ext uri="{0D108BD9-81ED-4DB2-BD59-A6C34878D82A}">
                    <a16:rowId xmlns:a16="http://schemas.microsoft.com/office/drawing/2014/main" val="3843277199"/>
                  </a:ext>
                </a:extLst>
              </a:tr>
              <a:tr h="370840">
                <a:tc>
                  <a:txBody>
                    <a:bodyPr/>
                    <a:lstStyle/>
                    <a:p>
                      <a:r>
                        <a:rPr lang="en-US" dirty="0"/>
                        <a:t>Parents</a:t>
                      </a:r>
                      <a:endParaRPr lang="es-MX" dirty="0"/>
                    </a:p>
                  </a:txBody>
                  <a:tcPr/>
                </a:tc>
                <a:tc>
                  <a:txBody>
                    <a:bodyPr/>
                    <a:lstStyle/>
                    <a:p>
                      <a:r>
                        <a:rPr lang="en-US" dirty="0"/>
                        <a:t>275</a:t>
                      </a:r>
                      <a:endParaRPr lang="es-MX" dirty="0"/>
                    </a:p>
                  </a:txBody>
                  <a:tcPr/>
                </a:tc>
                <a:tc>
                  <a:txBody>
                    <a:bodyPr/>
                    <a:lstStyle/>
                    <a:p>
                      <a:r>
                        <a:rPr lang="en-US" dirty="0"/>
                        <a:t>3/9/2025</a:t>
                      </a:r>
                      <a:endParaRPr lang="es-MX" dirty="0"/>
                    </a:p>
                  </a:txBody>
                  <a:tcPr/>
                </a:tc>
                <a:tc>
                  <a:txBody>
                    <a:bodyPr/>
                    <a:lstStyle/>
                    <a:p>
                      <a:r>
                        <a:rPr lang="en-US" dirty="0"/>
                        <a:t>1</a:t>
                      </a:r>
                      <a:endParaRPr lang="es-MX" dirty="0"/>
                    </a:p>
                  </a:txBody>
                  <a:tcPr/>
                </a:tc>
                <a:tc>
                  <a:txBody>
                    <a:bodyPr/>
                    <a:lstStyle/>
                    <a:p>
                      <a:r>
                        <a:rPr lang="en-US" dirty="0"/>
                        <a:t>420</a:t>
                      </a:r>
                      <a:endParaRPr lang="es-MX" dirty="0"/>
                    </a:p>
                  </a:txBody>
                  <a:tcPr/>
                </a:tc>
                <a:tc>
                  <a:txBody>
                    <a:bodyPr/>
                    <a:lstStyle/>
                    <a:p>
                      <a:r>
                        <a:rPr lang="en-US" dirty="0"/>
                        <a:t>420</a:t>
                      </a:r>
                      <a:endParaRPr lang="es-MX" dirty="0"/>
                    </a:p>
                  </a:txBody>
                  <a:tcPr/>
                </a:tc>
                <a:extLst>
                  <a:ext uri="{0D108BD9-81ED-4DB2-BD59-A6C34878D82A}">
                    <a16:rowId xmlns:a16="http://schemas.microsoft.com/office/drawing/2014/main" val="3101171472"/>
                  </a:ext>
                </a:extLst>
              </a:tr>
            </a:tbl>
          </a:graphicData>
        </a:graphic>
      </p:graphicFrame>
    </p:spTree>
    <p:extLst>
      <p:ext uri="{BB962C8B-B14F-4D97-AF65-F5344CB8AC3E}">
        <p14:creationId xmlns:p14="http://schemas.microsoft.com/office/powerpoint/2010/main" val="284386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5E2B-2AD2-F791-210C-AAAFEC68BCE1}"/>
              </a:ext>
            </a:extLst>
          </p:cNvPr>
          <p:cNvSpPr>
            <a:spLocks noGrp="1"/>
          </p:cNvSpPr>
          <p:nvPr>
            <p:ph type="title"/>
          </p:nvPr>
        </p:nvSpPr>
        <p:spPr/>
        <p:txBody>
          <a:bodyPr/>
          <a:lstStyle/>
          <a:p>
            <a:r>
              <a:rPr lang="en-US" dirty="0"/>
              <a:t>Any Questions?</a:t>
            </a:r>
            <a:endParaRPr lang="es-MX" dirty="0"/>
          </a:p>
        </p:txBody>
      </p:sp>
      <p:pic>
        <p:nvPicPr>
          <p:cNvPr id="4" name="Content Placeholder 3">
            <a:extLst>
              <a:ext uri="{FF2B5EF4-FFF2-40B4-BE49-F238E27FC236}">
                <a16:creationId xmlns:a16="http://schemas.microsoft.com/office/drawing/2014/main" id="{63D784C8-F302-4B51-7C10-D38E09A12E76}"/>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775558" y="1976763"/>
            <a:ext cx="4364647" cy="2904474"/>
          </a:xfrm>
          <a:prstGeom prst="rect">
            <a:avLst/>
          </a:prstGeom>
        </p:spPr>
      </p:pic>
    </p:spTree>
    <p:extLst>
      <p:ext uri="{BB962C8B-B14F-4D97-AF65-F5344CB8AC3E}">
        <p14:creationId xmlns:p14="http://schemas.microsoft.com/office/powerpoint/2010/main" val="3609409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8B21-8A59-421B-B73D-E03B719371A4}"/>
              </a:ext>
            </a:extLst>
          </p:cNvPr>
          <p:cNvSpPr>
            <a:spLocks noGrp="1"/>
          </p:cNvSpPr>
          <p:nvPr>
            <p:ph type="title"/>
          </p:nvPr>
        </p:nvSpPr>
        <p:spPr/>
        <p:txBody>
          <a:bodyPr/>
          <a:lstStyle/>
          <a:p>
            <a:r>
              <a:rPr lang="en-US" b="1" dirty="0"/>
              <a:t>Check for Understanding</a:t>
            </a:r>
          </a:p>
        </p:txBody>
      </p:sp>
      <p:sp>
        <p:nvSpPr>
          <p:cNvPr id="3" name="Content Placeholder 2">
            <a:extLst>
              <a:ext uri="{FF2B5EF4-FFF2-40B4-BE49-F238E27FC236}">
                <a16:creationId xmlns:a16="http://schemas.microsoft.com/office/drawing/2014/main" id="{9E6F8B1C-ECC0-45C8-A559-8171A5B237AB}"/>
              </a:ext>
            </a:extLst>
          </p:cNvPr>
          <p:cNvSpPr>
            <a:spLocks noGrp="1"/>
          </p:cNvSpPr>
          <p:nvPr>
            <p:ph idx="1"/>
          </p:nvPr>
        </p:nvSpPr>
        <p:spPr/>
        <p:txBody>
          <a:bodyPr/>
          <a:lstStyle/>
          <a:p>
            <a:pPr marL="0" indent="0">
              <a:buNone/>
            </a:pPr>
            <a:r>
              <a:rPr lang="en-US" dirty="0"/>
              <a:t>Let’s take a quick poll to assess our knowledge of the content covered so far during this presentation. Please choose the BEST answer.</a:t>
            </a:r>
          </a:p>
          <a:p>
            <a:endParaRPr lang="en-US" dirty="0"/>
          </a:p>
        </p:txBody>
      </p:sp>
    </p:spTree>
    <p:extLst>
      <p:ext uri="{BB962C8B-B14F-4D97-AF65-F5344CB8AC3E}">
        <p14:creationId xmlns:p14="http://schemas.microsoft.com/office/powerpoint/2010/main" val="3070364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3DFE-225D-5EBE-1D4E-C0A5009C7F70}"/>
              </a:ext>
            </a:extLst>
          </p:cNvPr>
          <p:cNvSpPr>
            <a:spLocks noGrp="1"/>
          </p:cNvSpPr>
          <p:nvPr>
            <p:ph type="title"/>
          </p:nvPr>
        </p:nvSpPr>
        <p:spPr/>
        <p:txBody>
          <a:bodyPr/>
          <a:lstStyle/>
          <a:p>
            <a:r>
              <a:rPr lang="en-US" dirty="0"/>
              <a:t>Let’s Take a Break</a:t>
            </a:r>
            <a:endParaRPr lang="es-MX" dirty="0"/>
          </a:p>
        </p:txBody>
      </p:sp>
      <p:sp>
        <p:nvSpPr>
          <p:cNvPr id="3" name="Content Placeholder 2">
            <a:extLst>
              <a:ext uri="{FF2B5EF4-FFF2-40B4-BE49-F238E27FC236}">
                <a16:creationId xmlns:a16="http://schemas.microsoft.com/office/drawing/2014/main" id="{5E70D148-4138-92DD-D9C1-F5182E509DF0}"/>
              </a:ext>
            </a:extLst>
          </p:cNvPr>
          <p:cNvSpPr>
            <a:spLocks noGrp="1"/>
          </p:cNvSpPr>
          <p:nvPr>
            <p:ph idx="1"/>
          </p:nvPr>
        </p:nvSpPr>
        <p:spPr>
          <a:xfrm>
            <a:off x="152400" y="2103436"/>
            <a:ext cx="11887200" cy="1325564"/>
          </a:xfrm>
        </p:spPr>
        <p:txBody>
          <a:bodyPr/>
          <a:lstStyle/>
          <a:p>
            <a:pPr marL="0" indent="0" algn="ctr">
              <a:buNone/>
            </a:pPr>
            <a:r>
              <a:rPr lang="en-US" dirty="0"/>
              <a:t>Please be back in 10 minutes!</a:t>
            </a:r>
            <a:endParaRPr lang="es-MX" dirty="0"/>
          </a:p>
        </p:txBody>
      </p:sp>
      <p:pic>
        <p:nvPicPr>
          <p:cNvPr id="4" name="Picture 3">
            <a:extLst>
              <a:ext uri="{FF2B5EF4-FFF2-40B4-BE49-F238E27FC236}">
                <a16:creationId xmlns:a16="http://schemas.microsoft.com/office/drawing/2014/main" id="{1E95DD46-9AFD-318A-2B3B-D86298C3A2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27278" y="2901467"/>
            <a:ext cx="4937444" cy="3358188"/>
          </a:xfrm>
          <a:prstGeom prst="rect">
            <a:avLst/>
          </a:prstGeom>
        </p:spPr>
      </p:pic>
    </p:spTree>
    <p:extLst>
      <p:ext uri="{BB962C8B-B14F-4D97-AF65-F5344CB8AC3E}">
        <p14:creationId xmlns:p14="http://schemas.microsoft.com/office/powerpoint/2010/main" val="1198469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9FD8-78D4-4A51-A433-8E51E3BB47D5}"/>
              </a:ext>
            </a:extLst>
          </p:cNvPr>
          <p:cNvSpPr>
            <a:spLocks noGrp="1"/>
          </p:cNvSpPr>
          <p:nvPr>
            <p:ph type="title"/>
          </p:nvPr>
        </p:nvSpPr>
        <p:spPr>
          <a:xfrm>
            <a:off x="152400" y="132073"/>
            <a:ext cx="11887200" cy="1059418"/>
          </a:xfrm>
        </p:spPr>
        <p:txBody>
          <a:bodyPr/>
          <a:lstStyle/>
          <a:p>
            <a:r>
              <a:rPr lang="en-US" b="1" dirty="0"/>
              <a:t>Practice</a:t>
            </a:r>
          </a:p>
        </p:txBody>
      </p:sp>
      <p:sp>
        <p:nvSpPr>
          <p:cNvPr id="3" name="Content Placeholder 2">
            <a:extLst>
              <a:ext uri="{FF2B5EF4-FFF2-40B4-BE49-F238E27FC236}">
                <a16:creationId xmlns:a16="http://schemas.microsoft.com/office/drawing/2014/main" id="{26F0528C-0F85-4E9F-8138-4E6081000765}"/>
              </a:ext>
            </a:extLst>
          </p:cNvPr>
          <p:cNvSpPr>
            <a:spLocks noGrp="1"/>
          </p:cNvSpPr>
          <p:nvPr>
            <p:ph idx="1"/>
          </p:nvPr>
        </p:nvSpPr>
        <p:spPr>
          <a:xfrm>
            <a:off x="152400" y="1116187"/>
            <a:ext cx="11887200" cy="5350143"/>
          </a:xfrm>
        </p:spPr>
        <p:txBody>
          <a:bodyPr>
            <a:normAutofit/>
          </a:bodyPr>
          <a:lstStyle/>
          <a:p>
            <a:pPr marL="0" indent="0">
              <a:buNone/>
            </a:pPr>
            <a:r>
              <a:rPr lang="en-US" sz="2800" dirty="0"/>
              <a:t>Directions:</a:t>
            </a:r>
          </a:p>
          <a:p>
            <a:pPr marL="514350" indent="-514350">
              <a:buAutoNum type="arabicPeriod"/>
            </a:pPr>
            <a:r>
              <a:rPr lang="en-US" sz="2800" dirty="0"/>
              <a:t>Select a facilitator, note taker, and volunteer to report out.</a:t>
            </a:r>
          </a:p>
          <a:p>
            <a:pPr marL="514350" indent="-514350">
              <a:buFont typeface="Arial" panose="020B0604020202020204" pitchFamily="34" charset="0"/>
              <a:buAutoNum type="arabicPeriod"/>
            </a:pPr>
            <a:r>
              <a:rPr lang="en-US" sz="2800" dirty="0"/>
              <a:t>Open the Google doc link via the Chat or Outlook.</a:t>
            </a:r>
          </a:p>
          <a:p>
            <a:pPr marL="514350" indent="-514350">
              <a:buFont typeface="Arial" panose="020B0604020202020204" pitchFamily="34" charset="0"/>
              <a:buAutoNum type="arabicPeriod"/>
            </a:pPr>
            <a:r>
              <a:rPr lang="en-US" sz="2800" dirty="0"/>
              <a:t>Your Breakout Room group number will be the group number for your slides.</a:t>
            </a:r>
          </a:p>
          <a:p>
            <a:pPr marL="514350" indent="-514350">
              <a:buAutoNum type="arabicPeriod"/>
            </a:pPr>
            <a:r>
              <a:rPr lang="en-US" sz="2800" dirty="0"/>
              <a:t>In your Breakout Room, you will have three prompts to practice what was covered today.</a:t>
            </a:r>
          </a:p>
          <a:p>
            <a:pPr marL="514350" indent="-514350">
              <a:buAutoNum type="arabicPeriod"/>
            </a:pPr>
            <a:r>
              <a:rPr lang="en-US" sz="2800" dirty="0"/>
              <a:t>Take notes to address the prompts on your group’s slides in Google Docs. </a:t>
            </a:r>
          </a:p>
          <a:p>
            <a:pPr marL="514350" indent="-514350">
              <a:buAutoNum type="arabicPeriod"/>
            </a:pPr>
            <a:r>
              <a:rPr lang="en-US" sz="2800" dirty="0"/>
              <a:t>After 20 minutes, we will reconvene the whole group and share what was discussed in the Breakout Rooms.</a:t>
            </a:r>
          </a:p>
        </p:txBody>
      </p:sp>
    </p:spTree>
    <p:extLst>
      <p:ext uri="{BB962C8B-B14F-4D97-AF65-F5344CB8AC3E}">
        <p14:creationId xmlns:p14="http://schemas.microsoft.com/office/powerpoint/2010/main" val="2407265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9CD1-F6E2-476C-8C7A-B8638877399B}"/>
              </a:ext>
            </a:extLst>
          </p:cNvPr>
          <p:cNvSpPr>
            <a:spLocks noGrp="1"/>
          </p:cNvSpPr>
          <p:nvPr>
            <p:ph type="title"/>
          </p:nvPr>
        </p:nvSpPr>
        <p:spPr/>
        <p:txBody>
          <a:bodyPr/>
          <a:lstStyle/>
          <a:p>
            <a:r>
              <a:rPr lang="en-US" b="1" dirty="0"/>
              <a:t>Breakout Rooms</a:t>
            </a:r>
          </a:p>
        </p:txBody>
      </p:sp>
      <p:sp>
        <p:nvSpPr>
          <p:cNvPr id="3" name="Content Placeholder 2">
            <a:extLst>
              <a:ext uri="{FF2B5EF4-FFF2-40B4-BE49-F238E27FC236}">
                <a16:creationId xmlns:a16="http://schemas.microsoft.com/office/drawing/2014/main" id="{264603DC-33F2-47FB-B69E-406FA87538B5}"/>
              </a:ext>
            </a:extLst>
          </p:cNvPr>
          <p:cNvSpPr>
            <a:spLocks noGrp="1"/>
          </p:cNvSpPr>
          <p:nvPr>
            <p:ph idx="1"/>
          </p:nvPr>
        </p:nvSpPr>
        <p:spPr/>
        <p:txBody>
          <a:bodyPr/>
          <a:lstStyle/>
          <a:p>
            <a:pPr marL="0" indent="0">
              <a:buNone/>
            </a:pPr>
            <a:r>
              <a:rPr lang="en-US" dirty="0"/>
              <a:t>Please note your group number. Your group number corresponds to the group slides that you will use.</a:t>
            </a:r>
          </a:p>
        </p:txBody>
      </p:sp>
    </p:spTree>
    <p:extLst>
      <p:ext uri="{BB962C8B-B14F-4D97-AF65-F5344CB8AC3E}">
        <p14:creationId xmlns:p14="http://schemas.microsoft.com/office/powerpoint/2010/main" val="317743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E144-1DE4-40A1-AC5B-06B027FB3F2D}"/>
              </a:ext>
            </a:extLst>
          </p:cNvPr>
          <p:cNvSpPr>
            <a:spLocks noGrp="1"/>
          </p:cNvSpPr>
          <p:nvPr>
            <p:ph type="title"/>
          </p:nvPr>
        </p:nvSpPr>
        <p:spPr/>
        <p:txBody>
          <a:bodyPr/>
          <a:lstStyle/>
          <a:p>
            <a:r>
              <a:rPr lang="es-MX" b="1" dirty="0"/>
              <a:t>Presenters</a:t>
            </a:r>
          </a:p>
        </p:txBody>
      </p:sp>
      <p:sp>
        <p:nvSpPr>
          <p:cNvPr id="4" name="Content Placeholder 3">
            <a:extLst>
              <a:ext uri="{FF2B5EF4-FFF2-40B4-BE49-F238E27FC236}">
                <a16:creationId xmlns:a16="http://schemas.microsoft.com/office/drawing/2014/main" id="{041049EB-33B8-44B9-B263-AA96D59A9AFD}"/>
              </a:ext>
            </a:extLst>
          </p:cNvPr>
          <p:cNvSpPr>
            <a:spLocks noGrp="1"/>
          </p:cNvSpPr>
          <p:nvPr>
            <p:ph sz="half" idx="1"/>
          </p:nvPr>
        </p:nvSpPr>
        <p:spPr>
          <a:xfrm>
            <a:off x="6187440" y="1522532"/>
            <a:ext cx="5852160" cy="5015901"/>
          </a:xfrm>
        </p:spPr>
        <p:txBody>
          <a:bodyPr/>
          <a:lstStyle/>
          <a:p>
            <a:pPr marL="0" indent="0" algn="ctr">
              <a:buNone/>
            </a:pPr>
            <a:r>
              <a:rPr lang="en-US" sz="3200" dirty="0">
                <a:solidFill>
                  <a:schemeClr val="bg1"/>
                </a:solidFill>
              </a:rPr>
              <a:t>Emily Smith, Education Programs Assistant</a:t>
            </a:r>
          </a:p>
        </p:txBody>
      </p:sp>
      <p:sp>
        <p:nvSpPr>
          <p:cNvPr id="5" name="Content Placeholder 4">
            <a:extLst>
              <a:ext uri="{FF2B5EF4-FFF2-40B4-BE49-F238E27FC236}">
                <a16:creationId xmlns:a16="http://schemas.microsoft.com/office/drawing/2014/main" id="{2D13E68F-A131-4439-B990-9189D6DF4D2A}"/>
              </a:ext>
            </a:extLst>
          </p:cNvPr>
          <p:cNvSpPr>
            <a:spLocks noGrp="1"/>
          </p:cNvSpPr>
          <p:nvPr>
            <p:ph sz="half" idx="2"/>
          </p:nvPr>
        </p:nvSpPr>
        <p:spPr>
          <a:xfrm>
            <a:off x="152400" y="1529363"/>
            <a:ext cx="5852160" cy="5124838"/>
          </a:xfrm>
        </p:spPr>
        <p:txBody>
          <a:bodyPr/>
          <a:lstStyle/>
          <a:p>
            <a:pPr marL="0" indent="0" algn="ctr">
              <a:buNone/>
            </a:pPr>
            <a:r>
              <a:rPr lang="en-US" sz="3200" dirty="0">
                <a:solidFill>
                  <a:schemeClr val="bg1"/>
                </a:solidFill>
              </a:rPr>
              <a:t>Melissa Mallory, Education Programs Consultant</a:t>
            </a:r>
          </a:p>
          <a:p>
            <a:pPr marL="0" indent="0">
              <a:buNone/>
            </a:pPr>
            <a:endParaRPr lang="es-MX" dirty="0"/>
          </a:p>
        </p:txBody>
      </p:sp>
      <p:pic>
        <p:nvPicPr>
          <p:cNvPr id="7" name="Picture 6" descr="Picture of Melissa Mallory">
            <a:extLst>
              <a:ext uri="{FF2B5EF4-FFF2-40B4-BE49-F238E27FC236}">
                <a16:creationId xmlns:a16="http://schemas.microsoft.com/office/drawing/2014/main" id="{AD8C7C75-2BE2-4207-90BD-1AF82BDD5C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805" r="6249"/>
          <a:stretch/>
        </p:blipFill>
        <p:spPr>
          <a:xfrm>
            <a:off x="1621341" y="2666056"/>
            <a:ext cx="2914277" cy="3262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person with long brown hair smiling&#10;&#10;Description automatically generated">
            <a:extLst>
              <a:ext uri="{FF2B5EF4-FFF2-40B4-BE49-F238E27FC236}">
                <a16:creationId xmlns:a16="http://schemas.microsoft.com/office/drawing/2014/main" id="{4F1A312C-B6C2-DB97-EA21-AD2E7CCA497F}"/>
              </a:ext>
            </a:extLst>
          </p:cNvPr>
          <p:cNvPicPr>
            <a:picLocks noChangeAspect="1"/>
          </p:cNvPicPr>
          <p:nvPr/>
        </p:nvPicPr>
        <p:blipFill rotWithShape="1">
          <a:blip r:embed="rId4">
            <a:extLst>
              <a:ext uri="{28A0092B-C50C-407E-A947-70E740481C1C}">
                <a14:useLocalDpi xmlns:a14="http://schemas.microsoft.com/office/drawing/2010/main" val="0"/>
              </a:ext>
            </a:extLst>
          </a:blip>
          <a:srcRect l="-1" t="14702" r="1618" b="8761"/>
          <a:stretch/>
        </p:blipFill>
        <p:spPr>
          <a:xfrm>
            <a:off x="7764316" y="2658049"/>
            <a:ext cx="2917863" cy="3266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6732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EE88-2C42-4D21-8F3A-0DB461756C30}"/>
              </a:ext>
            </a:extLst>
          </p:cNvPr>
          <p:cNvSpPr>
            <a:spLocks noGrp="1"/>
          </p:cNvSpPr>
          <p:nvPr>
            <p:ph type="title"/>
          </p:nvPr>
        </p:nvSpPr>
        <p:spPr/>
        <p:txBody>
          <a:bodyPr/>
          <a:lstStyle/>
          <a:p>
            <a:r>
              <a:rPr lang="en-US" b="1" dirty="0"/>
              <a:t>Whole Group: Share Findings</a:t>
            </a:r>
          </a:p>
        </p:txBody>
      </p:sp>
      <p:pic>
        <p:nvPicPr>
          <p:cNvPr id="12" name="Picture 11">
            <a:extLst>
              <a:ext uri="{FF2B5EF4-FFF2-40B4-BE49-F238E27FC236}">
                <a16:creationId xmlns:a16="http://schemas.microsoft.com/office/drawing/2014/main" id="{1FE24886-2CA4-4CF2-89BA-6034440A3E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1443" y="1529362"/>
            <a:ext cx="5489114" cy="4116836"/>
          </a:xfrm>
          <a:prstGeom prst="rect">
            <a:avLst/>
          </a:prstGeom>
        </p:spPr>
      </p:pic>
    </p:spTree>
    <p:extLst>
      <p:ext uri="{BB962C8B-B14F-4D97-AF65-F5344CB8AC3E}">
        <p14:creationId xmlns:p14="http://schemas.microsoft.com/office/powerpoint/2010/main" val="575629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9FBC-6F4F-4A4A-81A7-AC2DD34CE59B}"/>
              </a:ext>
            </a:extLst>
          </p:cNvPr>
          <p:cNvSpPr>
            <a:spLocks noGrp="1"/>
          </p:cNvSpPr>
          <p:nvPr>
            <p:ph type="title"/>
          </p:nvPr>
        </p:nvSpPr>
        <p:spPr>
          <a:xfrm>
            <a:off x="152400" y="0"/>
            <a:ext cx="11887200" cy="1080655"/>
          </a:xfrm>
        </p:spPr>
        <p:txBody>
          <a:bodyPr/>
          <a:lstStyle/>
          <a:p>
            <a:r>
              <a:rPr lang="en-US" b="1" dirty="0"/>
              <a:t>Common Missteps</a:t>
            </a:r>
          </a:p>
        </p:txBody>
      </p:sp>
      <p:sp>
        <p:nvSpPr>
          <p:cNvPr id="3" name="Content Placeholder 2">
            <a:extLst>
              <a:ext uri="{FF2B5EF4-FFF2-40B4-BE49-F238E27FC236}">
                <a16:creationId xmlns:a16="http://schemas.microsoft.com/office/drawing/2014/main" id="{83F3EA41-4520-4C10-8BDE-1DEC2B96587C}"/>
              </a:ext>
            </a:extLst>
          </p:cNvPr>
          <p:cNvSpPr>
            <a:spLocks noGrp="1"/>
          </p:cNvSpPr>
          <p:nvPr>
            <p:ph idx="1"/>
          </p:nvPr>
        </p:nvSpPr>
        <p:spPr>
          <a:xfrm>
            <a:off x="152400" y="933447"/>
            <a:ext cx="11887200" cy="5320701"/>
          </a:xfrm>
        </p:spPr>
        <p:txBody>
          <a:bodyPr>
            <a:normAutofit/>
          </a:bodyPr>
          <a:lstStyle/>
          <a:p>
            <a:pPr>
              <a:lnSpc>
                <a:spcPct val="100000"/>
              </a:lnSpc>
              <a:spcBef>
                <a:spcPts val="0"/>
              </a:spcBef>
              <a:spcAft>
                <a:spcPts val="1800"/>
              </a:spcAft>
            </a:pPr>
            <a:r>
              <a:rPr lang="en-US" sz="2800" dirty="0"/>
              <a:t>Ensuring selected strategy/MPO requirements are included within the application narrative and tables (e.g., Key Skills, Staff Development, Migrant Students Served, Activity Time, etc.).</a:t>
            </a:r>
          </a:p>
          <a:p>
            <a:pPr>
              <a:lnSpc>
                <a:spcPct val="100000"/>
              </a:lnSpc>
              <a:spcBef>
                <a:spcPts val="0"/>
              </a:spcBef>
              <a:spcAft>
                <a:spcPts val="1800"/>
              </a:spcAft>
            </a:pPr>
            <a:r>
              <a:rPr lang="en-US" sz="2800" dirty="0"/>
              <a:t>Not calculating the percentage of SSDP Components (MPOs 3.0, 8.0, 13.0, and 13.1) included in instructional services.</a:t>
            </a:r>
          </a:p>
          <a:p>
            <a:pPr marL="0" indent="0">
              <a:lnSpc>
                <a:spcPct val="100000"/>
              </a:lnSpc>
              <a:spcBef>
                <a:spcPts val="0"/>
              </a:spcBef>
              <a:spcAft>
                <a:spcPts val="1800"/>
              </a:spcAft>
              <a:buNone/>
            </a:pPr>
            <a:r>
              <a:rPr lang="en-US" sz="2800" b="1" dirty="0"/>
              <a:t>Common errors specific to regional subgrantees:</a:t>
            </a:r>
          </a:p>
          <a:p>
            <a:pPr>
              <a:lnSpc>
                <a:spcPct val="100000"/>
              </a:lnSpc>
              <a:spcBef>
                <a:spcPts val="0"/>
              </a:spcBef>
              <a:spcAft>
                <a:spcPts val="1800"/>
              </a:spcAft>
            </a:pPr>
            <a:r>
              <a:rPr lang="en-US" sz="2800" dirty="0"/>
              <a:t>Not reviewing district service agreements to ensure that the region, as a whole, plans to meet the MPOs.</a:t>
            </a:r>
          </a:p>
          <a:p>
            <a:pPr>
              <a:lnSpc>
                <a:spcPct val="100000"/>
              </a:lnSpc>
              <a:spcBef>
                <a:spcPts val="0"/>
              </a:spcBef>
              <a:spcAft>
                <a:spcPts val="1800"/>
              </a:spcAft>
            </a:pPr>
            <a:r>
              <a:rPr lang="en-US" sz="2800" dirty="0"/>
              <a:t>Not tracking what strategies are being implemented at reimbursable districts.</a:t>
            </a:r>
          </a:p>
        </p:txBody>
      </p:sp>
    </p:spTree>
    <p:extLst>
      <p:ext uri="{BB962C8B-B14F-4D97-AF65-F5344CB8AC3E}">
        <p14:creationId xmlns:p14="http://schemas.microsoft.com/office/powerpoint/2010/main" val="33192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9FBC-6F4F-4A4A-81A7-AC2DD34CE59B}"/>
              </a:ext>
            </a:extLst>
          </p:cNvPr>
          <p:cNvSpPr>
            <a:spLocks noGrp="1"/>
          </p:cNvSpPr>
          <p:nvPr>
            <p:ph type="title"/>
          </p:nvPr>
        </p:nvSpPr>
        <p:spPr/>
        <p:txBody>
          <a:bodyPr/>
          <a:lstStyle/>
          <a:p>
            <a:r>
              <a:rPr lang="en-US" b="1" dirty="0"/>
              <a:t>Best Practices</a:t>
            </a:r>
          </a:p>
        </p:txBody>
      </p:sp>
      <p:sp>
        <p:nvSpPr>
          <p:cNvPr id="3" name="Content Placeholder 2">
            <a:extLst>
              <a:ext uri="{FF2B5EF4-FFF2-40B4-BE49-F238E27FC236}">
                <a16:creationId xmlns:a16="http://schemas.microsoft.com/office/drawing/2014/main" id="{83F3EA41-4520-4C10-8BDE-1DEC2B96587C}"/>
              </a:ext>
            </a:extLst>
          </p:cNvPr>
          <p:cNvSpPr>
            <a:spLocks noGrp="1"/>
          </p:cNvSpPr>
          <p:nvPr>
            <p:ph idx="1"/>
          </p:nvPr>
        </p:nvSpPr>
        <p:spPr>
          <a:xfrm>
            <a:off x="152400" y="1529362"/>
            <a:ext cx="11887200" cy="5320701"/>
          </a:xfrm>
        </p:spPr>
        <p:txBody>
          <a:bodyPr>
            <a:normAutofit/>
          </a:bodyPr>
          <a:lstStyle/>
          <a:p>
            <a:pPr>
              <a:lnSpc>
                <a:spcPct val="100000"/>
              </a:lnSpc>
              <a:spcBef>
                <a:spcPts val="0"/>
              </a:spcBef>
              <a:spcAft>
                <a:spcPts val="2400"/>
              </a:spcAft>
            </a:pPr>
            <a:r>
              <a:rPr lang="en-US" dirty="0"/>
              <a:t>Ensure selected strategy/MPO requirements are met by identifying where the strategies are addressed in the application narrative for each service including a percentage of students served.</a:t>
            </a:r>
          </a:p>
          <a:p>
            <a:r>
              <a:rPr lang="en-US" dirty="0"/>
              <a:t>Use the MPO Reports to calculate the number of students who need to be served by the region/direct-funded district and reimbursable districts (each district has its own number of students that should be reviewed).</a:t>
            </a:r>
          </a:p>
        </p:txBody>
      </p:sp>
    </p:spTree>
    <p:extLst>
      <p:ext uri="{BB962C8B-B14F-4D97-AF65-F5344CB8AC3E}">
        <p14:creationId xmlns:p14="http://schemas.microsoft.com/office/powerpoint/2010/main" val="299777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9FBC-6F4F-4A4A-81A7-AC2DD34CE59B}"/>
              </a:ext>
            </a:extLst>
          </p:cNvPr>
          <p:cNvSpPr>
            <a:spLocks noGrp="1"/>
          </p:cNvSpPr>
          <p:nvPr>
            <p:ph type="title"/>
          </p:nvPr>
        </p:nvSpPr>
        <p:spPr/>
        <p:txBody>
          <a:bodyPr/>
          <a:lstStyle/>
          <a:p>
            <a:r>
              <a:rPr lang="en-US" b="1" dirty="0"/>
              <a:t>Best Practices (2)</a:t>
            </a:r>
          </a:p>
        </p:txBody>
      </p:sp>
      <p:sp>
        <p:nvSpPr>
          <p:cNvPr id="3" name="Content Placeholder 2">
            <a:extLst>
              <a:ext uri="{FF2B5EF4-FFF2-40B4-BE49-F238E27FC236}">
                <a16:creationId xmlns:a16="http://schemas.microsoft.com/office/drawing/2014/main" id="{83F3EA41-4520-4C10-8BDE-1DEC2B96587C}"/>
              </a:ext>
            </a:extLst>
          </p:cNvPr>
          <p:cNvSpPr>
            <a:spLocks noGrp="1"/>
          </p:cNvSpPr>
          <p:nvPr>
            <p:ph idx="1"/>
          </p:nvPr>
        </p:nvSpPr>
        <p:spPr>
          <a:xfrm>
            <a:off x="152400" y="1529362"/>
            <a:ext cx="11887200" cy="5320701"/>
          </a:xfrm>
        </p:spPr>
        <p:txBody>
          <a:bodyPr>
            <a:normAutofit/>
          </a:bodyPr>
          <a:lstStyle/>
          <a:p>
            <a:pPr>
              <a:lnSpc>
                <a:spcPct val="100000"/>
              </a:lnSpc>
              <a:spcBef>
                <a:spcPts val="0"/>
              </a:spcBef>
              <a:spcAft>
                <a:spcPts val="2400"/>
              </a:spcAft>
            </a:pPr>
            <a:r>
              <a:rPr lang="en-US" dirty="0"/>
              <a:t>Track SSDP Components for instructional services and identify if the subgrantee as a whole has met the targets for MPOs 3.0, 8.0, 13.0, and 13.1.</a:t>
            </a:r>
          </a:p>
          <a:p>
            <a:r>
              <a:rPr lang="en-US" dirty="0"/>
              <a:t>Use a monitoring/tracking tool to ensure that the local MEP as a whole plans to meet the MPOs when reviewing the regional and reimbursable district applications. </a:t>
            </a:r>
          </a:p>
        </p:txBody>
      </p:sp>
    </p:spTree>
    <p:extLst>
      <p:ext uri="{BB962C8B-B14F-4D97-AF65-F5344CB8AC3E}">
        <p14:creationId xmlns:p14="http://schemas.microsoft.com/office/powerpoint/2010/main" val="2795263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186B-B190-CDF9-3F85-D200D62F4DA7}"/>
              </a:ext>
            </a:extLst>
          </p:cNvPr>
          <p:cNvSpPr>
            <a:spLocks noGrp="1"/>
          </p:cNvSpPr>
          <p:nvPr>
            <p:ph type="title"/>
          </p:nvPr>
        </p:nvSpPr>
        <p:spPr/>
        <p:txBody>
          <a:bodyPr/>
          <a:lstStyle/>
          <a:p>
            <a:r>
              <a:rPr lang="en-US" dirty="0"/>
              <a:t>Any Remaining Questions?</a:t>
            </a:r>
            <a:endParaRPr lang="es-MX" dirty="0"/>
          </a:p>
        </p:txBody>
      </p:sp>
      <p:pic>
        <p:nvPicPr>
          <p:cNvPr id="4" name="Content Placeholder 3">
            <a:extLst>
              <a:ext uri="{FF2B5EF4-FFF2-40B4-BE49-F238E27FC236}">
                <a16:creationId xmlns:a16="http://schemas.microsoft.com/office/drawing/2014/main" id="{A1A0A7DE-0A84-1B87-CA2F-F082894D2D63}"/>
              </a:ext>
            </a:extLst>
          </p:cNvPr>
          <p:cNvPicPr>
            <a:picLocks noGrp="1" noChangeAspect="1"/>
          </p:cNvPicPr>
          <p:nvPr>
            <p:ph idx="1"/>
          </p:nvPr>
        </p:nvPicPr>
        <p:blipFill>
          <a:blip r:embed="rId3"/>
          <a:stretch>
            <a:fillRect/>
          </a:stretch>
        </p:blipFill>
        <p:spPr>
          <a:xfrm>
            <a:off x="1389089" y="1529362"/>
            <a:ext cx="9144000" cy="3429000"/>
          </a:xfrm>
          <a:prstGeom prst="rect">
            <a:avLst/>
          </a:prstGeom>
        </p:spPr>
      </p:pic>
    </p:spTree>
    <p:extLst>
      <p:ext uri="{BB962C8B-B14F-4D97-AF65-F5344CB8AC3E}">
        <p14:creationId xmlns:p14="http://schemas.microsoft.com/office/powerpoint/2010/main" val="562454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528B-409B-2121-E24C-37479AF8730D}"/>
              </a:ext>
            </a:extLst>
          </p:cNvPr>
          <p:cNvSpPr>
            <a:spLocks noGrp="1"/>
          </p:cNvSpPr>
          <p:nvPr>
            <p:ph type="title"/>
          </p:nvPr>
        </p:nvSpPr>
        <p:spPr/>
        <p:txBody>
          <a:bodyPr>
            <a:normAutofit/>
          </a:bodyPr>
          <a:lstStyle/>
          <a:p>
            <a:r>
              <a:rPr lang="en-US" sz="5400" b="1" dirty="0"/>
              <a:t>Thank you!</a:t>
            </a:r>
          </a:p>
        </p:txBody>
      </p:sp>
      <p:sp>
        <p:nvSpPr>
          <p:cNvPr id="4" name="TextBox 3">
            <a:extLst>
              <a:ext uri="{FF2B5EF4-FFF2-40B4-BE49-F238E27FC236}">
                <a16:creationId xmlns:a16="http://schemas.microsoft.com/office/drawing/2014/main" id="{ABC7B49E-1BA8-A3E6-020E-D732CBDA86D9}"/>
              </a:ext>
            </a:extLst>
          </p:cNvPr>
          <p:cNvSpPr txBox="1"/>
          <p:nvPr/>
        </p:nvSpPr>
        <p:spPr>
          <a:xfrm>
            <a:off x="152400" y="2584704"/>
            <a:ext cx="4724400" cy="2246769"/>
          </a:xfrm>
          <a:prstGeom prst="rect">
            <a:avLst/>
          </a:prstGeom>
          <a:noFill/>
        </p:spPr>
        <p:txBody>
          <a:bodyPr wrap="square" rtlCol="0">
            <a:spAutoFit/>
          </a:bodyPr>
          <a:lstStyle/>
          <a:p>
            <a:pPr marL="0" indent="0" algn="ctr">
              <a:buNone/>
            </a:pPr>
            <a:r>
              <a:rPr lang="en-US" sz="2800" dirty="0">
                <a:solidFill>
                  <a:schemeClr val="bg1"/>
                </a:solidFill>
              </a:rPr>
              <a:t>Emily Smith, Education Programs Assistant</a:t>
            </a:r>
          </a:p>
          <a:p>
            <a:pPr marL="0" indent="0" algn="ctr">
              <a:buNone/>
            </a:pPr>
            <a:r>
              <a:rPr lang="en-US" sz="2800" dirty="0">
                <a:solidFill>
                  <a:schemeClr val="bg1"/>
                </a:solidFill>
              </a:rPr>
              <a:t>Migrant Education Office</a:t>
            </a:r>
          </a:p>
          <a:p>
            <a:pPr marL="0" marR="0" indent="0" algn="ctr">
              <a:spcBef>
                <a:spcPts val="0"/>
              </a:spcBef>
              <a:spcAft>
                <a:spcPts val="0"/>
              </a:spcAft>
              <a:buNone/>
            </a:pPr>
            <a:r>
              <a:rPr lang="en-US" sz="2800" dirty="0">
                <a:solidFill>
                  <a:schemeClr val="bg1"/>
                </a:solidFill>
              </a:rPr>
              <a:t>Phone:</a:t>
            </a:r>
            <a:r>
              <a:rPr lang="en-US" sz="2800" dirty="0">
                <a:solidFill>
                  <a:schemeClr val="bg1"/>
                </a:solidFill>
                <a:effectLst/>
                <a:ea typeface="Aptos" panose="020B0004020202020204" pitchFamily="34" charset="0"/>
                <a:cs typeface="Aptos" panose="020B0004020202020204" pitchFamily="34" charset="0"/>
              </a:rPr>
              <a:t>916-319-0227</a:t>
            </a:r>
            <a:endParaRPr lang="es-MX" sz="2800" dirty="0">
              <a:solidFill>
                <a:schemeClr val="bg1"/>
              </a:solidFill>
              <a:effectLst/>
              <a:ea typeface="Aptos" panose="020B0004020202020204" pitchFamily="34" charset="0"/>
              <a:cs typeface="Aptos" panose="020B0004020202020204" pitchFamily="34" charset="0"/>
            </a:endParaRPr>
          </a:p>
          <a:p>
            <a:pPr marL="0" indent="0" algn="ctr">
              <a:buNone/>
            </a:pPr>
            <a:r>
              <a:rPr lang="en-US" sz="2800" dirty="0">
                <a:solidFill>
                  <a:schemeClr val="bg1"/>
                </a:solidFill>
              </a:rPr>
              <a:t>Email: emsmith</a:t>
            </a:r>
            <a:r>
              <a:rPr lang="en-US" sz="2800" dirty="0">
                <a:solidFill>
                  <a:schemeClr val="bg1"/>
                </a:solidFill>
                <a:hlinkClick r:id="rId2">
                  <a:extLst>
                    <a:ext uri="{A12FA001-AC4F-418D-AE19-62706E023703}">
                      <ahyp:hlinkClr xmlns:ahyp="http://schemas.microsoft.com/office/drawing/2018/hyperlinkcolor" val="tx"/>
                    </a:ext>
                  </a:extLst>
                </a:hlinkClick>
              </a:rPr>
              <a:t>@cde.ca.gov</a:t>
            </a:r>
            <a:r>
              <a:rPr lang="en-US" sz="2800" dirty="0">
                <a:solidFill>
                  <a:schemeClr val="bg1"/>
                </a:solidFill>
              </a:rPr>
              <a:t> </a:t>
            </a:r>
          </a:p>
        </p:txBody>
      </p:sp>
      <p:sp>
        <p:nvSpPr>
          <p:cNvPr id="6" name="TextBox 5">
            <a:extLst>
              <a:ext uri="{FF2B5EF4-FFF2-40B4-BE49-F238E27FC236}">
                <a16:creationId xmlns:a16="http://schemas.microsoft.com/office/drawing/2014/main" id="{4F99CEA7-372C-0F92-0909-ABB8969B482E}"/>
              </a:ext>
            </a:extLst>
          </p:cNvPr>
          <p:cNvSpPr txBox="1"/>
          <p:nvPr/>
        </p:nvSpPr>
        <p:spPr>
          <a:xfrm>
            <a:off x="7211568" y="2584704"/>
            <a:ext cx="5090160" cy="2523768"/>
          </a:xfrm>
          <a:prstGeom prst="rect">
            <a:avLst/>
          </a:prstGeom>
          <a:noFill/>
        </p:spPr>
        <p:txBody>
          <a:bodyPr wrap="square" rtlCol="0">
            <a:spAutoFit/>
          </a:bodyPr>
          <a:lstStyle/>
          <a:p>
            <a:pPr algn="ctr"/>
            <a:r>
              <a:rPr lang="en-US" sz="2800" dirty="0">
                <a:solidFill>
                  <a:schemeClr val="bg1"/>
                </a:solidFill>
              </a:rPr>
              <a:t>Melissa Mallory, Education Programs Consultant</a:t>
            </a:r>
          </a:p>
          <a:p>
            <a:pPr algn="ctr"/>
            <a:r>
              <a:rPr lang="en-US" sz="2800" dirty="0">
                <a:solidFill>
                  <a:schemeClr val="bg1"/>
                </a:solidFill>
              </a:rPr>
              <a:t>Migrant Education Office</a:t>
            </a:r>
          </a:p>
          <a:p>
            <a:pPr algn="ctr"/>
            <a:r>
              <a:rPr lang="en-US" sz="2800" dirty="0">
                <a:solidFill>
                  <a:schemeClr val="bg1"/>
                </a:solidFill>
              </a:rPr>
              <a:t>Phone: 916–319-0730</a:t>
            </a:r>
          </a:p>
          <a:p>
            <a:pPr algn="ctr"/>
            <a:r>
              <a:rPr lang="en-US" sz="2800" dirty="0">
                <a:solidFill>
                  <a:schemeClr val="bg1"/>
                </a:solidFill>
              </a:rPr>
              <a:t>Email: </a:t>
            </a:r>
            <a:r>
              <a:rPr lang="en-US" sz="2800" dirty="0">
                <a:solidFill>
                  <a:schemeClr val="bg1"/>
                </a:solidFill>
                <a:hlinkClick r:id="rId3">
                  <a:extLst>
                    <a:ext uri="{A12FA001-AC4F-418D-AE19-62706E023703}">
                      <ahyp:hlinkClr xmlns:ahyp="http://schemas.microsoft.com/office/drawing/2018/hyperlinkcolor" val="tx"/>
                    </a:ext>
                  </a:extLst>
                </a:hlinkClick>
              </a:rPr>
              <a:t>mmallory@cde.ca.gov</a:t>
            </a:r>
            <a:r>
              <a:rPr lang="en-US" sz="2400" dirty="0">
                <a:solidFill>
                  <a:schemeClr val="bg1"/>
                </a:solidFill>
              </a:rPr>
              <a:t> </a:t>
            </a:r>
          </a:p>
          <a:p>
            <a:endParaRPr lang="en-US" dirty="0"/>
          </a:p>
        </p:txBody>
      </p:sp>
    </p:spTree>
    <p:extLst>
      <p:ext uri="{BB962C8B-B14F-4D97-AF65-F5344CB8AC3E}">
        <p14:creationId xmlns:p14="http://schemas.microsoft.com/office/powerpoint/2010/main" val="82436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475452" y="1215735"/>
            <a:ext cx="11241095" cy="5228527"/>
          </a:xfrm>
        </p:spPr>
        <p:txBody>
          <a:bodyPr>
            <a:normAutofit lnSpcReduction="10000"/>
          </a:bodyPr>
          <a:lstStyle/>
          <a:p>
            <a:r>
              <a:rPr lang="en-US" dirty="0"/>
              <a:t>Microphones have been muted to minimize background noise.</a:t>
            </a:r>
          </a:p>
          <a:p>
            <a:pPr marL="0" indent="0">
              <a:buNone/>
            </a:pPr>
            <a:endParaRPr lang="en-US" sz="900" dirty="0"/>
          </a:p>
          <a:p>
            <a:r>
              <a:rPr lang="en-US" dirty="0"/>
              <a:t>Please use the </a:t>
            </a:r>
            <a:r>
              <a:rPr lang="en-US" b="1" dirty="0"/>
              <a:t>Q&amp;A </a:t>
            </a:r>
            <a:r>
              <a:rPr lang="en-US" dirty="0"/>
              <a:t>Zoom feature for questions. You can </a:t>
            </a:r>
            <a:r>
              <a:rPr lang="en-US" b="1" dirty="0"/>
              <a:t>upvote</a:t>
            </a:r>
            <a:r>
              <a:rPr lang="en-US" dirty="0"/>
              <a:t> questions in the Q&amp;A; we will address questions with the most votes first. There will be designated times for questions throughout the webinar.</a:t>
            </a:r>
          </a:p>
          <a:p>
            <a:endParaRPr lang="en-US" dirty="0"/>
          </a:p>
          <a:p>
            <a:pPr marL="0" indent="0">
              <a:buNone/>
            </a:pPr>
            <a:endParaRPr lang="en-US" sz="1100" dirty="0"/>
          </a:p>
          <a:p>
            <a:pPr marL="0" indent="0">
              <a:buNone/>
            </a:pPr>
            <a:endParaRPr lang="en-US" sz="1100" dirty="0"/>
          </a:p>
          <a:p>
            <a:pPr marL="0" indent="0">
              <a:buNone/>
            </a:pPr>
            <a:endParaRPr lang="en-US" sz="1100" dirty="0"/>
          </a:p>
          <a:p>
            <a:r>
              <a:rPr lang="en-US" dirty="0"/>
              <a:t>The slides and recording will be posted to the </a:t>
            </a:r>
            <a:r>
              <a:rPr lang="en-US" dirty="0">
                <a:hlinkClick r:id="rId3"/>
              </a:rPr>
              <a:t>Los Angeles County Office of Education MEP Online Systems website</a:t>
            </a:r>
            <a:r>
              <a:rPr lang="en-US" dirty="0"/>
              <a:t>. </a:t>
            </a: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p:txBody>
          <a:bodyPr>
            <a:normAutofit/>
          </a:bodyPr>
          <a:lstStyle/>
          <a:p>
            <a:r>
              <a:rPr lang="en-US" b="1" dirty="0"/>
              <a:t>Housekeeping</a:t>
            </a:r>
          </a:p>
        </p:txBody>
      </p:sp>
      <p:grpSp>
        <p:nvGrpSpPr>
          <p:cNvPr id="9" name="Group 8" descr="Zoom toolbar showing the Q&amp;A button.">
            <a:extLst>
              <a:ext uri="{FF2B5EF4-FFF2-40B4-BE49-F238E27FC236}">
                <a16:creationId xmlns:a16="http://schemas.microsoft.com/office/drawing/2014/main" id="{9996666E-068D-2A2F-E847-13338FDF515D}"/>
              </a:ext>
            </a:extLst>
          </p:cNvPr>
          <p:cNvGrpSpPr/>
          <p:nvPr/>
        </p:nvGrpSpPr>
        <p:grpSpPr>
          <a:xfrm>
            <a:off x="2766397" y="4095498"/>
            <a:ext cx="6233433" cy="1064333"/>
            <a:chOff x="2420710" y="4095498"/>
            <a:chExt cx="6233433" cy="1064333"/>
          </a:xfrm>
        </p:grpSpPr>
        <p:pic>
          <p:nvPicPr>
            <p:cNvPr id="7" name="Picture 6" descr="A screen shot of a computer&#10;&#10;Description automatically generated">
              <a:extLst>
                <a:ext uri="{FF2B5EF4-FFF2-40B4-BE49-F238E27FC236}">
                  <a16:creationId xmlns:a16="http://schemas.microsoft.com/office/drawing/2014/main" id="{494DCC55-CD30-D684-C494-577EE7F78E82}"/>
                </a:ext>
              </a:extLst>
            </p:cNvPr>
            <p:cNvPicPr>
              <a:picLocks noChangeAspect="1"/>
            </p:cNvPicPr>
            <p:nvPr/>
          </p:nvPicPr>
          <p:blipFill rotWithShape="1">
            <a:blip r:embed="rId4">
              <a:extLst>
                <a:ext uri="{28A0092B-C50C-407E-A947-70E740481C1C}">
                  <a14:useLocalDpi xmlns:a14="http://schemas.microsoft.com/office/drawing/2010/main" val="0"/>
                </a:ext>
              </a:extLst>
            </a:blip>
            <a:srcRect t="68440" r="15198" b="2140"/>
            <a:stretch/>
          </p:blipFill>
          <p:spPr>
            <a:xfrm>
              <a:off x="2420710" y="4095498"/>
              <a:ext cx="6233433" cy="1064333"/>
            </a:xfrm>
            <a:prstGeom prst="rect">
              <a:avLst/>
            </a:prstGeom>
          </p:spPr>
        </p:pic>
        <p:sp>
          <p:nvSpPr>
            <p:cNvPr id="8" name="Rectangle 7">
              <a:extLst>
                <a:ext uri="{FF2B5EF4-FFF2-40B4-BE49-F238E27FC236}">
                  <a16:creationId xmlns:a16="http://schemas.microsoft.com/office/drawing/2014/main" id="{03AC7214-31D1-4FB0-A1BA-116590EEF98D}"/>
                </a:ext>
              </a:extLst>
            </p:cNvPr>
            <p:cNvSpPr/>
            <p:nvPr/>
          </p:nvSpPr>
          <p:spPr>
            <a:xfrm>
              <a:off x="5609063" y="4259766"/>
              <a:ext cx="1542851" cy="90006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BB2F5978-BFEC-E844-89C2-69BDA623B2ED}"/>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4</a:t>
            </a:fld>
            <a:endParaRPr lang="en-US" altLang="en-US" dirty="0"/>
          </a:p>
        </p:txBody>
      </p:sp>
    </p:spTree>
    <p:extLst>
      <p:ext uri="{BB962C8B-B14F-4D97-AF65-F5344CB8AC3E}">
        <p14:creationId xmlns:p14="http://schemas.microsoft.com/office/powerpoint/2010/main" val="216536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b="1" dirty="0"/>
              <a:t>Webinar Objectives</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p:txBody>
          <a:bodyPr/>
          <a:lstStyle/>
          <a:p>
            <a:pPr>
              <a:lnSpc>
                <a:spcPct val="100000"/>
              </a:lnSpc>
              <a:spcBef>
                <a:spcPts val="0"/>
              </a:spcBef>
              <a:spcAft>
                <a:spcPts val="3000"/>
              </a:spcAft>
            </a:pPr>
            <a:r>
              <a:rPr lang="en-US" dirty="0"/>
              <a:t>Participants will review how to develop services in the grant application that align to the State Service Delivery Plan (SSDP).</a:t>
            </a:r>
          </a:p>
          <a:p>
            <a:pPr>
              <a:lnSpc>
                <a:spcPct val="100000"/>
              </a:lnSpc>
              <a:spcBef>
                <a:spcPts val="0"/>
              </a:spcBef>
              <a:spcAft>
                <a:spcPts val="1200"/>
              </a:spcAft>
            </a:pPr>
            <a:r>
              <a:rPr lang="en-US" dirty="0"/>
              <a:t>Participants will be able to identify what needs to be included in services that map to specific measurable program objectives (MPOs).</a:t>
            </a:r>
          </a:p>
          <a:p>
            <a:pPr>
              <a:lnSpc>
                <a:spcPct val="100000"/>
              </a:lnSpc>
              <a:spcBef>
                <a:spcPts val="0"/>
              </a:spcBef>
              <a:spcAft>
                <a:spcPts val="1200"/>
              </a:spcAft>
            </a:pPr>
            <a:endParaRPr lang="en-US" dirty="0"/>
          </a:p>
          <a:p>
            <a:endParaRPr lang="en-US" dirty="0"/>
          </a:p>
        </p:txBody>
      </p:sp>
    </p:spTree>
    <p:extLst>
      <p:ext uri="{BB962C8B-B14F-4D97-AF65-F5344CB8AC3E}">
        <p14:creationId xmlns:p14="http://schemas.microsoft.com/office/powerpoint/2010/main" val="415541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16C0-CC77-42A0-BE6A-D897A89CC94A}"/>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94CB014F-E2FE-49A0-ABFF-BFBD94F114F2}"/>
              </a:ext>
            </a:extLst>
          </p:cNvPr>
          <p:cNvSpPr>
            <a:spLocks noGrp="1"/>
          </p:cNvSpPr>
          <p:nvPr>
            <p:ph idx="1"/>
          </p:nvPr>
        </p:nvSpPr>
        <p:spPr>
          <a:xfrm>
            <a:off x="886178" y="1367367"/>
            <a:ext cx="11887200" cy="5015901"/>
          </a:xfrm>
        </p:spPr>
        <p:txBody>
          <a:bodyPr/>
          <a:lstStyle/>
          <a:p>
            <a:r>
              <a:rPr lang="en-US" dirty="0"/>
              <a:t>Review webinar objectives </a:t>
            </a:r>
          </a:p>
          <a:p>
            <a:r>
              <a:rPr lang="en-US" dirty="0"/>
              <a:t>Resources to complete the grant application</a:t>
            </a:r>
          </a:p>
          <a:p>
            <a:r>
              <a:rPr lang="en-US" dirty="0"/>
              <a:t>Walk through a sample service</a:t>
            </a:r>
          </a:p>
          <a:p>
            <a:r>
              <a:rPr lang="en-US" dirty="0"/>
              <a:t>Break</a:t>
            </a:r>
          </a:p>
          <a:p>
            <a:r>
              <a:rPr lang="en-US" dirty="0"/>
              <a:t>Practice reviewing different components of a service</a:t>
            </a:r>
          </a:p>
          <a:p>
            <a:r>
              <a:rPr lang="en-US" dirty="0"/>
              <a:t>Identify common missteps</a:t>
            </a:r>
          </a:p>
          <a:p>
            <a:r>
              <a:rPr lang="en-US" dirty="0"/>
              <a:t>Review best practices</a:t>
            </a:r>
          </a:p>
          <a:p>
            <a:r>
              <a:rPr lang="en-US" dirty="0"/>
              <a:t>Conclusion</a:t>
            </a:r>
          </a:p>
        </p:txBody>
      </p:sp>
    </p:spTree>
    <p:extLst>
      <p:ext uri="{BB962C8B-B14F-4D97-AF65-F5344CB8AC3E}">
        <p14:creationId xmlns:p14="http://schemas.microsoft.com/office/powerpoint/2010/main" val="153140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F76C-F00C-4C0F-A5EE-11EC363B59C8}"/>
              </a:ext>
            </a:extLst>
          </p:cNvPr>
          <p:cNvSpPr>
            <a:spLocks noGrp="1"/>
          </p:cNvSpPr>
          <p:nvPr>
            <p:ph type="title"/>
          </p:nvPr>
        </p:nvSpPr>
        <p:spPr/>
        <p:txBody>
          <a:bodyPr/>
          <a:lstStyle/>
          <a:p>
            <a:r>
              <a:rPr lang="en-US" b="1" dirty="0"/>
              <a:t>Audience</a:t>
            </a:r>
          </a:p>
        </p:txBody>
      </p:sp>
      <p:sp>
        <p:nvSpPr>
          <p:cNvPr id="3" name="Content Placeholder 2">
            <a:extLst>
              <a:ext uri="{FF2B5EF4-FFF2-40B4-BE49-F238E27FC236}">
                <a16:creationId xmlns:a16="http://schemas.microsoft.com/office/drawing/2014/main" id="{97F01954-6EEF-4807-BCE5-1DFF524D1CBE}"/>
              </a:ext>
            </a:extLst>
          </p:cNvPr>
          <p:cNvSpPr>
            <a:spLocks noGrp="1"/>
          </p:cNvSpPr>
          <p:nvPr>
            <p:ph idx="1"/>
          </p:nvPr>
        </p:nvSpPr>
        <p:spPr/>
        <p:txBody>
          <a:bodyPr/>
          <a:lstStyle/>
          <a:p>
            <a:r>
              <a:rPr lang="en-US" dirty="0"/>
              <a:t>SSDP Leads </a:t>
            </a:r>
          </a:p>
          <a:p>
            <a:r>
              <a:rPr lang="en-US" dirty="0"/>
              <a:t>Directors</a:t>
            </a:r>
          </a:p>
          <a:p>
            <a:r>
              <a:rPr lang="en-US" dirty="0"/>
              <a:t>Coordinators and Program Managers</a:t>
            </a:r>
          </a:p>
          <a:p>
            <a:r>
              <a:rPr lang="en-US" dirty="0"/>
              <a:t>Other Migrant Education Program (MEP) staff who develop services in the grant application</a:t>
            </a:r>
          </a:p>
        </p:txBody>
      </p:sp>
      <p:pic>
        <p:nvPicPr>
          <p:cNvPr id="4" name="Graphic 3" descr="Meeting">
            <a:extLst>
              <a:ext uri="{FF2B5EF4-FFF2-40B4-BE49-F238E27FC236}">
                <a16:creationId xmlns:a16="http://schemas.microsoft.com/office/drawing/2014/main" id="{1A51440B-0A7C-BBE6-28A4-C1DFCE47DF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5058" y="0"/>
            <a:ext cx="3620021" cy="3620021"/>
          </a:xfrm>
          <a:prstGeom prst="rect">
            <a:avLst/>
          </a:prstGeom>
        </p:spPr>
      </p:pic>
    </p:spTree>
    <p:extLst>
      <p:ext uri="{BB962C8B-B14F-4D97-AF65-F5344CB8AC3E}">
        <p14:creationId xmlns:p14="http://schemas.microsoft.com/office/powerpoint/2010/main" val="312946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B7317-D398-4DFE-BA74-65DEEBCB5AD4}"/>
              </a:ext>
            </a:extLst>
          </p:cNvPr>
          <p:cNvSpPr>
            <a:spLocks noGrp="1"/>
          </p:cNvSpPr>
          <p:nvPr>
            <p:ph type="title"/>
          </p:nvPr>
        </p:nvSpPr>
        <p:spPr>
          <a:xfrm>
            <a:off x="0" y="203799"/>
            <a:ext cx="12192000" cy="1325563"/>
          </a:xfrm>
        </p:spPr>
        <p:txBody>
          <a:bodyPr>
            <a:normAutofit/>
          </a:bodyPr>
          <a:lstStyle/>
          <a:p>
            <a:r>
              <a:rPr lang="en-US" sz="4000" b="1" dirty="0"/>
              <a:t>Resources for Designing Instructional Services</a:t>
            </a:r>
          </a:p>
        </p:txBody>
      </p:sp>
      <p:sp>
        <p:nvSpPr>
          <p:cNvPr id="5" name="Content Placeholder 4">
            <a:extLst>
              <a:ext uri="{FF2B5EF4-FFF2-40B4-BE49-F238E27FC236}">
                <a16:creationId xmlns:a16="http://schemas.microsoft.com/office/drawing/2014/main" id="{FC2DF505-94EF-490E-B5EF-BD0E882D0C33}"/>
              </a:ext>
            </a:extLst>
          </p:cNvPr>
          <p:cNvSpPr>
            <a:spLocks noGrp="1"/>
          </p:cNvSpPr>
          <p:nvPr>
            <p:ph idx="1"/>
          </p:nvPr>
        </p:nvSpPr>
        <p:spPr>
          <a:xfrm>
            <a:off x="152400" y="1438611"/>
            <a:ext cx="11887200" cy="5015901"/>
          </a:xfrm>
        </p:spPr>
        <p:txBody>
          <a:bodyPr>
            <a:normAutofit fontScale="92500" lnSpcReduction="10000"/>
          </a:bodyPr>
          <a:lstStyle/>
          <a:p>
            <a:pPr marL="514350" indent="-514350">
              <a:lnSpc>
                <a:spcPct val="100000"/>
              </a:lnSpc>
              <a:spcAft>
                <a:spcPts val="1200"/>
              </a:spcAft>
              <a:buFont typeface="+mj-lt"/>
              <a:buAutoNum type="arabicPeriod"/>
            </a:pPr>
            <a:r>
              <a:rPr lang="en-US" sz="2800" dirty="0"/>
              <a:t>Amended SSDP (Section III General Framework)</a:t>
            </a:r>
          </a:p>
          <a:p>
            <a:pPr marL="514350" indent="-514350">
              <a:lnSpc>
                <a:spcPct val="100000"/>
              </a:lnSpc>
              <a:spcAft>
                <a:spcPts val="1200"/>
              </a:spcAft>
              <a:buFont typeface="+mj-lt"/>
              <a:buAutoNum type="arabicPeriod"/>
            </a:pPr>
            <a:r>
              <a:rPr lang="en-US" sz="2800" dirty="0"/>
              <a:t>MPO Tracking Tool:</a:t>
            </a:r>
            <a:r>
              <a:rPr lang="en-US" sz="2800" dirty="0">
                <a:solidFill>
                  <a:schemeClr val="accent4">
                    <a:lumMod val="60000"/>
                    <a:lumOff val="40000"/>
                  </a:schemeClr>
                </a:solidFill>
              </a:rPr>
              <a:t> </a:t>
            </a:r>
            <a:r>
              <a:rPr lang="en-US" sz="2800" dirty="0">
                <a:solidFill>
                  <a:schemeClr val="accent2"/>
                </a:solidFill>
              </a:rPr>
              <a:t>identifies the SSDP strategies implemented by various districts to ensure the region (as a whole) is planning on implementing all strategies and to ensure services reach many students </a:t>
            </a:r>
          </a:p>
          <a:p>
            <a:pPr marL="514350" indent="-514350">
              <a:lnSpc>
                <a:spcPct val="100000"/>
              </a:lnSpc>
              <a:spcAft>
                <a:spcPts val="1200"/>
              </a:spcAft>
              <a:buFont typeface="+mj-lt"/>
              <a:buAutoNum type="arabicPeriod"/>
            </a:pPr>
            <a:r>
              <a:rPr lang="en-US" sz="2800" dirty="0" err="1"/>
              <a:t>Subgranting</a:t>
            </a:r>
            <a:r>
              <a:rPr lang="en-US" sz="2800" dirty="0"/>
              <a:t> Report:</a:t>
            </a:r>
            <a:r>
              <a:rPr lang="en-US" sz="2600" dirty="0">
                <a:solidFill>
                  <a:schemeClr val="accent2"/>
                </a:solidFill>
              </a:rPr>
              <a:t> </a:t>
            </a:r>
            <a:r>
              <a:rPr lang="en-US" sz="2800" dirty="0">
                <a:solidFill>
                  <a:schemeClr val="accent2"/>
                </a:solidFill>
              </a:rPr>
              <a:t>identifies the districts that should complete a district service agreement (DSA); it also tells you where regional services should be focused based on population if districts do not have a DSA</a:t>
            </a:r>
          </a:p>
          <a:p>
            <a:pPr marL="514350" indent="-514350">
              <a:lnSpc>
                <a:spcPct val="100000"/>
              </a:lnSpc>
              <a:spcAft>
                <a:spcPts val="1200"/>
              </a:spcAft>
              <a:buFont typeface="+mj-lt"/>
              <a:buAutoNum type="arabicPeriod"/>
            </a:pPr>
            <a:r>
              <a:rPr lang="en-US" sz="2800" dirty="0"/>
              <a:t>MPO Reports: </a:t>
            </a:r>
            <a:r>
              <a:rPr lang="en-US" sz="2800" dirty="0">
                <a:solidFill>
                  <a:schemeClr val="accent2"/>
                </a:solidFill>
              </a:rPr>
              <a:t>identify the size of the population with that specific need (MPOs 1.0, 2.0, 7.0, 9.1), the number of workshops (MPO 11.0), and in many cases who needs to served for that specific MPO (e.g., MPOs 1.0, 2.0, 5.0, 5.1, etc.)</a:t>
            </a:r>
          </a:p>
          <a:p>
            <a:pPr lvl="1"/>
            <a:endParaRPr lang="en-US" dirty="0"/>
          </a:p>
          <a:p>
            <a:endParaRPr lang="en-US" dirty="0"/>
          </a:p>
          <a:p>
            <a:endParaRPr lang="en-US" dirty="0"/>
          </a:p>
        </p:txBody>
      </p:sp>
    </p:spTree>
    <p:extLst>
      <p:ext uri="{BB962C8B-B14F-4D97-AF65-F5344CB8AC3E}">
        <p14:creationId xmlns:p14="http://schemas.microsoft.com/office/powerpoint/2010/main" val="59061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FAED-E47D-4254-ADD3-38632AA4BBC8}"/>
              </a:ext>
            </a:extLst>
          </p:cNvPr>
          <p:cNvSpPr>
            <a:spLocks noGrp="1"/>
          </p:cNvSpPr>
          <p:nvPr>
            <p:ph type="title"/>
          </p:nvPr>
        </p:nvSpPr>
        <p:spPr>
          <a:xfrm>
            <a:off x="152399" y="96982"/>
            <a:ext cx="11887200" cy="1184563"/>
          </a:xfrm>
        </p:spPr>
        <p:txBody>
          <a:bodyPr>
            <a:normAutofit/>
          </a:bodyPr>
          <a:lstStyle/>
          <a:p>
            <a:r>
              <a:rPr lang="en-US" b="1" dirty="0" err="1"/>
              <a:t>MPO</a:t>
            </a:r>
            <a:r>
              <a:rPr lang="en-US" b="1" dirty="0"/>
              <a:t> Tracking Tool</a:t>
            </a:r>
          </a:p>
        </p:txBody>
      </p:sp>
      <p:pic>
        <p:nvPicPr>
          <p:cNvPr id="7" name="Content Placeholder 6">
            <a:extLst>
              <a:ext uri="{FF2B5EF4-FFF2-40B4-BE49-F238E27FC236}">
                <a16:creationId xmlns:a16="http://schemas.microsoft.com/office/drawing/2014/main" id="{32571A10-1F83-7883-99DC-391E8DF7B1B8}"/>
              </a:ext>
            </a:extLst>
          </p:cNvPr>
          <p:cNvPicPr>
            <a:picLocks noGrp="1" noChangeAspect="1"/>
          </p:cNvPicPr>
          <p:nvPr>
            <p:ph idx="1"/>
          </p:nvPr>
        </p:nvPicPr>
        <p:blipFill>
          <a:blip r:embed="rId3"/>
          <a:stretch>
            <a:fillRect/>
          </a:stretch>
        </p:blipFill>
        <p:spPr>
          <a:xfrm>
            <a:off x="152400" y="1749030"/>
            <a:ext cx="11887200" cy="4795039"/>
          </a:xfrm>
        </p:spPr>
      </p:pic>
    </p:spTree>
    <p:extLst>
      <p:ext uri="{BB962C8B-B14F-4D97-AF65-F5344CB8AC3E}">
        <p14:creationId xmlns:p14="http://schemas.microsoft.com/office/powerpoint/2010/main" val="1115750294"/>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14814</TotalTime>
  <Words>5474</Words>
  <Application>Microsoft Office PowerPoint</Application>
  <PresentationFormat>Widescreen</PresentationFormat>
  <Paragraphs>404</Paragraphs>
  <Slides>35</Slides>
  <Notes>34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35</vt:i4>
      </vt:variant>
    </vt:vector>
  </HeadingPairs>
  <TitlesOfParts>
    <vt:vector size="48" baseType="lpstr">
      <vt:lpstr>Aptos</vt:lpstr>
      <vt:lpstr>Arial</vt:lpstr>
      <vt:lpstr>Calibri</vt:lpstr>
      <vt:lpstr>Courier New</vt:lpstr>
      <vt:lpstr>Segoe UI</vt:lpstr>
      <vt:lpstr>Times New Roman</vt:lpstr>
      <vt:lpstr>CDE Set 1</vt:lpstr>
      <vt:lpstr>CDE Set 2</vt:lpstr>
      <vt:lpstr>CDE Set 3</vt:lpstr>
      <vt:lpstr>CDE Set 4</vt:lpstr>
      <vt:lpstr>CDE Set 5</vt:lpstr>
      <vt:lpstr>CDE Set 6</vt:lpstr>
      <vt:lpstr>CDE Set 7</vt:lpstr>
      <vt:lpstr>As you join us, please type into the Chat a movie or show you’re currenly watching or recently watched that you’d recommend.</vt:lpstr>
      <vt:lpstr>Designing Services and Activities  to Align with the Migrant Education Program  State Service Delivery Plan</vt:lpstr>
      <vt:lpstr>Presenters</vt:lpstr>
      <vt:lpstr>Housekeeping</vt:lpstr>
      <vt:lpstr>Webinar Objectives</vt:lpstr>
      <vt:lpstr>Agenda</vt:lpstr>
      <vt:lpstr>Audience</vt:lpstr>
      <vt:lpstr>Resources for Designing Instructional Services</vt:lpstr>
      <vt:lpstr>MPO Tracking Tool</vt:lpstr>
      <vt:lpstr>Checking for Understanding:  Subgranting Report</vt:lpstr>
      <vt:lpstr>Using the MPO Reports</vt:lpstr>
      <vt:lpstr>Measurable Program Objectives</vt:lpstr>
      <vt:lpstr>Time for Questions</vt:lpstr>
      <vt:lpstr>Example Service: SSDP Strategies</vt:lpstr>
      <vt:lpstr>Example Service: SSDP Strategies (2)</vt:lpstr>
      <vt:lpstr>Example Service: SSDP Strategies (3)</vt:lpstr>
      <vt:lpstr>Example Service: Service Description</vt:lpstr>
      <vt:lpstr>Example Service: Service Description (2)</vt:lpstr>
      <vt:lpstr>Is the Service Description Sufficient?</vt:lpstr>
      <vt:lpstr>Example Service: Key Skills</vt:lpstr>
      <vt:lpstr>Example Service: Instructional Strategies</vt:lpstr>
      <vt:lpstr>Example Service: Staff Development</vt:lpstr>
      <vt:lpstr>Example Service: Expected Outcome and Local Measures</vt:lpstr>
      <vt:lpstr>Example Service: Migrant Students Served and Activity Time</vt:lpstr>
      <vt:lpstr>Any Questions?</vt:lpstr>
      <vt:lpstr>Check for Understanding</vt:lpstr>
      <vt:lpstr>Let’s Take a Break</vt:lpstr>
      <vt:lpstr>Practice</vt:lpstr>
      <vt:lpstr>Breakout Rooms</vt:lpstr>
      <vt:lpstr>Whole Group: Share Findings</vt:lpstr>
      <vt:lpstr>Common Missteps</vt:lpstr>
      <vt:lpstr>Best Practices</vt:lpstr>
      <vt:lpstr>Best Practices (2)</vt:lpstr>
      <vt:lpstr>Any Remaining Questions?</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sclaus</dc:creator>
  <cp:lastModifiedBy>Melissa Mallory</cp:lastModifiedBy>
  <cp:revision>229</cp:revision>
  <dcterms:created xsi:type="dcterms:W3CDTF">2020-08-25T03:09:04Z</dcterms:created>
  <dcterms:modified xsi:type="dcterms:W3CDTF">2024-02-28T19:48:01Z</dcterms:modified>
</cp:coreProperties>
</file>