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  <p:ext uri="GoogleSlidesCustomDataVersion2">
      <go:slidesCustomData xmlns:go="http://customooxmlschemas.google.com/" r:id="rId37" roundtripDataSignature="AMtx7miIYjfaA7S8QPlIppaMmTo/OmEu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6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9deaa4d3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19deaa4d3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9deaa4d3f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19deaa4d3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9deaa4d3f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19deaa4d3f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9deaa4d3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19deaa4d3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9deaa4d3f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19deaa4d3f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9deaa4d3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19deaa4d3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9deaa4d3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19deaa4d3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9deaa4d3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19deaa4d3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9deaa4d3f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19deaa4d3f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9deaa4d3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19deaa4d3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Systemic SEL has been identified by 4 overarching focus areas: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1C232"/>
                </a:highlight>
              </a:rPr>
              <a:t>Yellow</a:t>
            </a:r>
            <a:r>
              <a:rPr lang="en">
                <a:solidFill>
                  <a:schemeClr val="dk1"/>
                </a:solidFill>
              </a:rPr>
              <a:t>: Building Foundational Support &amp; Plan. This focuses on teams &amp; their structure for addressing SEL specifically: their vision &amp; plan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accent6"/>
                </a:highlight>
              </a:rPr>
              <a:t>Green</a:t>
            </a:r>
            <a:r>
              <a:rPr lang="en">
                <a:solidFill>
                  <a:schemeClr val="dk1"/>
                </a:solidFill>
              </a:rPr>
              <a:t> Implementation 2: Adult SEL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accent6"/>
                </a:highlight>
              </a:rPr>
              <a:t>Green</a:t>
            </a:r>
            <a:r>
              <a:rPr lang="en">
                <a:solidFill>
                  <a:schemeClr val="dk1"/>
                </a:solidFill>
              </a:rPr>
              <a:t> Implementation 3: Student SEL. Robust because it addresses: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explicit instruction,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integrated practices,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being culturally responsive,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climate &amp; culture,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elevating student voice,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student-centered discipline policies,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tiers of support for SEL, and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family &amp; community partnerships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0DBAFF"/>
                </a:highlight>
              </a:rPr>
              <a:t>Blue</a:t>
            </a:r>
            <a:r>
              <a:rPr lang="en">
                <a:solidFill>
                  <a:schemeClr val="dk1"/>
                </a:solidFill>
              </a:rPr>
              <a:t>: Continuous Improvement considerations: Which should be woven into all 3 focus areas above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9deaa4d3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19deaa4d3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9deaa4d3f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19deaa4d3f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Clarify 2 words you’ll  see throughout: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/>
              <a:t>Stakeholders</a:t>
            </a:r>
            <a:r>
              <a:rPr lang="en"/>
              <a:t> refers to: stu, staff, families, community partners, Out of school time providers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/>
              <a:t>“SEL Team”</a:t>
            </a:r>
            <a:r>
              <a:rPr lang="en"/>
              <a:t> can refer to any existing leadership team: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PBIS team, MTSS team, Leadership Team, etc that is already established and is</a:t>
            </a:r>
            <a:r>
              <a:rPr b="1" lang="en"/>
              <a:t> looking to expand SEL</a:t>
            </a:r>
            <a:r>
              <a:rPr lang="en"/>
              <a:t> into its system.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does not imply that a separate SEL Team needs to be established.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Optional Text Box: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Where you can note that you may be doing certain portions of the work under one number, but not ALL. For example: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Your team must mark a 1 because you have a team that meets occasionally, but the team doesn’t have any structured roles or responsibilities.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may want to note in the Optional text box that your team meets occasionally (noted in the 2)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honors the work that you are doing in this focus area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19deaa4d3f_0_37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319deaa4d3f_0_37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319deaa4d3f_0_3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19deaa4d3f_0_40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319deaa4d3f_0_40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319deaa4d3f_0_4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19deaa4d3f_0_4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0" name="Google Shape;60;p2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2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6" name="Google Shape;66;p2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7" name="Google Shape;67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" name="Google Shape;77;p29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8" name="Google Shape;78;p2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3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0" name="Google Shape;90;p3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19deaa4d3f_0_3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g319deaa4d3f_0_3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g319deaa4d3f_0_3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98" name="Google Shape;9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4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4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2" name="Google Shape;10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 showMasterSp="0">
  <p:cSld name="DEFAULT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sel_clear.tif"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00" y="4600575"/>
            <a:ext cx="384739" cy="299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6"/>
          <p:cNvCxnSpPr/>
          <p:nvPr/>
        </p:nvCxnSpPr>
        <p:spPr>
          <a:xfrm>
            <a:off x="352425" y="342900"/>
            <a:ext cx="0" cy="387300"/>
          </a:xfrm>
          <a:prstGeom prst="straightConnector1">
            <a:avLst/>
          </a:prstGeom>
          <a:noFill/>
          <a:ln cap="flat" cmpd="sng" w="63500">
            <a:solidFill>
              <a:srgbClr val="0078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36"/>
          <p:cNvSpPr txBox="1"/>
          <p:nvPr>
            <p:ph type="title"/>
          </p:nvPr>
        </p:nvSpPr>
        <p:spPr>
          <a:xfrm>
            <a:off x="438150" y="285705"/>
            <a:ext cx="27243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None/>
              <a:defRPr b="1" i="0" sz="2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/>
            </a:lvl9pPr>
          </a:lstStyle>
          <a:p/>
        </p:txBody>
      </p:sp>
      <p:sp>
        <p:nvSpPr>
          <p:cNvPr id="109" name="Google Shape;109;p36"/>
          <p:cNvSpPr txBox="1"/>
          <p:nvPr>
            <p:ph idx="12" type="sldNum"/>
          </p:nvPr>
        </p:nvSpPr>
        <p:spPr>
          <a:xfrm>
            <a:off x="8710613" y="4886325"/>
            <a:ext cx="8667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950" lIns="41900" spcFirstLastPara="1" rIns="41900" wrap="square" tIns="209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3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82A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19deaa4d3f_0_37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319deaa4d3f_0_3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19deaa4d3f_0_3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319deaa4d3f_0_38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319deaa4d3f_0_3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19deaa4d3f_0_3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9deaa4d3f_0_3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319deaa4d3f_0_3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19deaa4d3f_0_39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319deaa4d3f_0_39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319deaa4d3f_0_3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19deaa4d3f_0_39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319deaa4d3f_0_3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19deaa4d3f_0_39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319deaa4d3f_0_39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319deaa4d3f_0_39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319deaa4d3f_0_39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319deaa4d3f_0_3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19deaa4d3f_0_40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319deaa4d3f_0_4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19deaa4d3f_0_3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19deaa4d3f_0_3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19deaa4d3f_0_3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s://drive.google.com/file/d/13H57-qIiYeMXvqJ-n5MQ0yyCmh4YcvHk/view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s://drive.google.com/file/d/13H57-qIiYeMXvqJ-n5MQ0yyCmh4YcvHk/view?usp=sharing" TargetMode="External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hyperlink" Target="https://docs.google.com/presentation/d/1ee0KELc459MFuOrWyZPBkIBNYBRSGd1-pTHdebXWBUo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3H57-qIiYeMXvqJ-n5MQ0yyCmh4YcvHk/view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9deaa4d3f_0_69"/>
          <p:cNvSpPr txBox="1"/>
          <p:nvPr/>
        </p:nvSpPr>
        <p:spPr>
          <a:xfrm>
            <a:off x="889650" y="1315750"/>
            <a:ext cx="778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2F4A"/>
                </a:solidFill>
                <a:latin typeface="Roboto"/>
                <a:ea typeface="Roboto"/>
                <a:cs typeface="Roboto"/>
                <a:sym typeface="Roboto"/>
              </a:rPr>
              <a:t>SEL Implementation Assessment Guidance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319deaa4d3f_0_69"/>
          <p:cNvSpPr txBox="1"/>
          <p:nvPr/>
        </p:nvSpPr>
        <p:spPr>
          <a:xfrm>
            <a:off x="0" y="2588400"/>
            <a:ext cx="9144000" cy="2555100"/>
          </a:xfrm>
          <a:prstGeom prst="rect">
            <a:avLst/>
          </a:prstGeom>
          <a:solidFill>
            <a:srgbClr val="98C98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1B: Plan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4608025" y="3054425"/>
            <a:ext cx="1327500" cy="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highlight>
                <a:srgbClr val="B6D7A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2675"/>
            <a:ext cx="9144001" cy="356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9deaa4d3f_0_270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19deaa4d3f_0_270"/>
          <p:cNvSpPr txBox="1"/>
          <p:nvPr/>
        </p:nvSpPr>
        <p:spPr>
          <a:xfrm>
            <a:off x="63900" y="646925"/>
            <a:ext cx="39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Focus Area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19deaa4d3f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675" y="842600"/>
            <a:ext cx="3387250" cy="36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19deaa4d3f_0_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7300" y="842600"/>
            <a:ext cx="2286000" cy="20002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2" name="Google Shape;252;g319deaa4d3f_0_270"/>
          <p:cNvSpPr/>
          <p:nvPr/>
        </p:nvSpPr>
        <p:spPr>
          <a:xfrm>
            <a:off x="313925" y="1666225"/>
            <a:ext cx="1880100" cy="12477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 items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2: Strengthen Adult SEL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50" y="1264150"/>
            <a:ext cx="6830922" cy="38793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9deaa4d3f_0_282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19deaa4d3f_0_282"/>
          <p:cNvSpPr txBox="1"/>
          <p:nvPr/>
        </p:nvSpPr>
        <p:spPr>
          <a:xfrm>
            <a:off x="63900" y="646925"/>
            <a:ext cx="39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Focus Area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319deaa4d3f_0_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2750" y="646925"/>
            <a:ext cx="3440750" cy="36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19deaa4d3f_0_282"/>
          <p:cNvSpPr/>
          <p:nvPr/>
        </p:nvSpPr>
        <p:spPr>
          <a:xfrm>
            <a:off x="289775" y="1505250"/>
            <a:ext cx="1880100" cy="1247700"/>
          </a:xfrm>
          <a:prstGeom prst="roundRect">
            <a:avLst>
              <a:gd fmla="val 16667" name="adj"/>
            </a:avLst>
          </a:prstGeom>
          <a:solidFill>
            <a:srgbClr val="00938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 items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3: Promote SEL for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72" name="Google Shape;2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3450" y="1277050"/>
            <a:ext cx="5573654" cy="3866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>
            <p:ph type="title"/>
          </p:nvPr>
        </p:nvSpPr>
        <p:spPr>
          <a:xfrm>
            <a:off x="21750" y="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Continued: Promote SEL for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-28675" y="420925"/>
            <a:ext cx="9205800" cy="104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9225" y="623700"/>
            <a:ext cx="6084349" cy="25368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9225" y="3114250"/>
            <a:ext cx="6084349" cy="1960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9deaa4d3f_0_290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19deaa4d3f_0_290"/>
          <p:cNvSpPr txBox="1"/>
          <p:nvPr/>
        </p:nvSpPr>
        <p:spPr>
          <a:xfrm>
            <a:off x="63900" y="646925"/>
            <a:ext cx="39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Focus Area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319deaa4d3f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450" y="731500"/>
            <a:ext cx="3372775" cy="36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19deaa4d3f_0_290"/>
          <p:cNvSpPr/>
          <p:nvPr/>
        </p:nvSpPr>
        <p:spPr>
          <a:xfrm>
            <a:off x="289775" y="1505250"/>
            <a:ext cx="1880100" cy="1247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 items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4: Continuous Improvement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" y="1642925"/>
            <a:ext cx="9143999" cy="26246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9deaa4d3f_0_300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19deaa4d3f_0_300"/>
          <p:cNvSpPr txBox="1"/>
          <p:nvPr/>
        </p:nvSpPr>
        <p:spPr>
          <a:xfrm>
            <a:off x="63900" y="646925"/>
            <a:ext cx="39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Now What?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19deaa4d3f_0_300"/>
          <p:cNvSpPr txBox="1"/>
          <p:nvPr/>
        </p:nvSpPr>
        <p:spPr>
          <a:xfrm>
            <a:off x="63900" y="1338250"/>
            <a:ext cx="8733900" cy="2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a team, look at the results.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Discuss: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are your school’s areas of strength (scoring 3’s and 4’s)?</a:t>
            </a:r>
            <a:endParaRPr b="0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are your school’s areas of need (1’s and 2’s)?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could be ONE item to focus efforts on for improvement? </a:t>
            </a:r>
            <a:endParaRPr b="0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Recorder</a:t>
            </a:r>
            <a:r>
              <a:rPr b="0" i="0" lang="en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note the </a:t>
            </a: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areas of strength &amp; need</a:t>
            </a:r>
            <a:r>
              <a:rPr b="0" i="0" lang="en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on the results hard copy.</a:t>
            </a:r>
            <a:r>
              <a:rPr b="0" i="0" lang="en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2" name="Google Shape;302;g319deaa4d3f_0_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09" y="3190296"/>
            <a:ext cx="239750" cy="239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9deaa4d3f_0_78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19deaa4d3f_0_78"/>
          <p:cNvSpPr txBox="1"/>
          <p:nvPr/>
        </p:nvSpPr>
        <p:spPr>
          <a:xfrm>
            <a:off x="63900" y="646925"/>
            <a:ext cx="374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What you will Need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319deaa4d3f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525" y="1460788"/>
            <a:ext cx="2249825" cy="22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19deaa4d3f_0_78"/>
          <p:cNvSpPr txBox="1"/>
          <p:nvPr/>
        </p:nvSpPr>
        <p:spPr>
          <a:xfrm>
            <a:off x="3871700" y="784575"/>
            <a:ext cx="47781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2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60-90 minutes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37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2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of: </a:t>
            </a:r>
            <a:r>
              <a:rPr b="0" i="0" lang="en" sz="1400" u="none" cap="none" strike="noStrike">
                <a:solidFill>
                  <a:schemeClr val="dk1"/>
                </a:solidFill>
                <a:highlight>
                  <a:srgbClr val="FEFEFE"/>
                </a:highlight>
                <a:latin typeface="Roboto"/>
                <a:ea typeface="Roboto"/>
                <a:cs typeface="Roboto"/>
                <a:sym typeface="Roboto"/>
              </a:rPr>
              <a:t>an administrator, educators representing varying grade levels/subject areas, counselors, psychologists, coaches, and other support staff in order to get multiple perspectives</a:t>
            </a:r>
            <a:endParaRPr b="0" i="0" sz="1400" u="none" cap="none" strike="noStrike">
              <a:solidFill>
                <a:schemeClr val="dk1"/>
              </a:solidFill>
              <a:highlight>
                <a:srgbClr val="FEFEFE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rgbClr val="FEFEFE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1" i="0" lang="en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Rubric</a:t>
            </a: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Each member has a hard copy.</a:t>
            </a:r>
            <a:endParaRPr b="1" i="0" sz="1400" u="none" cap="none" strike="noStrike">
              <a:solidFill>
                <a:srgbClr val="002F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a </a:t>
            </a: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Facilitator</a:t>
            </a: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n" sz="1400" u="none" cap="none" strike="noStrike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Read off the item &amp; number and facilitates the scoring process.</a:t>
            </a:r>
            <a:endParaRPr b="0" i="0" sz="1400" u="none" cap="none" strike="noStrike">
              <a:solidFill>
                <a:srgbClr val="31394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 a </a:t>
            </a: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Recorder</a:t>
            </a: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n" sz="1400" u="none" cap="none" strike="noStrike">
                <a:solidFill>
                  <a:srgbClr val="31394D"/>
                </a:solidFill>
                <a:latin typeface="Roboto"/>
                <a:ea typeface="Roboto"/>
                <a:cs typeface="Roboto"/>
                <a:sym typeface="Roboto"/>
              </a:rPr>
              <a:t>Records scores on a hard copy rubric.</a:t>
            </a:r>
            <a:endParaRPr b="0" i="0" sz="1400" u="none" cap="none" strike="noStrike">
              <a:solidFill>
                <a:schemeClr val="dk1"/>
              </a:solidFill>
              <a:highlight>
                <a:srgbClr val="FEFEFE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9deaa4d3f_0_149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19deaa4d3f_0_149"/>
          <p:cNvSpPr txBox="1"/>
          <p:nvPr/>
        </p:nvSpPr>
        <p:spPr>
          <a:xfrm>
            <a:off x="63900" y="6469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Recorder’s Role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319deaa4d3f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250" y="1702800"/>
            <a:ext cx="1317176" cy="1317176"/>
          </a:xfrm>
          <a:prstGeom prst="rect">
            <a:avLst/>
          </a:prstGeom>
          <a:noFill/>
          <a:ln cap="flat" cmpd="sng" w="28575">
            <a:solidFill>
              <a:srgbClr val="B0C1C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g319deaa4d3f_0_149"/>
          <p:cNvSpPr txBox="1"/>
          <p:nvPr/>
        </p:nvSpPr>
        <p:spPr>
          <a:xfrm>
            <a:off x="4057300" y="239600"/>
            <a:ext cx="4041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Has a clean hard copy of the </a:t>
            </a:r>
            <a:r>
              <a:rPr b="1" i="0" lang="en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rubric</a:t>
            </a: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record scores from the Facilitator.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Provides the </a:t>
            </a:r>
            <a:r>
              <a:rPr b="1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 results to the site administrator</a:t>
            </a:r>
            <a:r>
              <a:rPr b="0" i="0" lang="en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&amp; leadership team to reflect upon.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319deaa4d3f_0_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7300" y="1057351"/>
            <a:ext cx="3842000" cy="22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9deaa4d3f_0_149"/>
          <p:cNvSpPr/>
          <p:nvPr/>
        </p:nvSpPr>
        <p:spPr>
          <a:xfrm>
            <a:off x="5423050" y="1325800"/>
            <a:ext cx="750600" cy="5271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19deaa4d3f_0_149"/>
          <p:cNvSpPr/>
          <p:nvPr/>
        </p:nvSpPr>
        <p:spPr>
          <a:xfrm>
            <a:off x="5423050" y="1852900"/>
            <a:ext cx="750600" cy="5271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19deaa4d3f_0_149"/>
          <p:cNvSpPr/>
          <p:nvPr/>
        </p:nvSpPr>
        <p:spPr>
          <a:xfrm>
            <a:off x="6974450" y="2428100"/>
            <a:ext cx="750600" cy="5271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19deaa4d3f_0_149"/>
          <p:cNvSpPr/>
          <p:nvPr/>
        </p:nvSpPr>
        <p:spPr>
          <a:xfrm>
            <a:off x="6173650" y="2955200"/>
            <a:ext cx="687000" cy="386700"/>
          </a:xfrm>
          <a:prstGeom prst="ellipse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19deaa4d3f_0_149"/>
          <p:cNvSpPr/>
          <p:nvPr/>
        </p:nvSpPr>
        <p:spPr>
          <a:xfrm>
            <a:off x="3281000" y="285400"/>
            <a:ext cx="663900" cy="6087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4F4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g319deaa4d3f_0_149"/>
          <p:cNvSpPr/>
          <p:nvPr/>
        </p:nvSpPr>
        <p:spPr>
          <a:xfrm>
            <a:off x="3281000" y="3696425"/>
            <a:ext cx="663900" cy="6087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4F4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9deaa4d3f_0_155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19deaa4d3f_0_155"/>
          <p:cNvSpPr txBox="1"/>
          <p:nvPr/>
        </p:nvSpPr>
        <p:spPr>
          <a:xfrm>
            <a:off x="63900" y="646925"/>
            <a:ext cx="367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Facilitator’s Role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19deaa4d3f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75" y="1338250"/>
            <a:ext cx="1713225" cy="14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19deaa4d3f_0_155"/>
          <p:cNvSpPr/>
          <p:nvPr/>
        </p:nvSpPr>
        <p:spPr>
          <a:xfrm>
            <a:off x="4526950" y="724675"/>
            <a:ext cx="663900" cy="6087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4F4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319deaa4d3f_0_155"/>
          <p:cNvSpPr txBox="1"/>
          <p:nvPr/>
        </p:nvSpPr>
        <p:spPr>
          <a:xfrm>
            <a:off x="5298875" y="760300"/>
            <a:ext cx="35673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 each item &amp; number aloud, one row at a time.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319deaa4d3f_0_155"/>
          <p:cNvSpPr txBox="1"/>
          <p:nvPr/>
        </p:nvSpPr>
        <p:spPr>
          <a:xfrm>
            <a:off x="5330825" y="1727750"/>
            <a:ext cx="35673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Allow time for team members to score each item individually 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their paper after</a:t>
            </a:r>
            <a:r>
              <a:rPr b="0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you read it aloud.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319deaa4d3f_0_155"/>
          <p:cNvSpPr/>
          <p:nvPr/>
        </p:nvSpPr>
        <p:spPr>
          <a:xfrm>
            <a:off x="4526950" y="1782600"/>
            <a:ext cx="663900" cy="6087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4F4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g319deaa4d3f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7025" y="2609300"/>
            <a:ext cx="2654552" cy="8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19deaa4d3f_0_155"/>
          <p:cNvSpPr/>
          <p:nvPr/>
        </p:nvSpPr>
        <p:spPr>
          <a:xfrm>
            <a:off x="6269950" y="2704075"/>
            <a:ext cx="346500" cy="3039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19deaa4d3f_0_155"/>
          <p:cNvSpPr/>
          <p:nvPr/>
        </p:nvSpPr>
        <p:spPr>
          <a:xfrm>
            <a:off x="6269950" y="3007975"/>
            <a:ext cx="346500" cy="3039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19deaa4d3f_0_155"/>
          <p:cNvSpPr/>
          <p:nvPr/>
        </p:nvSpPr>
        <p:spPr>
          <a:xfrm>
            <a:off x="6678600" y="3234100"/>
            <a:ext cx="543900" cy="207900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19deaa4d3f_0_155"/>
          <p:cNvSpPr/>
          <p:nvPr/>
        </p:nvSpPr>
        <p:spPr>
          <a:xfrm>
            <a:off x="4526950" y="3769075"/>
            <a:ext cx="663900" cy="6087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4F47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g319deaa4d3f_0_155"/>
          <p:cNvSpPr txBox="1"/>
          <p:nvPr/>
        </p:nvSpPr>
        <p:spPr>
          <a:xfrm>
            <a:off x="5298875" y="3732175"/>
            <a:ext cx="30075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Lead the team in the process for agreement (reaching consensus) in scoring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319deaa4d3f_0_155"/>
          <p:cNvSpPr txBox="1"/>
          <p:nvPr/>
        </p:nvSpPr>
        <p:spPr>
          <a:xfrm>
            <a:off x="31950" y="4153800"/>
            <a:ext cx="367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B682D"/>
                </a:solidFill>
                <a:latin typeface="Roboto"/>
                <a:ea typeface="Roboto"/>
                <a:cs typeface="Roboto"/>
                <a:sym typeface="Roboto"/>
              </a:rPr>
              <a:t>Check out Facilitation Tips in this </a:t>
            </a:r>
            <a:r>
              <a:rPr b="0" i="0" lang="en" sz="12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0" i="0" sz="11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9deaa4d3f_0_213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19deaa4d3f_0_213"/>
          <p:cNvSpPr txBox="1"/>
          <p:nvPr/>
        </p:nvSpPr>
        <p:spPr>
          <a:xfrm>
            <a:off x="63900" y="494525"/>
            <a:ext cx="8498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Facilitator’s Role- </a:t>
            </a:r>
            <a:r>
              <a:rPr b="1" i="0" lang="en" sz="26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Scoring &amp; Reaching Consensus</a:t>
            </a:r>
            <a:endParaRPr b="1" i="1" sz="22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319deaa4d3f_0_213"/>
          <p:cNvSpPr txBox="1"/>
          <p:nvPr/>
        </p:nvSpPr>
        <p:spPr>
          <a:xfrm>
            <a:off x="63900" y="869250"/>
            <a:ext cx="810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this process to help your team agree upon a score for each item (row) for each of the following Focus Areas.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19deaa4d3f_0_213"/>
          <p:cNvSpPr txBox="1"/>
          <p:nvPr>
            <p:ph idx="1" type="body"/>
          </p:nvPr>
        </p:nvSpPr>
        <p:spPr>
          <a:xfrm>
            <a:off x="325825" y="1505700"/>
            <a:ext cx="33210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2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Support </a:t>
            </a:r>
            <a:r>
              <a:rPr b="1" lang="en" sz="12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Individual</a:t>
            </a:r>
            <a:r>
              <a:rPr b="1" lang="en" sz="12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Scoring</a:t>
            </a:r>
            <a:endParaRPr b="1" sz="1200" u="sng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 one item (row) aloud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Remind them to consider the </a:t>
            </a:r>
            <a:r>
              <a:rPr lang="en" sz="11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current stage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of implementation at the school.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Prompt them to circle the score (1-4) for that item on their rubric hard copy.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0" name="Google Shape;170;g319deaa4d3f_0_213"/>
          <p:cNvGrpSpPr/>
          <p:nvPr/>
        </p:nvGrpSpPr>
        <p:grpSpPr>
          <a:xfrm>
            <a:off x="98914" y="1290447"/>
            <a:ext cx="753880" cy="664713"/>
            <a:chOff x="1757683" y="2438763"/>
            <a:chExt cx="369350" cy="393228"/>
          </a:xfrm>
        </p:grpSpPr>
        <p:sp>
          <p:nvSpPr>
            <p:cNvPr id="171" name="Google Shape;171;g319deaa4d3f_0_213"/>
            <p:cNvSpPr/>
            <p:nvPr/>
          </p:nvSpPr>
          <p:spPr>
            <a:xfrm>
              <a:off x="1762978" y="2438763"/>
              <a:ext cx="364055" cy="393228"/>
            </a:xfrm>
            <a:custGeom>
              <a:rect b="b" l="l" r="r" t="t"/>
              <a:pathLst>
                <a:path extrusionOk="0" h="12232" w="12232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11698"/>
                  </a:lnTo>
                  <a:cubicBezTo>
                    <a:pt x="0" y="11991"/>
                    <a:pt x="240" y="12231"/>
                    <a:pt x="538" y="12231"/>
                  </a:cubicBezTo>
                  <a:lnTo>
                    <a:pt x="11693" y="12231"/>
                  </a:lnTo>
                  <a:cubicBezTo>
                    <a:pt x="11991" y="12231"/>
                    <a:pt x="12231" y="11991"/>
                    <a:pt x="12231" y="11698"/>
                  </a:cubicBez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19deaa4d3f_0_213"/>
            <p:cNvSpPr/>
            <p:nvPr/>
          </p:nvSpPr>
          <p:spPr>
            <a:xfrm>
              <a:off x="2047208" y="2469716"/>
              <a:ext cx="35997" cy="320234"/>
            </a:xfrm>
            <a:custGeom>
              <a:rect b="b" l="l" r="r" t="t"/>
              <a:pathLst>
                <a:path extrusionOk="0" h="12232" w="1375">
                  <a:moveTo>
                    <a:pt x="0" y="0"/>
                  </a:moveTo>
                  <a:lnTo>
                    <a:pt x="0" y="12231"/>
                  </a:lnTo>
                  <a:lnTo>
                    <a:pt x="836" y="12231"/>
                  </a:lnTo>
                  <a:cubicBezTo>
                    <a:pt x="1134" y="12231"/>
                    <a:pt x="1374" y="11991"/>
                    <a:pt x="1374" y="11698"/>
                  </a:cubicBez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319deaa4d3f_0_213"/>
            <p:cNvSpPr/>
            <p:nvPr/>
          </p:nvSpPr>
          <p:spPr>
            <a:xfrm>
              <a:off x="1762972" y="2469716"/>
              <a:ext cx="320234" cy="57753"/>
            </a:xfrm>
            <a:custGeom>
              <a:rect b="b" l="l" r="r" t="t"/>
              <a:pathLst>
                <a:path extrusionOk="0" h="2206" w="12232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2205"/>
                  </a:lnTo>
                  <a:lnTo>
                    <a:pt x="12231" y="2205"/>
                  </a:ln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319deaa4d3f_0_213"/>
            <p:cNvSpPr/>
            <p:nvPr/>
          </p:nvSpPr>
          <p:spPr>
            <a:xfrm>
              <a:off x="2047208" y="2469716"/>
              <a:ext cx="35997" cy="57753"/>
            </a:xfrm>
            <a:custGeom>
              <a:rect b="b" l="l" r="r" t="t"/>
              <a:pathLst>
                <a:path extrusionOk="0" h="2206" w="1375">
                  <a:moveTo>
                    <a:pt x="0" y="0"/>
                  </a:moveTo>
                  <a:lnTo>
                    <a:pt x="0" y="2205"/>
                  </a:lnTo>
                  <a:lnTo>
                    <a:pt x="1374" y="2205"/>
                  </a:ln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319deaa4d3f_0_213"/>
            <p:cNvSpPr/>
            <p:nvPr/>
          </p:nvSpPr>
          <p:spPr>
            <a:xfrm>
              <a:off x="1796168" y="2444059"/>
              <a:ext cx="29583" cy="51575"/>
            </a:xfrm>
            <a:custGeom>
              <a:rect b="b" l="l" r="r" t="t"/>
              <a:pathLst>
                <a:path extrusionOk="0" h="1970" w="1130">
                  <a:moveTo>
                    <a:pt x="567" y="0"/>
                  </a:moveTo>
                  <a:cubicBezTo>
                    <a:pt x="255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5" y="1970"/>
                    <a:pt x="567" y="1970"/>
                  </a:cubicBezTo>
                  <a:cubicBezTo>
                    <a:pt x="875" y="1970"/>
                    <a:pt x="1129" y="1720"/>
                    <a:pt x="1129" y="1408"/>
                  </a:cubicBezTo>
                  <a:lnTo>
                    <a:pt x="1129" y="567"/>
                  </a:lnTo>
                  <a:cubicBezTo>
                    <a:pt x="1129" y="255"/>
                    <a:pt x="875" y="0"/>
                    <a:pt x="56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19deaa4d3f_0_213"/>
            <p:cNvSpPr/>
            <p:nvPr/>
          </p:nvSpPr>
          <p:spPr>
            <a:xfrm>
              <a:off x="1870859" y="2444059"/>
              <a:ext cx="29583" cy="51575"/>
            </a:xfrm>
            <a:custGeom>
              <a:rect b="b" l="l" r="r" t="t"/>
              <a:pathLst>
                <a:path extrusionOk="0" h="1970" w="1130">
                  <a:moveTo>
                    <a:pt x="568" y="0"/>
                  </a:moveTo>
                  <a:cubicBezTo>
                    <a:pt x="256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6" y="1970"/>
                    <a:pt x="568" y="1970"/>
                  </a:cubicBezTo>
                  <a:cubicBezTo>
                    <a:pt x="880" y="1970"/>
                    <a:pt x="1130" y="1715"/>
                    <a:pt x="1130" y="1403"/>
                  </a:cubicBezTo>
                  <a:lnTo>
                    <a:pt x="1130" y="562"/>
                  </a:lnTo>
                  <a:cubicBezTo>
                    <a:pt x="1130" y="255"/>
                    <a:pt x="875" y="0"/>
                    <a:pt x="56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319deaa4d3f_0_213"/>
            <p:cNvSpPr/>
            <p:nvPr/>
          </p:nvSpPr>
          <p:spPr>
            <a:xfrm>
              <a:off x="1945708" y="2444059"/>
              <a:ext cx="29453" cy="51575"/>
            </a:xfrm>
            <a:custGeom>
              <a:rect b="b" l="l" r="r" t="t"/>
              <a:pathLst>
                <a:path extrusionOk="0" h="1970" w="1125">
                  <a:moveTo>
                    <a:pt x="562" y="0"/>
                  </a:moveTo>
                  <a:cubicBezTo>
                    <a:pt x="250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0" y="1970"/>
                    <a:pt x="562" y="1970"/>
                  </a:cubicBezTo>
                  <a:cubicBezTo>
                    <a:pt x="875" y="1970"/>
                    <a:pt x="1124" y="1720"/>
                    <a:pt x="1124" y="1408"/>
                  </a:cubicBezTo>
                  <a:lnTo>
                    <a:pt x="1124" y="567"/>
                  </a:lnTo>
                  <a:cubicBezTo>
                    <a:pt x="1124" y="255"/>
                    <a:pt x="875" y="0"/>
                    <a:pt x="56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319deaa4d3f_0_213"/>
            <p:cNvSpPr/>
            <p:nvPr/>
          </p:nvSpPr>
          <p:spPr>
            <a:xfrm>
              <a:off x="2020399" y="2444059"/>
              <a:ext cx="29479" cy="51575"/>
            </a:xfrm>
            <a:custGeom>
              <a:rect b="b" l="l" r="r" t="t"/>
              <a:pathLst>
                <a:path extrusionOk="0" h="1970" w="1126">
                  <a:moveTo>
                    <a:pt x="563" y="0"/>
                  </a:moveTo>
                  <a:cubicBezTo>
                    <a:pt x="251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1" y="1970"/>
                    <a:pt x="563" y="1970"/>
                  </a:cubicBezTo>
                  <a:cubicBezTo>
                    <a:pt x="875" y="1970"/>
                    <a:pt x="1125" y="1720"/>
                    <a:pt x="1125" y="1408"/>
                  </a:cubicBezTo>
                  <a:lnTo>
                    <a:pt x="1125" y="567"/>
                  </a:lnTo>
                  <a:cubicBezTo>
                    <a:pt x="1125" y="255"/>
                    <a:pt x="875" y="0"/>
                    <a:pt x="56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319deaa4d3f_0_213"/>
            <p:cNvSpPr/>
            <p:nvPr/>
          </p:nvSpPr>
          <p:spPr>
            <a:xfrm>
              <a:off x="1757683" y="2438771"/>
              <a:ext cx="330680" cy="300128"/>
            </a:xfrm>
            <a:custGeom>
              <a:rect b="b" l="l" r="r" t="t"/>
              <a:pathLst>
                <a:path extrusionOk="0" h="11464" w="12631">
                  <a:moveTo>
                    <a:pt x="2037" y="399"/>
                  </a:moveTo>
                  <a:cubicBezTo>
                    <a:pt x="2239" y="399"/>
                    <a:pt x="2397" y="562"/>
                    <a:pt x="2402" y="764"/>
                  </a:cubicBezTo>
                  <a:lnTo>
                    <a:pt x="2402" y="1605"/>
                  </a:lnTo>
                  <a:cubicBezTo>
                    <a:pt x="2397" y="1807"/>
                    <a:pt x="2239" y="1970"/>
                    <a:pt x="2037" y="1970"/>
                  </a:cubicBezTo>
                  <a:cubicBezTo>
                    <a:pt x="1835" y="1970"/>
                    <a:pt x="1672" y="1807"/>
                    <a:pt x="1672" y="1605"/>
                  </a:cubicBezTo>
                  <a:lnTo>
                    <a:pt x="1672" y="764"/>
                  </a:lnTo>
                  <a:cubicBezTo>
                    <a:pt x="1672" y="562"/>
                    <a:pt x="1835" y="404"/>
                    <a:pt x="2037" y="399"/>
                  </a:cubicBezTo>
                  <a:close/>
                  <a:moveTo>
                    <a:pt x="4891" y="399"/>
                  </a:moveTo>
                  <a:cubicBezTo>
                    <a:pt x="5093" y="399"/>
                    <a:pt x="5256" y="562"/>
                    <a:pt x="5256" y="764"/>
                  </a:cubicBezTo>
                  <a:lnTo>
                    <a:pt x="5256" y="1605"/>
                  </a:lnTo>
                  <a:cubicBezTo>
                    <a:pt x="5256" y="1807"/>
                    <a:pt x="5093" y="1970"/>
                    <a:pt x="4891" y="1970"/>
                  </a:cubicBezTo>
                  <a:cubicBezTo>
                    <a:pt x="4689" y="1970"/>
                    <a:pt x="4526" y="1807"/>
                    <a:pt x="4526" y="1605"/>
                  </a:cubicBezTo>
                  <a:lnTo>
                    <a:pt x="4526" y="764"/>
                  </a:lnTo>
                  <a:cubicBezTo>
                    <a:pt x="4526" y="562"/>
                    <a:pt x="4689" y="399"/>
                    <a:pt x="4891" y="399"/>
                  </a:cubicBezTo>
                  <a:close/>
                  <a:moveTo>
                    <a:pt x="7744" y="399"/>
                  </a:moveTo>
                  <a:cubicBezTo>
                    <a:pt x="7946" y="399"/>
                    <a:pt x="8110" y="562"/>
                    <a:pt x="8110" y="764"/>
                  </a:cubicBezTo>
                  <a:lnTo>
                    <a:pt x="8110" y="1605"/>
                  </a:lnTo>
                  <a:cubicBezTo>
                    <a:pt x="8110" y="1807"/>
                    <a:pt x="7946" y="1970"/>
                    <a:pt x="7744" y="1970"/>
                  </a:cubicBezTo>
                  <a:cubicBezTo>
                    <a:pt x="7543" y="1970"/>
                    <a:pt x="7379" y="1807"/>
                    <a:pt x="7379" y="1605"/>
                  </a:cubicBezTo>
                  <a:lnTo>
                    <a:pt x="7379" y="764"/>
                  </a:lnTo>
                  <a:cubicBezTo>
                    <a:pt x="7379" y="562"/>
                    <a:pt x="7543" y="399"/>
                    <a:pt x="7744" y="399"/>
                  </a:cubicBezTo>
                  <a:close/>
                  <a:moveTo>
                    <a:pt x="10598" y="399"/>
                  </a:moveTo>
                  <a:cubicBezTo>
                    <a:pt x="10800" y="399"/>
                    <a:pt x="10963" y="562"/>
                    <a:pt x="10963" y="764"/>
                  </a:cubicBezTo>
                  <a:lnTo>
                    <a:pt x="10963" y="1605"/>
                  </a:lnTo>
                  <a:cubicBezTo>
                    <a:pt x="10963" y="1807"/>
                    <a:pt x="10800" y="1970"/>
                    <a:pt x="10598" y="1970"/>
                  </a:cubicBezTo>
                  <a:cubicBezTo>
                    <a:pt x="10396" y="1970"/>
                    <a:pt x="10233" y="1807"/>
                    <a:pt x="10233" y="1605"/>
                  </a:cubicBezTo>
                  <a:lnTo>
                    <a:pt x="10233" y="764"/>
                  </a:lnTo>
                  <a:cubicBezTo>
                    <a:pt x="10233" y="562"/>
                    <a:pt x="10396" y="399"/>
                    <a:pt x="10598" y="399"/>
                  </a:cubicBezTo>
                  <a:close/>
                  <a:moveTo>
                    <a:pt x="11900" y="1384"/>
                  </a:moveTo>
                  <a:cubicBezTo>
                    <a:pt x="12082" y="1384"/>
                    <a:pt x="12236" y="1533"/>
                    <a:pt x="12236" y="1720"/>
                  </a:cubicBezTo>
                  <a:lnTo>
                    <a:pt x="12236" y="3185"/>
                  </a:lnTo>
                  <a:lnTo>
                    <a:pt x="399" y="3185"/>
                  </a:lnTo>
                  <a:lnTo>
                    <a:pt x="399" y="1720"/>
                  </a:lnTo>
                  <a:cubicBezTo>
                    <a:pt x="399" y="1533"/>
                    <a:pt x="553" y="1384"/>
                    <a:pt x="740" y="1384"/>
                  </a:cubicBezTo>
                  <a:lnTo>
                    <a:pt x="1273" y="1384"/>
                  </a:lnTo>
                  <a:lnTo>
                    <a:pt x="1273" y="1610"/>
                  </a:lnTo>
                  <a:cubicBezTo>
                    <a:pt x="1273" y="2032"/>
                    <a:pt x="1614" y="2373"/>
                    <a:pt x="2037" y="2373"/>
                  </a:cubicBezTo>
                  <a:cubicBezTo>
                    <a:pt x="2455" y="2373"/>
                    <a:pt x="2796" y="2032"/>
                    <a:pt x="2796" y="1610"/>
                  </a:cubicBezTo>
                  <a:lnTo>
                    <a:pt x="2796" y="1384"/>
                  </a:lnTo>
                  <a:lnTo>
                    <a:pt x="4127" y="1384"/>
                  </a:lnTo>
                  <a:lnTo>
                    <a:pt x="4127" y="1610"/>
                  </a:lnTo>
                  <a:cubicBezTo>
                    <a:pt x="4127" y="2032"/>
                    <a:pt x="4468" y="2373"/>
                    <a:pt x="4891" y="2373"/>
                  </a:cubicBezTo>
                  <a:cubicBezTo>
                    <a:pt x="5309" y="2373"/>
                    <a:pt x="5655" y="2032"/>
                    <a:pt x="5655" y="1610"/>
                  </a:cubicBezTo>
                  <a:lnTo>
                    <a:pt x="5655" y="1384"/>
                  </a:lnTo>
                  <a:lnTo>
                    <a:pt x="6981" y="1384"/>
                  </a:lnTo>
                  <a:lnTo>
                    <a:pt x="6981" y="1610"/>
                  </a:lnTo>
                  <a:cubicBezTo>
                    <a:pt x="6981" y="2032"/>
                    <a:pt x="7322" y="2373"/>
                    <a:pt x="7744" y="2373"/>
                  </a:cubicBezTo>
                  <a:cubicBezTo>
                    <a:pt x="8167" y="2373"/>
                    <a:pt x="8508" y="2032"/>
                    <a:pt x="8508" y="1610"/>
                  </a:cubicBezTo>
                  <a:lnTo>
                    <a:pt x="8508" y="1384"/>
                  </a:lnTo>
                  <a:lnTo>
                    <a:pt x="9839" y="1384"/>
                  </a:lnTo>
                  <a:lnTo>
                    <a:pt x="9839" y="1610"/>
                  </a:lnTo>
                  <a:cubicBezTo>
                    <a:pt x="9839" y="2032"/>
                    <a:pt x="10180" y="2373"/>
                    <a:pt x="10598" y="2373"/>
                  </a:cubicBezTo>
                  <a:cubicBezTo>
                    <a:pt x="11021" y="2373"/>
                    <a:pt x="11362" y="2032"/>
                    <a:pt x="11362" y="1610"/>
                  </a:cubicBezTo>
                  <a:lnTo>
                    <a:pt x="11362" y="1384"/>
                  </a:lnTo>
                  <a:close/>
                  <a:moveTo>
                    <a:pt x="2037" y="0"/>
                  </a:moveTo>
                  <a:cubicBezTo>
                    <a:pt x="1614" y="0"/>
                    <a:pt x="1273" y="341"/>
                    <a:pt x="1273" y="764"/>
                  </a:cubicBezTo>
                  <a:lnTo>
                    <a:pt x="1273" y="985"/>
                  </a:lnTo>
                  <a:lnTo>
                    <a:pt x="740" y="985"/>
                  </a:lnTo>
                  <a:cubicBezTo>
                    <a:pt x="332" y="985"/>
                    <a:pt x="0" y="1312"/>
                    <a:pt x="0" y="1720"/>
                  </a:cubicBezTo>
                  <a:lnTo>
                    <a:pt x="0" y="4521"/>
                  </a:lnTo>
                  <a:cubicBezTo>
                    <a:pt x="0" y="4655"/>
                    <a:pt x="100" y="4723"/>
                    <a:pt x="200" y="4723"/>
                  </a:cubicBezTo>
                  <a:cubicBezTo>
                    <a:pt x="299" y="4723"/>
                    <a:pt x="399" y="4655"/>
                    <a:pt x="399" y="4521"/>
                  </a:cubicBezTo>
                  <a:lnTo>
                    <a:pt x="399" y="3584"/>
                  </a:lnTo>
                  <a:lnTo>
                    <a:pt x="12231" y="3584"/>
                  </a:lnTo>
                  <a:lnTo>
                    <a:pt x="12231" y="11266"/>
                  </a:lnTo>
                  <a:cubicBezTo>
                    <a:pt x="12231" y="11398"/>
                    <a:pt x="12331" y="11464"/>
                    <a:pt x="12431" y="11464"/>
                  </a:cubicBezTo>
                  <a:cubicBezTo>
                    <a:pt x="12530" y="11464"/>
                    <a:pt x="12630" y="11398"/>
                    <a:pt x="12630" y="11266"/>
                  </a:cubicBezTo>
                  <a:lnTo>
                    <a:pt x="12630" y="1715"/>
                  </a:lnTo>
                  <a:cubicBezTo>
                    <a:pt x="12630" y="1312"/>
                    <a:pt x="12303" y="985"/>
                    <a:pt x="11895" y="985"/>
                  </a:cubicBezTo>
                  <a:lnTo>
                    <a:pt x="11362" y="985"/>
                  </a:lnTo>
                  <a:lnTo>
                    <a:pt x="11362" y="764"/>
                  </a:lnTo>
                  <a:cubicBezTo>
                    <a:pt x="11362" y="341"/>
                    <a:pt x="11021" y="0"/>
                    <a:pt x="10598" y="0"/>
                  </a:cubicBezTo>
                  <a:cubicBezTo>
                    <a:pt x="10175" y="0"/>
                    <a:pt x="9834" y="341"/>
                    <a:pt x="9834" y="764"/>
                  </a:cubicBezTo>
                  <a:lnTo>
                    <a:pt x="9834" y="985"/>
                  </a:lnTo>
                  <a:lnTo>
                    <a:pt x="8508" y="985"/>
                  </a:lnTo>
                  <a:lnTo>
                    <a:pt x="8508" y="764"/>
                  </a:lnTo>
                  <a:cubicBezTo>
                    <a:pt x="8508" y="341"/>
                    <a:pt x="8167" y="0"/>
                    <a:pt x="7744" y="0"/>
                  </a:cubicBezTo>
                  <a:cubicBezTo>
                    <a:pt x="7322" y="0"/>
                    <a:pt x="6981" y="341"/>
                    <a:pt x="6981" y="764"/>
                  </a:cubicBezTo>
                  <a:lnTo>
                    <a:pt x="6981" y="985"/>
                  </a:lnTo>
                  <a:lnTo>
                    <a:pt x="5655" y="985"/>
                  </a:lnTo>
                  <a:lnTo>
                    <a:pt x="5655" y="764"/>
                  </a:lnTo>
                  <a:cubicBezTo>
                    <a:pt x="5655" y="341"/>
                    <a:pt x="5309" y="0"/>
                    <a:pt x="4891" y="0"/>
                  </a:cubicBezTo>
                  <a:cubicBezTo>
                    <a:pt x="4468" y="0"/>
                    <a:pt x="4127" y="341"/>
                    <a:pt x="4127" y="764"/>
                  </a:cubicBezTo>
                  <a:lnTo>
                    <a:pt x="4127" y="985"/>
                  </a:lnTo>
                  <a:lnTo>
                    <a:pt x="2796" y="985"/>
                  </a:lnTo>
                  <a:lnTo>
                    <a:pt x="2796" y="764"/>
                  </a:lnTo>
                  <a:cubicBezTo>
                    <a:pt x="2796" y="341"/>
                    <a:pt x="2455" y="0"/>
                    <a:pt x="20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319deaa4d3f_0_213"/>
            <p:cNvSpPr/>
            <p:nvPr/>
          </p:nvSpPr>
          <p:spPr>
            <a:xfrm>
              <a:off x="1757683" y="2576452"/>
              <a:ext cx="330680" cy="218760"/>
            </a:xfrm>
            <a:custGeom>
              <a:rect b="b" l="l" r="r" t="t"/>
              <a:pathLst>
                <a:path extrusionOk="0" h="8356" w="12631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7621"/>
                  </a:lnTo>
                  <a:cubicBezTo>
                    <a:pt x="0" y="8024"/>
                    <a:pt x="332" y="8356"/>
                    <a:pt x="740" y="8356"/>
                  </a:cubicBezTo>
                  <a:lnTo>
                    <a:pt x="11895" y="8356"/>
                  </a:lnTo>
                  <a:cubicBezTo>
                    <a:pt x="12303" y="8356"/>
                    <a:pt x="12630" y="8024"/>
                    <a:pt x="12630" y="7621"/>
                  </a:cubicBezTo>
                  <a:lnTo>
                    <a:pt x="12630" y="6953"/>
                  </a:lnTo>
                  <a:cubicBezTo>
                    <a:pt x="12630" y="6843"/>
                    <a:pt x="12544" y="6756"/>
                    <a:pt x="12433" y="6756"/>
                  </a:cubicBezTo>
                  <a:cubicBezTo>
                    <a:pt x="12323" y="6756"/>
                    <a:pt x="12231" y="6843"/>
                    <a:pt x="12231" y="6953"/>
                  </a:cubicBezTo>
                  <a:lnTo>
                    <a:pt x="12231" y="7621"/>
                  </a:lnTo>
                  <a:cubicBezTo>
                    <a:pt x="12231" y="7803"/>
                    <a:pt x="12082" y="7957"/>
                    <a:pt x="11895" y="7957"/>
                  </a:cubicBezTo>
                  <a:lnTo>
                    <a:pt x="740" y="7957"/>
                  </a:lnTo>
                  <a:cubicBezTo>
                    <a:pt x="553" y="7957"/>
                    <a:pt x="399" y="7803"/>
                    <a:pt x="399" y="7621"/>
                  </a:cubicBezTo>
                  <a:lnTo>
                    <a:pt x="399" y="199"/>
                  </a:lnTo>
                  <a:cubicBezTo>
                    <a:pt x="399" y="66"/>
                    <a:pt x="299" y="0"/>
                    <a:pt x="2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g319deaa4d3f_0_213"/>
          <p:cNvSpPr txBox="1"/>
          <p:nvPr>
            <p:ph idx="4294967295" type="body"/>
          </p:nvPr>
        </p:nvSpPr>
        <p:spPr>
          <a:xfrm>
            <a:off x="4319075" y="1505700"/>
            <a:ext cx="4726500" cy="1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2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Support </a:t>
            </a:r>
            <a:r>
              <a:rPr b="1" lang="en" sz="1200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r>
              <a:rPr b="1" lang="en" sz="12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Scoring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members to hold up fingers at the same time for their circled score on that item. If it’s: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Unanimous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= Score Agreement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b="1"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1-Point Difference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= Use the score majority 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1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The Recorder</a:t>
            </a:r>
            <a:r>
              <a:rPr b="1" lang="en" sz="11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then circles the Team’s score</a:t>
            </a:r>
            <a:r>
              <a:rPr lang="en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onto hard copy.</a:t>
            </a:r>
            <a:endParaRPr b="1" i="1"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i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i="1" lang="en" sz="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2+ Point Difference</a:t>
            </a:r>
            <a:r>
              <a:rPr i="1" lang="en" sz="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(e.g. 4’s and 2’s): Go to </a:t>
            </a:r>
            <a:r>
              <a:rPr b="1" lang="en" sz="9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Consensus Process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" name="Google Shape;182;g319deaa4d3f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825" y="2950925"/>
            <a:ext cx="239750" cy="23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g319deaa4d3f_0_213"/>
          <p:cNvGrpSpPr/>
          <p:nvPr/>
        </p:nvGrpSpPr>
        <p:grpSpPr>
          <a:xfrm>
            <a:off x="4962189" y="1290447"/>
            <a:ext cx="753880" cy="664713"/>
            <a:chOff x="1757683" y="2438763"/>
            <a:chExt cx="369350" cy="393228"/>
          </a:xfrm>
        </p:grpSpPr>
        <p:sp>
          <p:nvSpPr>
            <p:cNvPr id="184" name="Google Shape;184;g319deaa4d3f_0_213"/>
            <p:cNvSpPr/>
            <p:nvPr/>
          </p:nvSpPr>
          <p:spPr>
            <a:xfrm>
              <a:off x="1762978" y="2438763"/>
              <a:ext cx="364055" cy="393228"/>
            </a:xfrm>
            <a:custGeom>
              <a:rect b="b" l="l" r="r" t="t"/>
              <a:pathLst>
                <a:path extrusionOk="0" h="12232" w="12232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11698"/>
                  </a:lnTo>
                  <a:cubicBezTo>
                    <a:pt x="0" y="11991"/>
                    <a:pt x="240" y="12231"/>
                    <a:pt x="538" y="12231"/>
                  </a:cubicBezTo>
                  <a:lnTo>
                    <a:pt x="11693" y="12231"/>
                  </a:lnTo>
                  <a:cubicBezTo>
                    <a:pt x="11991" y="12231"/>
                    <a:pt x="12231" y="11991"/>
                    <a:pt x="12231" y="11698"/>
                  </a:cubicBez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2</a:t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19deaa4d3f_0_213"/>
            <p:cNvSpPr/>
            <p:nvPr/>
          </p:nvSpPr>
          <p:spPr>
            <a:xfrm>
              <a:off x="2047208" y="2469716"/>
              <a:ext cx="35997" cy="320234"/>
            </a:xfrm>
            <a:custGeom>
              <a:rect b="b" l="l" r="r" t="t"/>
              <a:pathLst>
                <a:path extrusionOk="0" h="12232" w="1375">
                  <a:moveTo>
                    <a:pt x="0" y="0"/>
                  </a:moveTo>
                  <a:lnTo>
                    <a:pt x="0" y="12231"/>
                  </a:lnTo>
                  <a:lnTo>
                    <a:pt x="836" y="12231"/>
                  </a:lnTo>
                  <a:cubicBezTo>
                    <a:pt x="1134" y="12231"/>
                    <a:pt x="1374" y="11991"/>
                    <a:pt x="1374" y="11698"/>
                  </a:cubicBez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19deaa4d3f_0_213"/>
            <p:cNvSpPr/>
            <p:nvPr/>
          </p:nvSpPr>
          <p:spPr>
            <a:xfrm>
              <a:off x="1762972" y="2469716"/>
              <a:ext cx="320234" cy="57753"/>
            </a:xfrm>
            <a:custGeom>
              <a:rect b="b" l="l" r="r" t="t"/>
              <a:pathLst>
                <a:path extrusionOk="0" h="2206" w="12232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2205"/>
                  </a:lnTo>
                  <a:lnTo>
                    <a:pt x="12231" y="2205"/>
                  </a:ln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19deaa4d3f_0_213"/>
            <p:cNvSpPr/>
            <p:nvPr/>
          </p:nvSpPr>
          <p:spPr>
            <a:xfrm>
              <a:off x="2047208" y="2469716"/>
              <a:ext cx="35997" cy="57753"/>
            </a:xfrm>
            <a:custGeom>
              <a:rect b="b" l="l" r="r" t="t"/>
              <a:pathLst>
                <a:path extrusionOk="0" h="2206" w="1375">
                  <a:moveTo>
                    <a:pt x="0" y="0"/>
                  </a:moveTo>
                  <a:lnTo>
                    <a:pt x="0" y="2205"/>
                  </a:lnTo>
                  <a:lnTo>
                    <a:pt x="1374" y="2205"/>
                  </a:ln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19deaa4d3f_0_213"/>
            <p:cNvSpPr/>
            <p:nvPr/>
          </p:nvSpPr>
          <p:spPr>
            <a:xfrm>
              <a:off x="1796168" y="2444059"/>
              <a:ext cx="29583" cy="51575"/>
            </a:xfrm>
            <a:custGeom>
              <a:rect b="b" l="l" r="r" t="t"/>
              <a:pathLst>
                <a:path extrusionOk="0" h="1970" w="1130">
                  <a:moveTo>
                    <a:pt x="567" y="0"/>
                  </a:moveTo>
                  <a:cubicBezTo>
                    <a:pt x="255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5" y="1970"/>
                    <a:pt x="567" y="1970"/>
                  </a:cubicBezTo>
                  <a:cubicBezTo>
                    <a:pt x="875" y="1970"/>
                    <a:pt x="1129" y="1720"/>
                    <a:pt x="1129" y="1408"/>
                  </a:cubicBezTo>
                  <a:lnTo>
                    <a:pt x="1129" y="567"/>
                  </a:lnTo>
                  <a:cubicBezTo>
                    <a:pt x="1129" y="255"/>
                    <a:pt x="875" y="0"/>
                    <a:pt x="56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19deaa4d3f_0_213"/>
            <p:cNvSpPr/>
            <p:nvPr/>
          </p:nvSpPr>
          <p:spPr>
            <a:xfrm>
              <a:off x="1870859" y="2444059"/>
              <a:ext cx="29583" cy="51575"/>
            </a:xfrm>
            <a:custGeom>
              <a:rect b="b" l="l" r="r" t="t"/>
              <a:pathLst>
                <a:path extrusionOk="0" h="1970" w="1130">
                  <a:moveTo>
                    <a:pt x="568" y="0"/>
                  </a:moveTo>
                  <a:cubicBezTo>
                    <a:pt x="256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6" y="1970"/>
                    <a:pt x="568" y="1970"/>
                  </a:cubicBezTo>
                  <a:cubicBezTo>
                    <a:pt x="880" y="1970"/>
                    <a:pt x="1130" y="1715"/>
                    <a:pt x="1130" y="1403"/>
                  </a:cubicBezTo>
                  <a:lnTo>
                    <a:pt x="1130" y="562"/>
                  </a:lnTo>
                  <a:cubicBezTo>
                    <a:pt x="1130" y="255"/>
                    <a:pt x="875" y="0"/>
                    <a:pt x="56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19deaa4d3f_0_213"/>
            <p:cNvSpPr/>
            <p:nvPr/>
          </p:nvSpPr>
          <p:spPr>
            <a:xfrm>
              <a:off x="1945708" y="2444059"/>
              <a:ext cx="29453" cy="51575"/>
            </a:xfrm>
            <a:custGeom>
              <a:rect b="b" l="l" r="r" t="t"/>
              <a:pathLst>
                <a:path extrusionOk="0" h="1970" w="1125">
                  <a:moveTo>
                    <a:pt x="562" y="0"/>
                  </a:moveTo>
                  <a:cubicBezTo>
                    <a:pt x="250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0" y="1970"/>
                    <a:pt x="562" y="1970"/>
                  </a:cubicBezTo>
                  <a:cubicBezTo>
                    <a:pt x="875" y="1970"/>
                    <a:pt x="1124" y="1720"/>
                    <a:pt x="1124" y="1408"/>
                  </a:cubicBezTo>
                  <a:lnTo>
                    <a:pt x="1124" y="567"/>
                  </a:lnTo>
                  <a:cubicBezTo>
                    <a:pt x="1124" y="255"/>
                    <a:pt x="875" y="0"/>
                    <a:pt x="56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319deaa4d3f_0_213"/>
            <p:cNvSpPr/>
            <p:nvPr/>
          </p:nvSpPr>
          <p:spPr>
            <a:xfrm>
              <a:off x="2020399" y="2444059"/>
              <a:ext cx="29479" cy="51575"/>
            </a:xfrm>
            <a:custGeom>
              <a:rect b="b" l="l" r="r" t="t"/>
              <a:pathLst>
                <a:path extrusionOk="0" h="1970" w="1126">
                  <a:moveTo>
                    <a:pt x="563" y="0"/>
                  </a:moveTo>
                  <a:cubicBezTo>
                    <a:pt x="251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1" y="1970"/>
                    <a:pt x="563" y="1970"/>
                  </a:cubicBezTo>
                  <a:cubicBezTo>
                    <a:pt x="875" y="1970"/>
                    <a:pt x="1125" y="1720"/>
                    <a:pt x="1125" y="1408"/>
                  </a:cubicBezTo>
                  <a:lnTo>
                    <a:pt x="1125" y="567"/>
                  </a:lnTo>
                  <a:cubicBezTo>
                    <a:pt x="1125" y="255"/>
                    <a:pt x="875" y="0"/>
                    <a:pt x="56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19deaa4d3f_0_213"/>
            <p:cNvSpPr/>
            <p:nvPr/>
          </p:nvSpPr>
          <p:spPr>
            <a:xfrm>
              <a:off x="1757683" y="2438771"/>
              <a:ext cx="330680" cy="300128"/>
            </a:xfrm>
            <a:custGeom>
              <a:rect b="b" l="l" r="r" t="t"/>
              <a:pathLst>
                <a:path extrusionOk="0" h="11464" w="12631">
                  <a:moveTo>
                    <a:pt x="2037" y="399"/>
                  </a:moveTo>
                  <a:cubicBezTo>
                    <a:pt x="2239" y="399"/>
                    <a:pt x="2397" y="562"/>
                    <a:pt x="2402" y="764"/>
                  </a:cubicBezTo>
                  <a:lnTo>
                    <a:pt x="2402" y="1605"/>
                  </a:lnTo>
                  <a:cubicBezTo>
                    <a:pt x="2397" y="1807"/>
                    <a:pt x="2239" y="1970"/>
                    <a:pt x="2037" y="1970"/>
                  </a:cubicBezTo>
                  <a:cubicBezTo>
                    <a:pt x="1835" y="1970"/>
                    <a:pt x="1672" y="1807"/>
                    <a:pt x="1672" y="1605"/>
                  </a:cubicBezTo>
                  <a:lnTo>
                    <a:pt x="1672" y="764"/>
                  </a:lnTo>
                  <a:cubicBezTo>
                    <a:pt x="1672" y="562"/>
                    <a:pt x="1835" y="404"/>
                    <a:pt x="2037" y="399"/>
                  </a:cubicBezTo>
                  <a:close/>
                  <a:moveTo>
                    <a:pt x="4891" y="399"/>
                  </a:moveTo>
                  <a:cubicBezTo>
                    <a:pt x="5093" y="399"/>
                    <a:pt x="5256" y="562"/>
                    <a:pt x="5256" y="764"/>
                  </a:cubicBezTo>
                  <a:lnTo>
                    <a:pt x="5256" y="1605"/>
                  </a:lnTo>
                  <a:cubicBezTo>
                    <a:pt x="5256" y="1807"/>
                    <a:pt x="5093" y="1970"/>
                    <a:pt x="4891" y="1970"/>
                  </a:cubicBezTo>
                  <a:cubicBezTo>
                    <a:pt x="4689" y="1970"/>
                    <a:pt x="4526" y="1807"/>
                    <a:pt x="4526" y="1605"/>
                  </a:cubicBezTo>
                  <a:lnTo>
                    <a:pt x="4526" y="764"/>
                  </a:lnTo>
                  <a:cubicBezTo>
                    <a:pt x="4526" y="562"/>
                    <a:pt x="4689" y="399"/>
                    <a:pt x="4891" y="399"/>
                  </a:cubicBezTo>
                  <a:close/>
                  <a:moveTo>
                    <a:pt x="7744" y="399"/>
                  </a:moveTo>
                  <a:cubicBezTo>
                    <a:pt x="7946" y="399"/>
                    <a:pt x="8110" y="562"/>
                    <a:pt x="8110" y="764"/>
                  </a:cubicBezTo>
                  <a:lnTo>
                    <a:pt x="8110" y="1605"/>
                  </a:lnTo>
                  <a:cubicBezTo>
                    <a:pt x="8110" y="1807"/>
                    <a:pt x="7946" y="1970"/>
                    <a:pt x="7744" y="1970"/>
                  </a:cubicBezTo>
                  <a:cubicBezTo>
                    <a:pt x="7543" y="1970"/>
                    <a:pt x="7379" y="1807"/>
                    <a:pt x="7379" y="1605"/>
                  </a:cubicBezTo>
                  <a:lnTo>
                    <a:pt x="7379" y="764"/>
                  </a:lnTo>
                  <a:cubicBezTo>
                    <a:pt x="7379" y="562"/>
                    <a:pt x="7543" y="399"/>
                    <a:pt x="7744" y="399"/>
                  </a:cubicBezTo>
                  <a:close/>
                  <a:moveTo>
                    <a:pt x="10598" y="399"/>
                  </a:moveTo>
                  <a:cubicBezTo>
                    <a:pt x="10800" y="399"/>
                    <a:pt x="10963" y="562"/>
                    <a:pt x="10963" y="764"/>
                  </a:cubicBezTo>
                  <a:lnTo>
                    <a:pt x="10963" y="1605"/>
                  </a:lnTo>
                  <a:cubicBezTo>
                    <a:pt x="10963" y="1807"/>
                    <a:pt x="10800" y="1970"/>
                    <a:pt x="10598" y="1970"/>
                  </a:cubicBezTo>
                  <a:cubicBezTo>
                    <a:pt x="10396" y="1970"/>
                    <a:pt x="10233" y="1807"/>
                    <a:pt x="10233" y="1605"/>
                  </a:cubicBezTo>
                  <a:lnTo>
                    <a:pt x="10233" y="764"/>
                  </a:lnTo>
                  <a:cubicBezTo>
                    <a:pt x="10233" y="562"/>
                    <a:pt x="10396" y="399"/>
                    <a:pt x="10598" y="399"/>
                  </a:cubicBezTo>
                  <a:close/>
                  <a:moveTo>
                    <a:pt x="11900" y="1384"/>
                  </a:moveTo>
                  <a:cubicBezTo>
                    <a:pt x="12082" y="1384"/>
                    <a:pt x="12236" y="1533"/>
                    <a:pt x="12236" y="1720"/>
                  </a:cubicBezTo>
                  <a:lnTo>
                    <a:pt x="12236" y="3185"/>
                  </a:lnTo>
                  <a:lnTo>
                    <a:pt x="399" y="3185"/>
                  </a:lnTo>
                  <a:lnTo>
                    <a:pt x="399" y="1720"/>
                  </a:lnTo>
                  <a:cubicBezTo>
                    <a:pt x="399" y="1533"/>
                    <a:pt x="553" y="1384"/>
                    <a:pt x="740" y="1384"/>
                  </a:cubicBezTo>
                  <a:lnTo>
                    <a:pt x="1273" y="1384"/>
                  </a:lnTo>
                  <a:lnTo>
                    <a:pt x="1273" y="1610"/>
                  </a:lnTo>
                  <a:cubicBezTo>
                    <a:pt x="1273" y="2032"/>
                    <a:pt x="1614" y="2373"/>
                    <a:pt x="2037" y="2373"/>
                  </a:cubicBezTo>
                  <a:cubicBezTo>
                    <a:pt x="2455" y="2373"/>
                    <a:pt x="2796" y="2032"/>
                    <a:pt x="2796" y="1610"/>
                  </a:cubicBezTo>
                  <a:lnTo>
                    <a:pt x="2796" y="1384"/>
                  </a:lnTo>
                  <a:lnTo>
                    <a:pt x="4127" y="1384"/>
                  </a:lnTo>
                  <a:lnTo>
                    <a:pt x="4127" y="1610"/>
                  </a:lnTo>
                  <a:cubicBezTo>
                    <a:pt x="4127" y="2032"/>
                    <a:pt x="4468" y="2373"/>
                    <a:pt x="4891" y="2373"/>
                  </a:cubicBezTo>
                  <a:cubicBezTo>
                    <a:pt x="5309" y="2373"/>
                    <a:pt x="5655" y="2032"/>
                    <a:pt x="5655" y="1610"/>
                  </a:cubicBezTo>
                  <a:lnTo>
                    <a:pt x="5655" y="1384"/>
                  </a:lnTo>
                  <a:lnTo>
                    <a:pt x="6981" y="1384"/>
                  </a:lnTo>
                  <a:lnTo>
                    <a:pt x="6981" y="1610"/>
                  </a:lnTo>
                  <a:cubicBezTo>
                    <a:pt x="6981" y="2032"/>
                    <a:pt x="7322" y="2373"/>
                    <a:pt x="7744" y="2373"/>
                  </a:cubicBezTo>
                  <a:cubicBezTo>
                    <a:pt x="8167" y="2373"/>
                    <a:pt x="8508" y="2032"/>
                    <a:pt x="8508" y="1610"/>
                  </a:cubicBezTo>
                  <a:lnTo>
                    <a:pt x="8508" y="1384"/>
                  </a:lnTo>
                  <a:lnTo>
                    <a:pt x="9839" y="1384"/>
                  </a:lnTo>
                  <a:lnTo>
                    <a:pt x="9839" y="1610"/>
                  </a:lnTo>
                  <a:cubicBezTo>
                    <a:pt x="9839" y="2032"/>
                    <a:pt x="10180" y="2373"/>
                    <a:pt x="10598" y="2373"/>
                  </a:cubicBezTo>
                  <a:cubicBezTo>
                    <a:pt x="11021" y="2373"/>
                    <a:pt x="11362" y="2032"/>
                    <a:pt x="11362" y="1610"/>
                  </a:cubicBezTo>
                  <a:lnTo>
                    <a:pt x="11362" y="1384"/>
                  </a:lnTo>
                  <a:close/>
                  <a:moveTo>
                    <a:pt x="2037" y="0"/>
                  </a:moveTo>
                  <a:cubicBezTo>
                    <a:pt x="1614" y="0"/>
                    <a:pt x="1273" y="341"/>
                    <a:pt x="1273" y="764"/>
                  </a:cubicBezTo>
                  <a:lnTo>
                    <a:pt x="1273" y="985"/>
                  </a:lnTo>
                  <a:lnTo>
                    <a:pt x="740" y="985"/>
                  </a:lnTo>
                  <a:cubicBezTo>
                    <a:pt x="332" y="985"/>
                    <a:pt x="0" y="1312"/>
                    <a:pt x="0" y="1720"/>
                  </a:cubicBezTo>
                  <a:lnTo>
                    <a:pt x="0" y="4521"/>
                  </a:lnTo>
                  <a:cubicBezTo>
                    <a:pt x="0" y="4655"/>
                    <a:pt x="100" y="4723"/>
                    <a:pt x="200" y="4723"/>
                  </a:cubicBezTo>
                  <a:cubicBezTo>
                    <a:pt x="299" y="4723"/>
                    <a:pt x="399" y="4655"/>
                    <a:pt x="399" y="4521"/>
                  </a:cubicBezTo>
                  <a:lnTo>
                    <a:pt x="399" y="3584"/>
                  </a:lnTo>
                  <a:lnTo>
                    <a:pt x="12231" y="3584"/>
                  </a:lnTo>
                  <a:lnTo>
                    <a:pt x="12231" y="11266"/>
                  </a:lnTo>
                  <a:cubicBezTo>
                    <a:pt x="12231" y="11398"/>
                    <a:pt x="12331" y="11464"/>
                    <a:pt x="12431" y="11464"/>
                  </a:cubicBezTo>
                  <a:cubicBezTo>
                    <a:pt x="12530" y="11464"/>
                    <a:pt x="12630" y="11398"/>
                    <a:pt x="12630" y="11266"/>
                  </a:cubicBezTo>
                  <a:lnTo>
                    <a:pt x="12630" y="1715"/>
                  </a:lnTo>
                  <a:cubicBezTo>
                    <a:pt x="12630" y="1312"/>
                    <a:pt x="12303" y="985"/>
                    <a:pt x="11895" y="985"/>
                  </a:cubicBezTo>
                  <a:lnTo>
                    <a:pt x="11362" y="985"/>
                  </a:lnTo>
                  <a:lnTo>
                    <a:pt x="11362" y="764"/>
                  </a:lnTo>
                  <a:cubicBezTo>
                    <a:pt x="11362" y="341"/>
                    <a:pt x="11021" y="0"/>
                    <a:pt x="10598" y="0"/>
                  </a:cubicBezTo>
                  <a:cubicBezTo>
                    <a:pt x="10175" y="0"/>
                    <a:pt x="9834" y="341"/>
                    <a:pt x="9834" y="764"/>
                  </a:cubicBezTo>
                  <a:lnTo>
                    <a:pt x="9834" y="985"/>
                  </a:lnTo>
                  <a:lnTo>
                    <a:pt x="8508" y="985"/>
                  </a:lnTo>
                  <a:lnTo>
                    <a:pt x="8508" y="764"/>
                  </a:lnTo>
                  <a:cubicBezTo>
                    <a:pt x="8508" y="341"/>
                    <a:pt x="8167" y="0"/>
                    <a:pt x="7744" y="0"/>
                  </a:cubicBezTo>
                  <a:cubicBezTo>
                    <a:pt x="7322" y="0"/>
                    <a:pt x="6981" y="341"/>
                    <a:pt x="6981" y="764"/>
                  </a:cubicBezTo>
                  <a:lnTo>
                    <a:pt x="6981" y="985"/>
                  </a:lnTo>
                  <a:lnTo>
                    <a:pt x="5655" y="985"/>
                  </a:lnTo>
                  <a:lnTo>
                    <a:pt x="5655" y="764"/>
                  </a:lnTo>
                  <a:cubicBezTo>
                    <a:pt x="5655" y="341"/>
                    <a:pt x="5309" y="0"/>
                    <a:pt x="4891" y="0"/>
                  </a:cubicBezTo>
                  <a:cubicBezTo>
                    <a:pt x="4468" y="0"/>
                    <a:pt x="4127" y="341"/>
                    <a:pt x="4127" y="764"/>
                  </a:cubicBezTo>
                  <a:lnTo>
                    <a:pt x="4127" y="985"/>
                  </a:lnTo>
                  <a:lnTo>
                    <a:pt x="2796" y="985"/>
                  </a:lnTo>
                  <a:lnTo>
                    <a:pt x="2796" y="764"/>
                  </a:lnTo>
                  <a:cubicBezTo>
                    <a:pt x="2796" y="341"/>
                    <a:pt x="2455" y="0"/>
                    <a:pt x="20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19deaa4d3f_0_213"/>
            <p:cNvSpPr/>
            <p:nvPr/>
          </p:nvSpPr>
          <p:spPr>
            <a:xfrm>
              <a:off x="1757683" y="2576452"/>
              <a:ext cx="330680" cy="218760"/>
            </a:xfrm>
            <a:custGeom>
              <a:rect b="b" l="l" r="r" t="t"/>
              <a:pathLst>
                <a:path extrusionOk="0" h="8356" w="12631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7621"/>
                  </a:lnTo>
                  <a:cubicBezTo>
                    <a:pt x="0" y="8024"/>
                    <a:pt x="332" y="8356"/>
                    <a:pt x="740" y="8356"/>
                  </a:cubicBezTo>
                  <a:lnTo>
                    <a:pt x="11895" y="8356"/>
                  </a:lnTo>
                  <a:cubicBezTo>
                    <a:pt x="12303" y="8356"/>
                    <a:pt x="12630" y="8024"/>
                    <a:pt x="12630" y="7621"/>
                  </a:cubicBezTo>
                  <a:lnTo>
                    <a:pt x="12630" y="6953"/>
                  </a:lnTo>
                  <a:cubicBezTo>
                    <a:pt x="12630" y="6843"/>
                    <a:pt x="12544" y="6756"/>
                    <a:pt x="12433" y="6756"/>
                  </a:cubicBezTo>
                  <a:cubicBezTo>
                    <a:pt x="12323" y="6756"/>
                    <a:pt x="12231" y="6843"/>
                    <a:pt x="12231" y="6953"/>
                  </a:cubicBezTo>
                  <a:lnTo>
                    <a:pt x="12231" y="7621"/>
                  </a:lnTo>
                  <a:cubicBezTo>
                    <a:pt x="12231" y="7803"/>
                    <a:pt x="12082" y="7957"/>
                    <a:pt x="11895" y="7957"/>
                  </a:cubicBezTo>
                  <a:lnTo>
                    <a:pt x="740" y="7957"/>
                  </a:lnTo>
                  <a:cubicBezTo>
                    <a:pt x="553" y="7957"/>
                    <a:pt x="399" y="7803"/>
                    <a:pt x="399" y="7621"/>
                  </a:cubicBezTo>
                  <a:lnTo>
                    <a:pt x="399" y="199"/>
                  </a:lnTo>
                  <a:cubicBezTo>
                    <a:pt x="399" y="66"/>
                    <a:pt x="299" y="0"/>
                    <a:pt x="2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g319deaa4d3f_0_213"/>
          <p:cNvSpPr txBox="1"/>
          <p:nvPr/>
        </p:nvSpPr>
        <p:spPr>
          <a:xfrm>
            <a:off x="426800" y="3213613"/>
            <a:ext cx="8274600" cy="1355100"/>
          </a:xfrm>
          <a:prstGeom prst="rect">
            <a:avLst/>
          </a:prstGeom>
          <a:solidFill>
            <a:srgbClr val="D3DCE3">
              <a:alpha val="49411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319deaa4d3f_0_213"/>
          <p:cNvSpPr txBox="1"/>
          <p:nvPr/>
        </p:nvSpPr>
        <p:spPr>
          <a:xfrm>
            <a:off x="333600" y="3190800"/>
            <a:ext cx="8568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CONSENSUS PROCESS</a:t>
            </a:r>
            <a:r>
              <a:rPr b="0" i="1" lang="en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1" lang="en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Ask </a:t>
            </a: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member(s) with the lowest rating to explain their reasoning.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If explanation changes understanding, vote again with fingers.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b="1" i="0" lang="en" sz="10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nothing</a:t>
            </a: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changes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the team engages in thumbs up/down/sideways activity for the numbers being debated: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Thumbs Up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YES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Sideways: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 can live with that number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Thumbs Down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NO WAY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Majority thumbs up or sideways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 a number=Use the Score.            </a:t>
            </a:r>
            <a:r>
              <a:rPr b="1" i="0" lang="en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The Recorder</a:t>
            </a:r>
            <a:r>
              <a:rPr b="1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then circles the Team’s score</a:t>
            </a: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onto hard copy.</a:t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g319deaa4d3f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2834" y="2570896"/>
            <a:ext cx="239750" cy="239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g319deaa4d3f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2584" y="4148021"/>
            <a:ext cx="239750" cy="239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319deaa4d3f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125" y="172975"/>
            <a:ext cx="1168249" cy="42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19deaa4d3f_0_161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19deaa4d3f_0_161"/>
          <p:cNvSpPr txBox="1"/>
          <p:nvPr/>
        </p:nvSpPr>
        <p:spPr>
          <a:xfrm>
            <a:off x="63900" y="602100"/>
            <a:ext cx="500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What is in the Assessment?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19deaa4d3f_0_161"/>
          <p:cNvSpPr txBox="1"/>
          <p:nvPr/>
        </p:nvSpPr>
        <p:spPr>
          <a:xfrm>
            <a:off x="63900" y="1104875"/>
            <a:ext cx="84981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SEL Implementation Assessment is based on CASEL’s 4 Focus Areas for SEL implementation.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g319deaa4d3f_0_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0500" y="1520725"/>
            <a:ext cx="3384900" cy="291131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19deaa4d3f_0_161"/>
          <p:cNvSpPr/>
          <p:nvPr/>
        </p:nvSpPr>
        <p:spPr>
          <a:xfrm>
            <a:off x="5755625" y="1454700"/>
            <a:ext cx="1590900" cy="914100"/>
          </a:xfrm>
          <a:prstGeom prst="wedgeRoundRectCallout">
            <a:avLst>
              <a:gd fmla="val -92493" name="adj1"/>
              <a:gd fmla="val 568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Area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1A: </a:t>
            </a:r>
            <a:r>
              <a:rPr b="1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 items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1B: </a:t>
            </a:r>
            <a:r>
              <a:rPr b="1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 items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319deaa4d3f_0_161"/>
          <p:cNvSpPr/>
          <p:nvPr/>
        </p:nvSpPr>
        <p:spPr>
          <a:xfrm>
            <a:off x="6042444" y="2751463"/>
            <a:ext cx="1161000" cy="914100"/>
          </a:xfrm>
          <a:prstGeom prst="wedgeRoundRectCallout">
            <a:avLst>
              <a:gd fmla="val -77621" name="adj1"/>
              <a:gd fmla="val 15850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Area 2: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 items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319deaa4d3f_0_161"/>
          <p:cNvSpPr/>
          <p:nvPr/>
        </p:nvSpPr>
        <p:spPr>
          <a:xfrm>
            <a:off x="1581400" y="3559819"/>
            <a:ext cx="1249500" cy="914100"/>
          </a:xfrm>
          <a:prstGeom prst="wedgeRoundRectCallout">
            <a:avLst>
              <a:gd fmla="val 110756" name="adj1"/>
              <a:gd fmla="val 16162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Area 3: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11 items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g319deaa4d3f_0_161"/>
          <p:cNvSpPr/>
          <p:nvPr/>
        </p:nvSpPr>
        <p:spPr>
          <a:xfrm>
            <a:off x="1296439" y="1795216"/>
            <a:ext cx="1212600" cy="914100"/>
          </a:xfrm>
          <a:prstGeom prst="wedgeRoundRectCallout">
            <a:avLst>
              <a:gd fmla="val 62727" name="adj1"/>
              <a:gd fmla="val 75146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Area 4: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 items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9deaa4d3f_0_167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19deaa4d3f_0_167"/>
          <p:cNvSpPr txBox="1"/>
          <p:nvPr/>
        </p:nvSpPr>
        <p:spPr>
          <a:xfrm>
            <a:off x="63900" y="6469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Ready to Begin?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19deaa4d3f_0_167"/>
          <p:cNvSpPr txBox="1"/>
          <p:nvPr/>
        </p:nvSpPr>
        <p:spPr>
          <a:xfrm>
            <a:off x="201225" y="1529375"/>
            <a:ext cx="88302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a hard copy of the </a:t>
            </a:r>
            <a:r>
              <a:rPr b="1" i="0" lang="en" sz="1800" u="sng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rubric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Recorder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the clean team copy to record team scores.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Facilitator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ready to read each item &amp; number, one row at a time.         Use the following slides, if helpful.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800"/>
              <a:buFont typeface="Arial"/>
              <a:buChar char="❏"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GO!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9deaa4d3f_0_263"/>
          <p:cNvSpPr/>
          <p:nvPr/>
        </p:nvSpPr>
        <p:spPr>
          <a:xfrm>
            <a:off x="0" y="4569300"/>
            <a:ext cx="9144000" cy="574200"/>
          </a:xfrm>
          <a:prstGeom prst="rect">
            <a:avLst/>
          </a:prstGeom>
          <a:solidFill>
            <a:srgbClr val="98C9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19deaa4d3f_0_263"/>
          <p:cNvSpPr txBox="1"/>
          <p:nvPr/>
        </p:nvSpPr>
        <p:spPr>
          <a:xfrm>
            <a:off x="63900" y="646925"/>
            <a:ext cx="39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Focus Areas 1A &amp; 1B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19deaa4d3f_0_263"/>
          <p:cNvSpPr txBox="1"/>
          <p:nvPr/>
        </p:nvSpPr>
        <p:spPr>
          <a:xfrm>
            <a:off x="36150" y="1151025"/>
            <a:ext cx="90717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Developing a strong foundation for SEL</a:t>
            </a:r>
            <a:r>
              <a:rPr b="0" i="0" lang="en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helps ensure that efforts are sustained long term. This requires engaging the entire school community and developing a coordinated plan for implementation.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g319deaa4d3f_0_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475" y="1776450"/>
            <a:ext cx="2578525" cy="27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19deaa4d3f_0_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2000" y="1776450"/>
            <a:ext cx="1704450" cy="1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19deaa4d3f_0_2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7400" y="1699375"/>
            <a:ext cx="2592966" cy="28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19deaa4d3f_0_2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5525" y="1776450"/>
            <a:ext cx="1589359" cy="14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19deaa4d3f_0_263"/>
          <p:cNvSpPr/>
          <p:nvPr/>
        </p:nvSpPr>
        <p:spPr>
          <a:xfrm>
            <a:off x="3557800" y="2414800"/>
            <a:ext cx="1880100" cy="1247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 total items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1A: Build Foundational Support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" y="1717900"/>
            <a:ext cx="9144000" cy="286789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6" name="Google Shape;236;p9"/>
          <p:cNvSpPr txBox="1"/>
          <p:nvPr/>
        </p:nvSpPr>
        <p:spPr>
          <a:xfrm>
            <a:off x="9350" y="1249600"/>
            <a:ext cx="91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use of the word "</a:t>
            </a:r>
            <a:r>
              <a:rPr b="1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is used throughout this survey to describe students, families, staff, community partners, and out-of-school time providers who are representative of the school community.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